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 id="2147484221" r:id="rId2"/>
    <p:sldMasterId id="2147484239" r:id="rId3"/>
    <p:sldMasterId id="2147484280" r:id="rId4"/>
  </p:sldMasterIdLst>
  <p:notesMasterIdLst>
    <p:notesMasterId r:id="rId63"/>
  </p:notesMasterIdLst>
  <p:handoutMasterIdLst>
    <p:handoutMasterId r:id="rId64"/>
  </p:handoutMasterIdLst>
  <p:sldIdLst>
    <p:sldId id="321" r:id="rId5"/>
    <p:sldId id="256" r:id="rId6"/>
    <p:sldId id="257" r:id="rId7"/>
    <p:sldId id="304" r:id="rId8"/>
    <p:sldId id="311" r:id="rId9"/>
    <p:sldId id="306" r:id="rId10"/>
    <p:sldId id="307" r:id="rId11"/>
    <p:sldId id="305" r:id="rId12"/>
    <p:sldId id="270" r:id="rId13"/>
    <p:sldId id="272" r:id="rId14"/>
    <p:sldId id="296" r:id="rId15"/>
    <p:sldId id="297" r:id="rId16"/>
    <p:sldId id="273" r:id="rId17"/>
    <p:sldId id="279" r:id="rId18"/>
    <p:sldId id="280" r:id="rId19"/>
    <p:sldId id="278" r:id="rId20"/>
    <p:sldId id="274" r:id="rId21"/>
    <p:sldId id="281" r:id="rId22"/>
    <p:sldId id="271" r:id="rId23"/>
    <p:sldId id="275" r:id="rId24"/>
    <p:sldId id="276" r:id="rId25"/>
    <p:sldId id="314" r:id="rId26"/>
    <p:sldId id="277" r:id="rId27"/>
    <p:sldId id="258" r:id="rId28"/>
    <p:sldId id="260" r:id="rId29"/>
    <p:sldId id="261" r:id="rId30"/>
    <p:sldId id="262" r:id="rId31"/>
    <p:sldId id="263" r:id="rId32"/>
    <p:sldId id="268" r:id="rId33"/>
    <p:sldId id="299" r:id="rId34"/>
    <p:sldId id="282" r:id="rId35"/>
    <p:sldId id="300" r:id="rId36"/>
    <p:sldId id="283" r:id="rId37"/>
    <p:sldId id="302" r:id="rId38"/>
    <p:sldId id="301" r:id="rId39"/>
    <p:sldId id="312" r:id="rId40"/>
    <p:sldId id="309" r:id="rId41"/>
    <p:sldId id="264" r:id="rId42"/>
    <p:sldId id="265" r:id="rId43"/>
    <p:sldId id="266" r:id="rId44"/>
    <p:sldId id="308" r:id="rId45"/>
    <p:sldId id="267" r:id="rId46"/>
    <p:sldId id="318" r:id="rId47"/>
    <p:sldId id="320" r:id="rId48"/>
    <p:sldId id="313" r:id="rId49"/>
    <p:sldId id="285" r:id="rId50"/>
    <p:sldId id="286" r:id="rId51"/>
    <p:sldId id="289" r:id="rId52"/>
    <p:sldId id="294" r:id="rId53"/>
    <p:sldId id="295" r:id="rId54"/>
    <p:sldId id="290" r:id="rId55"/>
    <p:sldId id="291" r:id="rId56"/>
    <p:sldId id="287" r:id="rId57"/>
    <p:sldId id="310" r:id="rId58"/>
    <p:sldId id="288" r:id="rId59"/>
    <p:sldId id="315" r:id="rId60"/>
    <p:sldId id="316" r:id="rId61"/>
    <p:sldId id="30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94660" autoAdjust="0"/>
  </p:normalViewPr>
  <p:slideViewPr>
    <p:cSldViewPr snapToGrid="0">
      <p:cViewPr varScale="1">
        <p:scale>
          <a:sx n="97" d="100"/>
          <a:sy n="97" d="100"/>
        </p:scale>
        <p:origin x="1410" y="3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9514D-9FEA-4CEC-B463-70FCF02C2CFE}"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5FCF600C-DAE0-4F04-981A-1D11D5BECAF5}">
      <dgm:prSet/>
      <dgm:spPr/>
      <dgm:t>
        <a:bodyPr/>
        <a:lstStyle/>
        <a:p>
          <a:r>
            <a:rPr lang="en-US" dirty="0"/>
            <a:t>Had to be at 200 meters</a:t>
          </a:r>
        </a:p>
      </dgm:t>
    </dgm:pt>
    <dgm:pt modelId="{626BB7DF-92EF-449A-9658-8FBFE801C06A}" type="parTrans" cxnId="{D653F7EF-798A-4034-B60D-B0339E813DFB}">
      <dgm:prSet/>
      <dgm:spPr/>
      <dgm:t>
        <a:bodyPr/>
        <a:lstStyle/>
        <a:p>
          <a:endParaRPr lang="en-US"/>
        </a:p>
      </dgm:t>
    </dgm:pt>
    <dgm:pt modelId="{259CF95B-D65D-45D8-A989-5B60B31AC203}" type="sibTrans" cxnId="{D653F7EF-798A-4034-B60D-B0339E813DFB}">
      <dgm:prSet/>
      <dgm:spPr/>
      <dgm:t>
        <a:bodyPr/>
        <a:lstStyle/>
        <a:p>
          <a:endParaRPr lang="en-US" dirty="0"/>
        </a:p>
      </dgm:t>
    </dgm:pt>
    <dgm:pt modelId="{F84EACAC-2DED-47AC-AFC5-C90420B7AA88}">
      <dgm:prSet/>
      <dgm:spPr/>
      <dgm:t>
        <a:bodyPr/>
        <a:lstStyle/>
        <a:p>
          <a:r>
            <a:rPr lang="en-US" dirty="0"/>
            <a:t>ARRL was asked to take on the project</a:t>
          </a:r>
        </a:p>
      </dgm:t>
    </dgm:pt>
    <dgm:pt modelId="{2332B7DA-058E-401B-ABA7-24784E0AD60F}" type="parTrans" cxnId="{FC20668D-BC3C-4C2E-A9B6-EA2F0BE01E62}">
      <dgm:prSet/>
      <dgm:spPr/>
      <dgm:t>
        <a:bodyPr/>
        <a:lstStyle/>
        <a:p>
          <a:endParaRPr lang="en-US"/>
        </a:p>
      </dgm:t>
    </dgm:pt>
    <dgm:pt modelId="{9B9D7A08-ECAC-4426-9DF8-D66E9B5F9D24}" type="sibTrans" cxnId="{FC20668D-BC3C-4C2E-A9B6-EA2F0BE01E62}">
      <dgm:prSet/>
      <dgm:spPr/>
      <dgm:t>
        <a:bodyPr/>
        <a:lstStyle/>
        <a:p>
          <a:endParaRPr lang="en-US" dirty="0"/>
        </a:p>
      </dgm:t>
    </dgm:pt>
    <dgm:pt modelId="{A4A28777-EE08-40D2-A57C-91844AA24465}">
      <dgm:prSet/>
      <dgm:spPr/>
      <dgm:t>
        <a:bodyPr/>
        <a:lstStyle/>
        <a:p>
          <a:r>
            <a:rPr lang="en-US" dirty="0"/>
            <a:t>Many in the scientific community were skeptical of doing this on such a short wavelength as 200 meters</a:t>
          </a:r>
        </a:p>
      </dgm:t>
    </dgm:pt>
    <dgm:pt modelId="{92A09C74-98D6-4AEC-9A6C-3CF74293B00C}" type="parTrans" cxnId="{33B23807-33DE-4D04-A46A-320002489B0A}">
      <dgm:prSet/>
      <dgm:spPr/>
      <dgm:t>
        <a:bodyPr/>
        <a:lstStyle/>
        <a:p>
          <a:endParaRPr lang="en-US"/>
        </a:p>
      </dgm:t>
    </dgm:pt>
    <dgm:pt modelId="{8CE06271-5CAB-410D-B61A-A445B85D0749}" type="sibTrans" cxnId="{33B23807-33DE-4D04-A46A-320002489B0A}">
      <dgm:prSet/>
      <dgm:spPr/>
      <dgm:t>
        <a:bodyPr/>
        <a:lstStyle/>
        <a:p>
          <a:endParaRPr lang="en-US" dirty="0"/>
        </a:p>
      </dgm:t>
    </dgm:pt>
    <dgm:pt modelId="{8D5621A9-270E-4104-BD9A-254C0B2DAAD5}">
      <dgm:prSet/>
      <dgm:spPr/>
      <dgm:t>
        <a:bodyPr/>
        <a:lstStyle/>
        <a:p>
          <a:r>
            <a:rPr lang="en-US" dirty="0"/>
            <a:t>Significant prizes offered by manufacturers</a:t>
          </a:r>
        </a:p>
      </dgm:t>
    </dgm:pt>
    <dgm:pt modelId="{84B39DE7-2B6C-4556-B41C-E7A12982C3E3}" type="parTrans" cxnId="{33FDC020-C952-4BC5-A41B-AB8AF53CAB52}">
      <dgm:prSet/>
      <dgm:spPr/>
      <dgm:t>
        <a:bodyPr/>
        <a:lstStyle/>
        <a:p>
          <a:endParaRPr lang="en-US"/>
        </a:p>
      </dgm:t>
    </dgm:pt>
    <dgm:pt modelId="{A5FA18C8-00FB-47AC-A0A4-EC187A3A1D14}" type="sibTrans" cxnId="{33FDC020-C952-4BC5-A41B-AB8AF53CAB52}">
      <dgm:prSet/>
      <dgm:spPr/>
      <dgm:t>
        <a:bodyPr/>
        <a:lstStyle/>
        <a:p>
          <a:endParaRPr lang="en-US"/>
        </a:p>
      </dgm:t>
    </dgm:pt>
    <dgm:pt modelId="{F974315C-43D8-4B8C-A8CB-3B6E1E58B868}" type="pres">
      <dgm:prSet presAssocID="{E909514D-9FEA-4CEC-B463-70FCF02C2CFE}" presName="outerComposite" presStyleCnt="0">
        <dgm:presLayoutVars>
          <dgm:chMax val="5"/>
          <dgm:dir/>
          <dgm:resizeHandles val="exact"/>
        </dgm:presLayoutVars>
      </dgm:prSet>
      <dgm:spPr/>
    </dgm:pt>
    <dgm:pt modelId="{38F11D6A-549D-4EA1-96D5-9E336DD2AD9F}" type="pres">
      <dgm:prSet presAssocID="{E909514D-9FEA-4CEC-B463-70FCF02C2CFE}" presName="dummyMaxCanvas" presStyleCnt="0">
        <dgm:presLayoutVars/>
      </dgm:prSet>
      <dgm:spPr/>
    </dgm:pt>
    <dgm:pt modelId="{A198E0D0-CFBA-4A04-83D9-80A68EDE342C}" type="pres">
      <dgm:prSet presAssocID="{E909514D-9FEA-4CEC-B463-70FCF02C2CFE}" presName="FourNodes_1" presStyleLbl="node1" presStyleIdx="0" presStyleCnt="4">
        <dgm:presLayoutVars>
          <dgm:bulletEnabled val="1"/>
        </dgm:presLayoutVars>
      </dgm:prSet>
      <dgm:spPr/>
    </dgm:pt>
    <dgm:pt modelId="{6A057A22-8DD4-4E85-A977-0771CF4315A3}" type="pres">
      <dgm:prSet presAssocID="{E909514D-9FEA-4CEC-B463-70FCF02C2CFE}" presName="FourNodes_2" presStyleLbl="node1" presStyleIdx="1" presStyleCnt="4">
        <dgm:presLayoutVars>
          <dgm:bulletEnabled val="1"/>
        </dgm:presLayoutVars>
      </dgm:prSet>
      <dgm:spPr/>
    </dgm:pt>
    <dgm:pt modelId="{BF94B157-341E-4DF3-8DDD-400751BCAA95}" type="pres">
      <dgm:prSet presAssocID="{E909514D-9FEA-4CEC-B463-70FCF02C2CFE}" presName="FourNodes_3" presStyleLbl="node1" presStyleIdx="2" presStyleCnt="4">
        <dgm:presLayoutVars>
          <dgm:bulletEnabled val="1"/>
        </dgm:presLayoutVars>
      </dgm:prSet>
      <dgm:spPr/>
    </dgm:pt>
    <dgm:pt modelId="{0D7AE600-5836-4626-9EFD-BA96D472D346}" type="pres">
      <dgm:prSet presAssocID="{E909514D-9FEA-4CEC-B463-70FCF02C2CFE}" presName="FourNodes_4" presStyleLbl="node1" presStyleIdx="3" presStyleCnt="4">
        <dgm:presLayoutVars>
          <dgm:bulletEnabled val="1"/>
        </dgm:presLayoutVars>
      </dgm:prSet>
      <dgm:spPr/>
    </dgm:pt>
    <dgm:pt modelId="{C8654248-3837-4EF5-9D17-1A25C78ED647}" type="pres">
      <dgm:prSet presAssocID="{E909514D-9FEA-4CEC-B463-70FCF02C2CFE}" presName="FourConn_1-2" presStyleLbl="fgAccFollowNode1" presStyleIdx="0" presStyleCnt="3">
        <dgm:presLayoutVars>
          <dgm:bulletEnabled val="1"/>
        </dgm:presLayoutVars>
      </dgm:prSet>
      <dgm:spPr/>
    </dgm:pt>
    <dgm:pt modelId="{A8A1956E-6826-439D-8AFC-586D2724AF68}" type="pres">
      <dgm:prSet presAssocID="{E909514D-9FEA-4CEC-B463-70FCF02C2CFE}" presName="FourConn_2-3" presStyleLbl="fgAccFollowNode1" presStyleIdx="1" presStyleCnt="3">
        <dgm:presLayoutVars>
          <dgm:bulletEnabled val="1"/>
        </dgm:presLayoutVars>
      </dgm:prSet>
      <dgm:spPr/>
    </dgm:pt>
    <dgm:pt modelId="{641BCC18-E065-4E36-8E53-EA1C4D72865B}" type="pres">
      <dgm:prSet presAssocID="{E909514D-9FEA-4CEC-B463-70FCF02C2CFE}" presName="FourConn_3-4" presStyleLbl="fgAccFollowNode1" presStyleIdx="2" presStyleCnt="3">
        <dgm:presLayoutVars>
          <dgm:bulletEnabled val="1"/>
        </dgm:presLayoutVars>
      </dgm:prSet>
      <dgm:spPr/>
    </dgm:pt>
    <dgm:pt modelId="{DACCB37A-AFEA-469F-A50A-A0C15792996B}" type="pres">
      <dgm:prSet presAssocID="{E909514D-9FEA-4CEC-B463-70FCF02C2CFE}" presName="FourNodes_1_text" presStyleLbl="node1" presStyleIdx="3" presStyleCnt="4">
        <dgm:presLayoutVars>
          <dgm:bulletEnabled val="1"/>
        </dgm:presLayoutVars>
      </dgm:prSet>
      <dgm:spPr/>
    </dgm:pt>
    <dgm:pt modelId="{A0E1F5B3-A49A-4243-A87B-C0397B8FCD23}" type="pres">
      <dgm:prSet presAssocID="{E909514D-9FEA-4CEC-B463-70FCF02C2CFE}" presName="FourNodes_2_text" presStyleLbl="node1" presStyleIdx="3" presStyleCnt="4">
        <dgm:presLayoutVars>
          <dgm:bulletEnabled val="1"/>
        </dgm:presLayoutVars>
      </dgm:prSet>
      <dgm:spPr/>
    </dgm:pt>
    <dgm:pt modelId="{3D12ADF5-82D0-4D95-82D8-145F142A3AB8}" type="pres">
      <dgm:prSet presAssocID="{E909514D-9FEA-4CEC-B463-70FCF02C2CFE}" presName="FourNodes_3_text" presStyleLbl="node1" presStyleIdx="3" presStyleCnt="4">
        <dgm:presLayoutVars>
          <dgm:bulletEnabled val="1"/>
        </dgm:presLayoutVars>
      </dgm:prSet>
      <dgm:spPr/>
    </dgm:pt>
    <dgm:pt modelId="{9E79CEDF-31A3-405A-A753-29922519EF90}" type="pres">
      <dgm:prSet presAssocID="{E909514D-9FEA-4CEC-B463-70FCF02C2CFE}" presName="FourNodes_4_text" presStyleLbl="node1" presStyleIdx="3" presStyleCnt="4">
        <dgm:presLayoutVars>
          <dgm:bulletEnabled val="1"/>
        </dgm:presLayoutVars>
      </dgm:prSet>
      <dgm:spPr/>
    </dgm:pt>
  </dgm:ptLst>
  <dgm:cxnLst>
    <dgm:cxn modelId="{45DB7502-28F8-473A-A971-79DD2C096498}" type="presOf" srcId="{E909514D-9FEA-4CEC-B463-70FCF02C2CFE}" destId="{F974315C-43D8-4B8C-A8CB-3B6E1E58B868}" srcOrd="0" destOrd="0" presId="urn:microsoft.com/office/officeart/2005/8/layout/vProcess5"/>
    <dgm:cxn modelId="{33B23807-33DE-4D04-A46A-320002489B0A}" srcId="{E909514D-9FEA-4CEC-B463-70FCF02C2CFE}" destId="{A4A28777-EE08-40D2-A57C-91844AA24465}" srcOrd="2" destOrd="0" parTransId="{92A09C74-98D6-4AEC-9A6C-3CF74293B00C}" sibTransId="{8CE06271-5CAB-410D-B61A-A445B85D0749}"/>
    <dgm:cxn modelId="{33FDC020-C952-4BC5-A41B-AB8AF53CAB52}" srcId="{E909514D-9FEA-4CEC-B463-70FCF02C2CFE}" destId="{8D5621A9-270E-4104-BD9A-254C0B2DAAD5}" srcOrd="3" destOrd="0" parTransId="{84B39DE7-2B6C-4556-B41C-E7A12982C3E3}" sibTransId="{A5FA18C8-00FB-47AC-A0A4-EC187A3A1D14}"/>
    <dgm:cxn modelId="{DCE3C230-46EE-47B5-B2F6-D40315DA14B7}" type="presOf" srcId="{259CF95B-D65D-45D8-A989-5B60B31AC203}" destId="{C8654248-3837-4EF5-9D17-1A25C78ED647}" srcOrd="0" destOrd="0" presId="urn:microsoft.com/office/officeart/2005/8/layout/vProcess5"/>
    <dgm:cxn modelId="{E3A4BE32-9E79-40B6-959A-A41AC6DE81BB}" type="presOf" srcId="{8D5621A9-270E-4104-BD9A-254C0B2DAAD5}" destId="{0D7AE600-5836-4626-9EFD-BA96D472D346}" srcOrd="0" destOrd="0" presId="urn:microsoft.com/office/officeart/2005/8/layout/vProcess5"/>
    <dgm:cxn modelId="{DB574263-6E45-4459-BF02-AA672E96917E}" type="presOf" srcId="{A4A28777-EE08-40D2-A57C-91844AA24465}" destId="{3D12ADF5-82D0-4D95-82D8-145F142A3AB8}" srcOrd="1" destOrd="0" presId="urn:microsoft.com/office/officeart/2005/8/layout/vProcess5"/>
    <dgm:cxn modelId="{B587E868-D6A1-4775-9BA0-7CF31C49DB46}" type="presOf" srcId="{5FCF600C-DAE0-4F04-981A-1D11D5BECAF5}" destId="{A198E0D0-CFBA-4A04-83D9-80A68EDE342C}" srcOrd="0" destOrd="0" presId="urn:microsoft.com/office/officeart/2005/8/layout/vProcess5"/>
    <dgm:cxn modelId="{FD0C0478-8A2B-4A53-88C2-ECE0B617AAC9}" type="presOf" srcId="{8CE06271-5CAB-410D-B61A-A445B85D0749}" destId="{641BCC18-E065-4E36-8E53-EA1C4D72865B}" srcOrd="0" destOrd="0" presId="urn:microsoft.com/office/officeart/2005/8/layout/vProcess5"/>
    <dgm:cxn modelId="{34644978-A439-493F-BFF5-8CB26748A2E6}" type="presOf" srcId="{F84EACAC-2DED-47AC-AFC5-C90420B7AA88}" destId="{A0E1F5B3-A49A-4243-A87B-C0397B8FCD23}" srcOrd="1" destOrd="0" presId="urn:microsoft.com/office/officeart/2005/8/layout/vProcess5"/>
    <dgm:cxn modelId="{9A525885-EEF5-4756-8E30-4B2E7AAD799A}" type="presOf" srcId="{F84EACAC-2DED-47AC-AFC5-C90420B7AA88}" destId="{6A057A22-8DD4-4E85-A977-0771CF4315A3}" srcOrd="0" destOrd="0" presId="urn:microsoft.com/office/officeart/2005/8/layout/vProcess5"/>
    <dgm:cxn modelId="{FC20668D-BC3C-4C2E-A9B6-EA2F0BE01E62}" srcId="{E909514D-9FEA-4CEC-B463-70FCF02C2CFE}" destId="{F84EACAC-2DED-47AC-AFC5-C90420B7AA88}" srcOrd="1" destOrd="0" parTransId="{2332B7DA-058E-401B-ABA7-24784E0AD60F}" sibTransId="{9B9D7A08-ECAC-4426-9DF8-D66E9B5F9D24}"/>
    <dgm:cxn modelId="{15D2898F-B244-41BB-BA53-79D927329A97}" type="presOf" srcId="{A4A28777-EE08-40D2-A57C-91844AA24465}" destId="{BF94B157-341E-4DF3-8DDD-400751BCAA95}" srcOrd="0" destOrd="0" presId="urn:microsoft.com/office/officeart/2005/8/layout/vProcess5"/>
    <dgm:cxn modelId="{B76DA0CF-B00C-4B4A-899C-4C440BFE372F}" type="presOf" srcId="{9B9D7A08-ECAC-4426-9DF8-D66E9B5F9D24}" destId="{A8A1956E-6826-439D-8AFC-586D2724AF68}" srcOrd="0" destOrd="0" presId="urn:microsoft.com/office/officeart/2005/8/layout/vProcess5"/>
    <dgm:cxn modelId="{A9E3CDD0-8BCC-4B6E-8C5B-F36ACB270DFF}" type="presOf" srcId="{8D5621A9-270E-4104-BD9A-254C0B2DAAD5}" destId="{9E79CEDF-31A3-405A-A753-29922519EF90}" srcOrd="1" destOrd="0" presId="urn:microsoft.com/office/officeart/2005/8/layout/vProcess5"/>
    <dgm:cxn modelId="{3DCEBCEB-5321-42C1-B145-701A9ADDABD8}" type="presOf" srcId="{5FCF600C-DAE0-4F04-981A-1D11D5BECAF5}" destId="{DACCB37A-AFEA-469F-A50A-A0C15792996B}" srcOrd="1" destOrd="0" presId="urn:microsoft.com/office/officeart/2005/8/layout/vProcess5"/>
    <dgm:cxn modelId="{D653F7EF-798A-4034-B60D-B0339E813DFB}" srcId="{E909514D-9FEA-4CEC-B463-70FCF02C2CFE}" destId="{5FCF600C-DAE0-4F04-981A-1D11D5BECAF5}" srcOrd="0" destOrd="0" parTransId="{626BB7DF-92EF-449A-9658-8FBFE801C06A}" sibTransId="{259CF95B-D65D-45D8-A989-5B60B31AC203}"/>
    <dgm:cxn modelId="{A7A14FC6-C77A-495F-B70A-EE8A187181E2}" type="presParOf" srcId="{F974315C-43D8-4B8C-A8CB-3B6E1E58B868}" destId="{38F11D6A-549D-4EA1-96D5-9E336DD2AD9F}" srcOrd="0" destOrd="0" presId="urn:microsoft.com/office/officeart/2005/8/layout/vProcess5"/>
    <dgm:cxn modelId="{ADBA2B22-1C38-4C53-8386-D6E7F3C2097E}" type="presParOf" srcId="{F974315C-43D8-4B8C-A8CB-3B6E1E58B868}" destId="{A198E0D0-CFBA-4A04-83D9-80A68EDE342C}" srcOrd="1" destOrd="0" presId="urn:microsoft.com/office/officeart/2005/8/layout/vProcess5"/>
    <dgm:cxn modelId="{93B88A35-1DBD-4227-B951-0865FB33890D}" type="presParOf" srcId="{F974315C-43D8-4B8C-A8CB-3B6E1E58B868}" destId="{6A057A22-8DD4-4E85-A977-0771CF4315A3}" srcOrd="2" destOrd="0" presId="urn:microsoft.com/office/officeart/2005/8/layout/vProcess5"/>
    <dgm:cxn modelId="{2969CE44-5B90-4030-B5E3-E95EAB67FA5A}" type="presParOf" srcId="{F974315C-43D8-4B8C-A8CB-3B6E1E58B868}" destId="{BF94B157-341E-4DF3-8DDD-400751BCAA95}" srcOrd="3" destOrd="0" presId="urn:microsoft.com/office/officeart/2005/8/layout/vProcess5"/>
    <dgm:cxn modelId="{88AB5285-A496-42BD-8969-68513F20F05C}" type="presParOf" srcId="{F974315C-43D8-4B8C-A8CB-3B6E1E58B868}" destId="{0D7AE600-5836-4626-9EFD-BA96D472D346}" srcOrd="4" destOrd="0" presId="urn:microsoft.com/office/officeart/2005/8/layout/vProcess5"/>
    <dgm:cxn modelId="{ED735A6F-B5A7-4BED-A735-C56FAAE50470}" type="presParOf" srcId="{F974315C-43D8-4B8C-A8CB-3B6E1E58B868}" destId="{C8654248-3837-4EF5-9D17-1A25C78ED647}" srcOrd="5" destOrd="0" presId="urn:microsoft.com/office/officeart/2005/8/layout/vProcess5"/>
    <dgm:cxn modelId="{D17AD513-176E-41A1-A3D4-DABA9F9C4936}" type="presParOf" srcId="{F974315C-43D8-4B8C-A8CB-3B6E1E58B868}" destId="{A8A1956E-6826-439D-8AFC-586D2724AF68}" srcOrd="6" destOrd="0" presId="urn:microsoft.com/office/officeart/2005/8/layout/vProcess5"/>
    <dgm:cxn modelId="{52EFB01C-FD76-4FCD-BC11-E17C7EF58E50}" type="presParOf" srcId="{F974315C-43D8-4B8C-A8CB-3B6E1E58B868}" destId="{641BCC18-E065-4E36-8E53-EA1C4D72865B}" srcOrd="7" destOrd="0" presId="urn:microsoft.com/office/officeart/2005/8/layout/vProcess5"/>
    <dgm:cxn modelId="{ABFCD88E-47B0-4BFC-BBDF-BB18C6EE793D}" type="presParOf" srcId="{F974315C-43D8-4B8C-A8CB-3B6E1E58B868}" destId="{DACCB37A-AFEA-469F-A50A-A0C15792996B}" srcOrd="8" destOrd="0" presId="urn:microsoft.com/office/officeart/2005/8/layout/vProcess5"/>
    <dgm:cxn modelId="{450636A1-E166-4932-BF76-927AD6E64E43}" type="presParOf" srcId="{F974315C-43D8-4B8C-A8CB-3B6E1E58B868}" destId="{A0E1F5B3-A49A-4243-A87B-C0397B8FCD23}" srcOrd="9" destOrd="0" presId="urn:microsoft.com/office/officeart/2005/8/layout/vProcess5"/>
    <dgm:cxn modelId="{6FA5426A-FDE9-420F-9769-8C0C3A95D7F4}" type="presParOf" srcId="{F974315C-43D8-4B8C-A8CB-3B6E1E58B868}" destId="{3D12ADF5-82D0-4D95-82D8-145F142A3AB8}" srcOrd="10" destOrd="0" presId="urn:microsoft.com/office/officeart/2005/8/layout/vProcess5"/>
    <dgm:cxn modelId="{CAAE12EF-6361-4EAB-B3D0-1820E83917ED}" type="presParOf" srcId="{F974315C-43D8-4B8C-A8CB-3B6E1E58B868}" destId="{9E79CEDF-31A3-405A-A753-29922519EF9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65A94-7407-489E-A311-36C86AB8FE12}" type="doc">
      <dgm:prSet loTypeId="urn:microsoft.com/office/officeart/2017/3/layout/HorizontalLabelsTimeline" loCatId="process" qsTypeId="urn:microsoft.com/office/officeart/2005/8/quickstyle/simple4" qsCatId="simple" csTypeId="urn:microsoft.com/office/officeart/2005/8/colors/colorful2" csCatId="colorful" phldr="1"/>
      <dgm:spPr/>
      <dgm:t>
        <a:bodyPr/>
        <a:lstStyle/>
        <a:p>
          <a:endParaRPr lang="en-US"/>
        </a:p>
      </dgm:t>
    </dgm:pt>
    <dgm:pt modelId="{315CDE47-BBFB-4FAB-832D-74E7642EAD7B}">
      <dgm:prSet/>
      <dgm:spPr/>
      <dgm:t>
        <a:bodyPr/>
        <a:lstStyle/>
        <a:p>
          <a:pPr>
            <a:defRPr b="1"/>
          </a:pPr>
          <a:r>
            <a:rPr lang="en-US" dirty="0"/>
            <a:t>1926</a:t>
          </a:r>
        </a:p>
      </dgm:t>
    </dgm:pt>
    <dgm:pt modelId="{1348EC45-D078-496A-A1C8-2EB7E10C41A7}" type="parTrans" cxnId="{B81FA741-6601-46F0-9837-BC8E0747B9B4}">
      <dgm:prSet/>
      <dgm:spPr/>
      <dgm:t>
        <a:bodyPr/>
        <a:lstStyle/>
        <a:p>
          <a:endParaRPr lang="en-US"/>
        </a:p>
      </dgm:t>
    </dgm:pt>
    <dgm:pt modelId="{917C6854-05B6-41CF-AB39-04C49E572277}" type="sibTrans" cxnId="{B81FA741-6601-46F0-9837-BC8E0747B9B4}">
      <dgm:prSet/>
      <dgm:spPr/>
      <dgm:t>
        <a:bodyPr/>
        <a:lstStyle/>
        <a:p>
          <a:endParaRPr lang="en-US"/>
        </a:p>
      </dgm:t>
    </dgm:pt>
    <dgm:pt modelId="{C47DE45C-F794-478C-A399-E1E8FDA73730}">
      <dgm:prSet/>
      <dgm:spPr/>
      <dgm:t>
        <a:bodyPr/>
        <a:lstStyle/>
        <a:p>
          <a:r>
            <a:rPr lang="en-US" dirty="0"/>
            <a:t>Paper written by two Japanese college professors</a:t>
          </a:r>
        </a:p>
      </dgm:t>
    </dgm:pt>
    <dgm:pt modelId="{B46C29EC-A95E-4F82-ABC5-DB5599E77702}" type="parTrans" cxnId="{BADADB25-DB75-4F5D-82B7-30952C8B2C97}">
      <dgm:prSet/>
      <dgm:spPr/>
      <dgm:t>
        <a:bodyPr/>
        <a:lstStyle/>
        <a:p>
          <a:endParaRPr lang="en-US"/>
        </a:p>
      </dgm:t>
    </dgm:pt>
    <dgm:pt modelId="{2699A76C-2B8F-4F87-8498-7A64EC83E0D5}" type="sibTrans" cxnId="{BADADB25-DB75-4F5D-82B7-30952C8B2C97}">
      <dgm:prSet/>
      <dgm:spPr/>
      <dgm:t>
        <a:bodyPr/>
        <a:lstStyle/>
        <a:p>
          <a:endParaRPr lang="en-US"/>
        </a:p>
      </dgm:t>
    </dgm:pt>
    <dgm:pt modelId="{B61D836A-8181-4D68-A0B5-BCA388C95162}">
      <dgm:prSet/>
      <dgm:spPr/>
      <dgm:t>
        <a:bodyPr/>
        <a:lstStyle/>
        <a:p>
          <a:pPr>
            <a:defRPr b="1"/>
          </a:pPr>
          <a:r>
            <a:rPr lang="en-US" dirty="0"/>
            <a:t>1932</a:t>
          </a:r>
        </a:p>
      </dgm:t>
    </dgm:pt>
    <dgm:pt modelId="{62704B8D-B159-40F7-BAD3-D47E502132AE}" type="parTrans" cxnId="{59D8771A-F533-4436-A578-F170D24D9E0D}">
      <dgm:prSet/>
      <dgm:spPr/>
      <dgm:t>
        <a:bodyPr/>
        <a:lstStyle/>
        <a:p>
          <a:endParaRPr lang="en-US"/>
        </a:p>
      </dgm:t>
    </dgm:pt>
    <dgm:pt modelId="{C6899D95-289C-487E-8F5B-1E7DE29E51E9}" type="sibTrans" cxnId="{59D8771A-F533-4436-A578-F170D24D9E0D}">
      <dgm:prSet/>
      <dgm:spPr/>
      <dgm:t>
        <a:bodyPr/>
        <a:lstStyle/>
        <a:p>
          <a:endParaRPr lang="en-US"/>
        </a:p>
      </dgm:t>
    </dgm:pt>
    <dgm:pt modelId="{121837BD-019C-4CB7-8FC2-EE8445D8FDEE}">
      <dgm:prSet/>
      <dgm:spPr/>
      <dgm:t>
        <a:bodyPr/>
        <a:lstStyle/>
        <a:p>
          <a:r>
            <a:rPr lang="en-US" dirty="0"/>
            <a:t>Patent granted in 1932</a:t>
          </a:r>
        </a:p>
      </dgm:t>
    </dgm:pt>
    <dgm:pt modelId="{CCAFC293-C7B4-42CE-BBE1-A70DA9A80768}" type="parTrans" cxnId="{6E7F1F7D-BAD2-4A8C-9B9B-6CA9DFE5689E}">
      <dgm:prSet/>
      <dgm:spPr/>
      <dgm:t>
        <a:bodyPr/>
        <a:lstStyle/>
        <a:p>
          <a:endParaRPr lang="en-US"/>
        </a:p>
      </dgm:t>
    </dgm:pt>
    <dgm:pt modelId="{7E403DB0-EAD2-4C26-8300-0FB0BB857A6D}" type="sibTrans" cxnId="{6E7F1F7D-BAD2-4A8C-9B9B-6CA9DFE5689E}">
      <dgm:prSet/>
      <dgm:spPr/>
      <dgm:t>
        <a:bodyPr/>
        <a:lstStyle/>
        <a:p>
          <a:endParaRPr lang="en-US"/>
        </a:p>
      </dgm:t>
    </dgm:pt>
    <dgm:pt modelId="{971733C9-BA0A-4660-B36D-A614036228C0}" type="pres">
      <dgm:prSet presAssocID="{9D965A94-7407-489E-A311-36C86AB8FE12}" presName="root" presStyleCnt="0">
        <dgm:presLayoutVars>
          <dgm:chMax/>
          <dgm:chPref/>
          <dgm:animLvl val="lvl"/>
        </dgm:presLayoutVars>
      </dgm:prSet>
      <dgm:spPr/>
    </dgm:pt>
    <dgm:pt modelId="{B868AD27-AD8D-4BFD-94C7-D3FA936EEFDD}" type="pres">
      <dgm:prSet presAssocID="{9D965A94-7407-489E-A311-36C86AB8FE12}" presName="divider" presStyleLbl="fgAcc1" presStyleIdx="0" presStyleCnt="1"/>
      <dgm:spPr/>
    </dgm:pt>
    <dgm:pt modelId="{21AF7BA1-006D-49A8-8E6C-5ED47EEF636E}" type="pres">
      <dgm:prSet presAssocID="{9D965A94-7407-489E-A311-36C86AB8FE12}" presName="nodes" presStyleCnt="0">
        <dgm:presLayoutVars>
          <dgm:chMax/>
          <dgm:chPref/>
          <dgm:animLvl val="lvl"/>
        </dgm:presLayoutVars>
      </dgm:prSet>
      <dgm:spPr/>
    </dgm:pt>
    <dgm:pt modelId="{D44EF709-E325-46B8-9038-E50A8D60B535}" type="pres">
      <dgm:prSet presAssocID="{315CDE47-BBFB-4FAB-832D-74E7642EAD7B}" presName="composite" presStyleCnt="0"/>
      <dgm:spPr/>
    </dgm:pt>
    <dgm:pt modelId="{0D476C33-C5B3-4EF8-837C-EF2167309341}" type="pres">
      <dgm:prSet presAssocID="{315CDE47-BBFB-4FAB-832D-74E7642EAD7B}" presName="L1TextContainer" presStyleLbl="alignNode1" presStyleIdx="0" presStyleCnt="2">
        <dgm:presLayoutVars>
          <dgm:chMax val="1"/>
          <dgm:chPref val="1"/>
          <dgm:bulletEnabled val="1"/>
        </dgm:presLayoutVars>
      </dgm:prSet>
      <dgm:spPr/>
    </dgm:pt>
    <dgm:pt modelId="{F4DA77A0-E915-4BBF-A371-D219513F275B}" type="pres">
      <dgm:prSet presAssocID="{315CDE47-BBFB-4FAB-832D-74E7642EAD7B}" presName="L2TextContainerWrapper" presStyleCnt="0">
        <dgm:presLayoutVars>
          <dgm:bulletEnabled val="1"/>
        </dgm:presLayoutVars>
      </dgm:prSet>
      <dgm:spPr/>
    </dgm:pt>
    <dgm:pt modelId="{669C2B05-AC31-4A67-95B9-D54B0FA6A4B2}" type="pres">
      <dgm:prSet presAssocID="{315CDE47-BBFB-4FAB-832D-74E7642EAD7B}" presName="L2TextContainer" presStyleLbl="bgAccFollowNode1" presStyleIdx="0" presStyleCnt="2"/>
      <dgm:spPr/>
    </dgm:pt>
    <dgm:pt modelId="{E5F0B8F8-66EB-4B40-917F-4B2091706A66}" type="pres">
      <dgm:prSet presAssocID="{315CDE47-BBFB-4FAB-832D-74E7642EAD7B}" presName="FlexibleEmptyPlaceHolder" presStyleCnt="0"/>
      <dgm:spPr/>
    </dgm:pt>
    <dgm:pt modelId="{8799F298-62C0-45CE-97B0-630F31E3EC81}" type="pres">
      <dgm:prSet presAssocID="{315CDE47-BBFB-4FAB-832D-74E7642EAD7B}" presName="ConnectLine" presStyleLbl="sibTrans1D1" presStyleIdx="0" presStyleCnt="2"/>
      <dgm:spPr/>
    </dgm:pt>
    <dgm:pt modelId="{202F63BC-32BA-46B8-88C3-F63AFBE9C640}" type="pres">
      <dgm:prSet presAssocID="{315CDE47-BBFB-4FAB-832D-74E7642EAD7B}" presName="ConnectorPoint" presStyleLbl="node1" presStyleIdx="0" presStyleCnt="2"/>
      <dgm:spPr>
        <a:gradFill rotWithShape="0">
          <a:gsLst>
            <a:gs pos="0">
              <a:schemeClr val="accent2">
                <a:tint val="98000"/>
                <a:lumMod val="114000"/>
              </a:schemeClr>
            </a:gs>
            <a:gs pos="100000">
              <a:schemeClr val="accent2">
                <a:shade val="90000"/>
                <a:lumMod val="84000"/>
              </a:schemeClr>
            </a:gs>
          </a:gsLst>
          <a:lin ang="5400000" scaled="0"/>
        </a:gradFill>
        <a:ln w="6350">
          <a:noFill/>
        </a:ln>
        <a:effectLst>
          <a:outerShdw blurRad="38100" dist="25400" dir="5400000" rotWithShape="0">
            <a:srgbClr val="000000">
              <a:alpha val="45000"/>
            </a:srgbClr>
          </a:outerShdw>
        </a:effectLst>
      </dgm:spPr>
    </dgm:pt>
    <dgm:pt modelId="{10F28282-DB69-4023-8C8F-03AE862C1685}" type="pres">
      <dgm:prSet presAssocID="{315CDE47-BBFB-4FAB-832D-74E7642EAD7B}" presName="EmptyPlaceHolder" presStyleCnt="0"/>
      <dgm:spPr/>
    </dgm:pt>
    <dgm:pt modelId="{A8C5FF9E-F11B-41E2-B188-C2AB4A121A82}" type="pres">
      <dgm:prSet presAssocID="{917C6854-05B6-41CF-AB39-04C49E572277}" presName="spaceBetweenRectangles" presStyleCnt="0"/>
      <dgm:spPr/>
    </dgm:pt>
    <dgm:pt modelId="{57F7FB0D-0FEE-438C-880E-C277E5902FE7}" type="pres">
      <dgm:prSet presAssocID="{B61D836A-8181-4D68-A0B5-BCA388C95162}" presName="composite" presStyleCnt="0"/>
      <dgm:spPr/>
    </dgm:pt>
    <dgm:pt modelId="{D9C52DE0-FFF8-438C-ABA1-B9AD214363F8}" type="pres">
      <dgm:prSet presAssocID="{B61D836A-8181-4D68-A0B5-BCA388C95162}" presName="L1TextContainer" presStyleLbl="alignNode1" presStyleIdx="1" presStyleCnt="2">
        <dgm:presLayoutVars>
          <dgm:chMax val="1"/>
          <dgm:chPref val="1"/>
          <dgm:bulletEnabled val="1"/>
        </dgm:presLayoutVars>
      </dgm:prSet>
      <dgm:spPr/>
    </dgm:pt>
    <dgm:pt modelId="{EBD102C8-6CC6-44CB-A3F4-985ECEF1B437}" type="pres">
      <dgm:prSet presAssocID="{B61D836A-8181-4D68-A0B5-BCA388C95162}" presName="L2TextContainerWrapper" presStyleCnt="0">
        <dgm:presLayoutVars>
          <dgm:bulletEnabled val="1"/>
        </dgm:presLayoutVars>
      </dgm:prSet>
      <dgm:spPr/>
    </dgm:pt>
    <dgm:pt modelId="{FD74B003-9C57-4380-817C-5292845193E3}" type="pres">
      <dgm:prSet presAssocID="{B61D836A-8181-4D68-A0B5-BCA388C95162}" presName="L2TextContainer" presStyleLbl="bgAccFollowNode1" presStyleIdx="1" presStyleCnt="2"/>
      <dgm:spPr/>
    </dgm:pt>
    <dgm:pt modelId="{04E388C8-0BD0-4B05-B01A-CD9B5A40C309}" type="pres">
      <dgm:prSet presAssocID="{B61D836A-8181-4D68-A0B5-BCA388C95162}" presName="FlexibleEmptyPlaceHolder" presStyleCnt="0"/>
      <dgm:spPr/>
    </dgm:pt>
    <dgm:pt modelId="{0241080F-BA61-40C8-899C-E5B494DC2D47}" type="pres">
      <dgm:prSet presAssocID="{B61D836A-8181-4D68-A0B5-BCA388C95162}" presName="ConnectLine" presStyleLbl="sibTrans1D1" presStyleIdx="1" presStyleCnt="2"/>
      <dgm:spPr/>
    </dgm:pt>
    <dgm:pt modelId="{3855AF06-B160-4BEF-9722-68457F350628}" type="pres">
      <dgm:prSet presAssocID="{B61D836A-8181-4D68-A0B5-BCA388C95162}" presName="ConnectorPoint" presStyleLbl="node1" presStyleIdx="1" presStyleCnt="2"/>
      <dgm:spPr>
        <a:gradFill rotWithShape="0">
          <a:gsLst>
            <a:gs pos="0">
              <a:schemeClr val="accent2">
                <a:tint val="98000"/>
                <a:lumMod val="114000"/>
              </a:schemeClr>
            </a:gs>
            <a:gs pos="100000">
              <a:schemeClr val="accent2">
                <a:shade val="90000"/>
                <a:lumMod val="84000"/>
              </a:schemeClr>
            </a:gs>
          </a:gsLst>
          <a:lin ang="5400000" scaled="0"/>
        </a:gradFill>
        <a:ln w="6350">
          <a:noFill/>
        </a:ln>
        <a:effectLst>
          <a:outerShdw blurRad="38100" dist="25400" dir="5400000" rotWithShape="0">
            <a:srgbClr val="000000">
              <a:alpha val="45000"/>
            </a:srgbClr>
          </a:outerShdw>
        </a:effectLst>
      </dgm:spPr>
    </dgm:pt>
    <dgm:pt modelId="{DE839D5D-CFFF-4BB5-A89A-ECA352EA4E02}" type="pres">
      <dgm:prSet presAssocID="{B61D836A-8181-4D68-A0B5-BCA388C95162}" presName="EmptyPlaceHolder" presStyleCnt="0"/>
      <dgm:spPr/>
    </dgm:pt>
  </dgm:ptLst>
  <dgm:cxnLst>
    <dgm:cxn modelId="{59D8771A-F533-4436-A578-F170D24D9E0D}" srcId="{9D965A94-7407-489E-A311-36C86AB8FE12}" destId="{B61D836A-8181-4D68-A0B5-BCA388C95162}" srcOrd="1" destOrd="0" parTransId="{62704B8D-B159-40F7-BAD3-D47E502132AE}" sibTransId="{C6899D95-289C-487E-8F5B-1E7DE29E51E9}"/>
    <dgm:cxn modelId="{BADADB25-DB75-4F5D-82B7-30952C8B2C97}" srcId="{315CDE47-BBFB-4FAB-832D-74E7642EAD7B}" destId="{C47DE45C-F794-478C-A399-E1E8FDA73730}" srcOrd="0" destOrd="0" parTransId="{B46C29EC-A95E-4F82-ABC5-DB5599E77702}" sibTransId="{2699A76C-2B8F-4F87-8498-7A64EC83E0D5}"/>
    <dgm:cxn modelId="{0A1FAD38-2F24-41C5-83E7-04567871363C}" type="presOf" srcId="{C47DE45C-F794-478C-A399-E1E8FDA73730}" destId="{669C2B05-AC31-4A67-95B9-D54B0FA6A4B2}" srcOrd="0" destOrd="0" presId="urn:microsoft.com/office/officeart/2017/3/layout/HorizontalLabelsTimeline"/>
    <dgm:cxn modelId="{B81FA741-6601-46F0-9837-BC8E0747B9B4}" srcId="{9D965A94-7407-489E-A311-36C86AB8FE12}" destId="{315CDE47-BBFB-4FAB-832D-74E7642EAD7B}" srcOrd="0" destOrd="0" parTransId="{1348EC45-D078-496A-A1C8-2EB7E10C41A7}" sibTransId="{917C6854-05B6-41CF-AB39-04C49E572277}"/>
    <dgm:cxn modelId="{C4DD1377-8F4F-4394-BACB-DAFC18199963}" type="presOf" srcId="{9D965A94-7407-489E-A311-36C86AB8FE12}" destId="{971733C9-BA0A-4660-B36D-A614036228C0}" srcOrd="0" destOrd="0" presId="urn:microsoft.com/office/officeart/2017/3/layout/HorizontalLabelsTimeline"/>
    <dgm:cxn modelId="{6E7F1F7D-BAD2-4A8C-9B9B-6CA9DFE5689E}" srcId="{B61D836A-8181-4D68-A0B5-BCA388C95162}" destId="{121837BD-019C-4CB7-8FC2-EE8445D8FDEE}" srcOrd="0" destOrd="0" parTransId="{CCAFC293-C7B4-42CE-BBE1-A70DA9A80768}" sibTransId="{7E403DB0-EAD2-4C26-8300-0FB0BB857A6D}"/>
    <dgm:cxn modelId="{3CE8139D-113E-4C67-93F6-B62E9CDA0FB7}" type="presOf" srcId="{B61D836A-8181-4D68-A0B5-BCA388C95162}" destId="{D9C52DE0-FFF8-438C-ABA1-B9AD214363F8}" srcOrd="0" destOrd="0" presId="urn:microsoft.com/office/officeart/2017/3/layout/HorizontalLabelsTimeline"/>
    <dgm:cxn modelId="{A17978BE-C348-4518-BCE5-56A7F07C2D73}" type="presOf" srcId="{121837BD-019C-4CB7-8FC2-EE8445D8FDEE}" destId="{FD74B003-9C57-4380-817C-5292845193E3}" srcOrd="0" destOrd="0" presId="urn:microsoft.com/office/officeart/2017/3/layout/HorizontalLabelsTimeline"/>
    <dgm:cxn modelId="{5B2686FE-FB22-4B62-8DFC-646120761FE2}" type="presOf" srcId="{315CDE47-BBFB-4FAB-832D-74E7642EAD7B}" destId="{0D476C33-C5B3-4EF8-837C-EF2167309341}" srcOrd="0" destOrd="0" presId="urn:microsoft.com/office/officeart/2017/3/layout/HorizontalLabelsTimeline"/>
    <dgm:cxn modelId="{E8E096C5-57C3-41C4-AE62-40FC74894D65}" type="presParOf" srcId="{971733C9-BA0A-4660-B36D-A614036228C0}" destId="{B868AD27-AD8D-4BFD-94C7-D3FA936EEFDD}" srcOrd="0" destOrd="0" presId="urn:microsoft.com/office/officeart/2017/3/layout/HorizontalLabelsTimeline"/>
    <dgm:cxn modelId="{325348FD-7F7E-4F91-B600-05F088D80349}" type="presParOf" srcId="{971733C9-BA0A-4660-B36D-A614036228C0}" destId="{21AF7BA1-006D-49A8-8E6C-5ED47EEF636E}" srcOrd="1" destOrd="0" presId="urn:microsoft.com/office/officeart/2017/3/layout/HorizontalLabelsTimeline"/>
    <dgm:cxn modelId="{D3847D0C-609C-45C9-A6CA-FDB66B294DAB}" type="presParOf" srcId="{21AF7BA1-006D-49A8-8E6C-5ED47EEF636E}" destId="{D44EF709-E325-46B8-9038-E50A8D60B535}" srcOrd="0" destOrd="0" presId="urn:microsoft.com/office/officeart/2017/3/layout/HorizontalLabelsTimeline"/>
    <dgm:cxn modelId="{1B73808D-41FD-43AA-9212-C09AA649F60F}" type="presParOf" srcId="{D44EF709-E325-46B8-9038-E50A8D60B535}" destId="{0D476C33-C5B3-4EF8-837C-EF2167309341}" srcOrd="0" destOrd="0" presId="urn:microsoft.com/office/officeart/2017/3/layout/HorizontalLabelsTimeline"/>
    <dgm:cxn modelId="{EA2E5A4A-C11C-42B5-A942-508643B1059F}" type="presParOf" srcId="{D44EF709-E325-46B8-9038-E50A8D60B535}" destId="{F4DA77A0-E915-4BBF-A371-D219513F275B}" srcOrd="1" destOrd="0" presId="urn:microsoft.com/office/officeart/2017/3/layout/HorizontalLabelsTimeline"/>
    <dgm:cxn modelId="{5E6DA73B-A082-41DC-BD65-92A91B90818F}" type="presParOf" srcId="{F4DA77A0-E915-4BBF-A371-D219513F275B}" destId="{669C2B05-AC31-4A67-95B9-D54B0FA6A4B2}" srcOrd="0" destOrd="0" presId="urn:microsoft.com/office/officeart/2017/3/layout/HorizontalLabelsTimeline"/>
    <dgm:cxn modelId="{A0ED089A-00A7-4481-9804-2C421FD07984}" type="presParOf" srcId="{F4DA77A0-E915-4BBF-A371-D219513F275B}" destId="{E5F0B8F8-66EB-4B40-917F-4B2091706A66}" srcOrd="1" destOrd="0" presId="urn:microsoft.com/office/officeart/2017/3/layout/HorizontalLabelsTimeline"/>
    <dgm:cxn modelId="{D5985AF1-67D0-482D-AD68-2B4CC1EFDE63}" type="presParOf" srcId="{D44EF709-E325-46B8-9038-E50A8D60B535}" destId="{8799F298-62C0-45CE-97B0-630F31E3EC81}" srcOrd="2" destOrd="0" presId="urn:microsoft.com/office/officeart/2017/3/layout/HorizontalLabelsTimeline"/>
    <dgm:cxn modelId="{CAA54768-0635-4097-AC87-7EA10AF28FE7}" type="presParOf" srcId="{D44EF709-E325-46B8-9038-E50A8D60B535}" destId="{202F63BC-32BA-46B8-88C3-F63AFBE9C640}" srcOrd="3" destOrd="0" presId="urn:microsoft.com/office/officeart/2017/3/layout/HorizontalLabelsTimeline"/>
    <dgm:cxn modelId="{C1E79B5A-6413-4A61-9FF4-45CF47E15C16}" type="presParOf" srcId="{D44EF709-E325-46B8-9038-E50A8D60B535}" destId="{10F28282-DB69-4023-8C8F-03AE862C1685}" srcOrd="4" destOrd="0" presId="urn:microsoft.com/office/officeart/2017/3/layout/HorizontalLabelsTimeline"/>
    <dgm:cxn modelId="{814A090A-4C0D-4366-9753-C112FB9872AA}" type="presParOf" srcId="{21AF7BA1-006D-49A8-8E6C-5ED47EEF636E}" destId="{A8C5FF9E-F11B-41E2-B188-C2AB4A121A82}" srcOrd="1" destOrd="0" presId="urn:microsoft.com/office/officeart/2017/3/layout/HorizontalLabelsTimeline"/>
    <dgm:cxn modelId="{C4A6C9D2-D0E6-4689-9282-CAF0C0C939A1}" type="presParOf" srcId="{21AF7BA1-006D-49A8-8E6C-5ED47EEF636E}" destId="{57F7FB0D-0FEE-438C-880E-C277E5902FE7}" srcOrd="2" destOrd="0" presId="urn:microsoft.com/office/officeart/2017/3/layout/HorizontalLabelsTimeline"/>
    <dgm:cxn modelId="{E2B7DDB0-57A1-4C3B-A619-A01B16203515}" type="presParOf" srcId="{57F7FB0D-0FEE-438C-880E-C277E5902FE7}" destId="{D9C52DE0-FFF8-438C-ABA1-B9AD214363F8}" srcOrd="0" destOrd="0" presId="urn:microsoft.com/office/officeart/2017/3/layout/HorizontalLabelsTimeline"/>
    <dgm:cxn modelId="{65F43411-CB72-4B3F-BB46-345127ACBD6A}" type="presParOf" srcId="{57F7FB0D-0FEE-438C-880E-C277E5902FE7}" destId="{EBD102C8-6CC6-44CB-A3F4-985ECEF1B437}" srcOrd="1" destOrd="0" presId="urn:microsoft.com/office/officeart/2017/3/layout/HorizontalLabelsTimeline"/>
    <dgm:cxn modelId="{08E180CE-412E-4E37-AF95-76481860EFBC}" type="presParOf" srcId="{EBD102C8-6CC6-44CB-A3F4-985ECEF1B437}" destId="{FD74B003-9C57-4380-817C-5292845193E3}" srcOrd="0" destOrd="0" presId="urn:microsoft.com/office/officeart/2017/3/layout/HorizontalLabelsTimeline"/>
    <dgm:cxn modelId="{4E0D914A-5DB9-4712-8390-EBC3FD857F07}" type="presParOf" srcId="{EBD102C8-6CC6-44CB-A3F4-985ECEF1B437}" destId="{04E388C8-0BD0-4B05-B01A-CD9B5A40C309}" srcOrd="1" destOrd="0" presId="urn:microsoft.com/office/officeart/2017/3/layout/HorizontalLabelsTimeline"/>
    <dgm:cxn modelId="{6644EA2C-460B-46FC-9750-2B2E8AF54BBD}" type="presParOf" srcId="{57F7FB0D-0FEE-438C-880E-C277E5902FE7}" destId="{0241080F-BA61-40C8-899C-E5B494DC2D47}" srcOrd="2" destOrd="0" presId="urn:microsoft.com/office/officeart/2017/3/layout/HorizontalLabelsTimeline"/>
    <dgm:cxn modelId="{8B632309-B5C7-4D88-B073-B3487FF5BA63}" type="presParOf" srcId="{57F7FB0D-0FEE-438C-880E-C277E5902FE7}" destId="{3855AF06-B160-4BEF-9722-68457F350628}" srcOrd="3" destOrd="0" presId="urn:microsoft.com/office/officeart/2017/3/layout/HorizontalLabelsTimeline"/>
    <dgm:cxn modelId="{5D2A4C28-61F5-4B40-B717-6BD2805545E6}" type="presParOf" srcId="{57F7FB0D-0FEE-438C-880E-C277E5902FE7}" destId="{DE839D5D-CFFF-4BB5-A89A-ECA352EA4E02}"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5C38A-8DC4-4108-A610-A9FBBF5FFE6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1C17E83-186C-4A94-8B16-00881542E788}">
      <dgm:prSet/>
      <dgm:spPr/>
      <dgm:t>
        <a:bodyPr/>
        <a:lstStyle/>
        <a:p>
          <a:r>
            <a:rPr lang="en-US" b="0" i="1"/>
            <a:t>“It took about two hours of hard work for us to go the 1,000 feet or so from where the ship was anchored to where we wanted to land.</a:t>
          </a:r>
          <a:endParaRPr lang="en-US"/>
        </a:p>
      </dgm:t>
    </dgm:pt>
    <dgm:pt modelId="{8410631D-599E-4AD5-985A-5B45FECC1251}" type="parTrans" cxnId="{A94ABD4E-440A-46A8-9C1D-397CFED0C671}">
      <dgm:prSet/>
      <dgm:spPr/>
      <dgm:t>
        <a:bodyPr/>
        <a:lstStyle/>
        <a:p>
          <a:endParaRPr lang="en-US"/>
        </a:p>
      </dgm:t>
    </dgm:pt>
    <dgm:pt modelId="{512F726A-BBB9-446A-B4BC-F776B887DA38}" type="sibTrans" cxnId="{A94ABD4E-440A-46A8-9C1D-397CFED0C671}">
      <dgm:prSet/>
      <dgm:spPr/>
      <dgm:t>
        <a:bodyPr/>
        <a:lstStyle/>
        <a:p>
          <a:endParaRPr lang="en-US"/>
        </a:p>
      </dgm:t>
    </dgm:pt>
    <dgm:pt modelId="{F18C737F-8143-46F1-95BA-5BF9997BE099}">
      <dgm:prSet/>
      <dgm:spPr/>
      <dgm:t>
        <a:bodyPr/>
        <a:lstStyle/>
        <a:p>
          <a:r>
            <a:rPr lang="en-US" b="0" i="1"/>
            <a:t>I had on the following clothing: regular undershorts and shirt, then two pair of those red, long, insulated underwear, a flannel shirt with long tails, two pairs of woolen pants, one pair of regular socks, and then a pair of woolen socks coming about six inches above my knees, then a very heavy turtleneck sweater. I also had a wool headpiece covering all but my eyes, and a big heavy overcoat, and last but not least, a pair of fur-lined gloves coming almost to my elbows. And I was still cold! </a:t>
          </a:r>
          <a:endParaRPr lang="en-US"/>
        </a:p>
      </dgm:t>
    </dgm:pt>
    <dgm:pt modelId="{DCCE976E-1FC2-4C32-AE75-2F4FC440D3E5}" type="parTrans" cxnId="{F7CAB2CB-CBD3-42D8-9E7D-796838AE22C3}">
      <dgm:prSet/>
      <dgm:spPr/>
      <dgm:t>
        <a:bodyPr/>
        <a:lstStyle/>
        <a:p>
          <a:endParaRPr lang="en-US"/>
        </a:p>
      </dgm:t>
    </dgm:pt>
    <dgm:pt modelId="{7404C619-49A7-42E2-BDC2-A0A35E392F5A}" type="sibTrans" cxnId="{F7CAB2CB-CBD3-42D8-9E7D-796838AE22C3}">
      <dgm:prSet/>
      <dgm:spPr/>
      <dgm:t>
        <a:bodyPr/>
        <a:lstStyle/>
        <a:p>
          <a:endParaRPr lang="en-US"/>
        </a:p>
      </dgm:t>
    </dgm:pt>
    <dgm:pt modelId="{25AA8191-5E9C-4379-8C59-081BEAEA63A7}" type="pres">
      <dgm:prSet presAssocID="{D0C5C38A-8DC4-4108-A610-A9FBBF5FFE61}" presName="Name0" presStyleCnt="0">
        <dgm:presLayoutVars>
          <dgm:dir/>
          <dgm:animLvl val="lvl"/>
          <dgm:resizeHandles val="exact"/>
        </dgm:presLayoutVars>
      </dgm:prSet>
      <dgm:spPr/>
    </dgm:pt>
    <dgm:pt modelId="{507B31F0-DB62-45B9-81E3-F0C40E0DEB8D}" type="pres">
      <dgm:prSet presAssocID="{F18C737F-8143-46F1-95BA-5BF9997BE099}" presName="boxAndChildren" presStyleCnt="0"/>
      <dgm:spPr/>
    </dgm:pt>
    <dgm:pt modelId="{A4EE627A-D2AE-4068-9880-67D449B4EA9C}" type="pres">
      <dgm:prSet presAssocID="{F18C737F-8143-46F1-95BA-5BF9997BE099}" presName="parentTextBox" presStyleLbl="node1" presStyleIdx="0" presStyleCnt="2"/>
      <dgm:spPr/>
    </dgm:pt>
    <dgm:pt modelId="{E4A67931-FCE7-4407-B851-617C5DF1C655}" type="pres">
      <dgm:prSet presAssocID="{512F726A-BBB9-446A-B4BC-F776B887DA38}" presName="sp" presStyleCnt="0"/>
      <dgm:spPr/>
    </dgm:pt>
    <dgm:pt modelId="{FC455353-1368-43F5-B2C1-911F6AA67864}" type="pres">
      <dgm:prSet presAssocID="{B1C17E83-186C-4A94-8B16-00881542E788}" presName="arrowAndChildren" presStyleCnt="0"/>
      <dgm:spPr/>
    </dgm:pt>
    <dgm:pt modelId="{39E87BF5-4B5E-4DA0-987C-0DE00C071A4A}" type="pres">
      <dgm:prSet presAssocID="{B1C17E83-186C-4A94-8B16-00881542E788}" presName="parentTextArrow" presStyleLbl="node1" presStyleIdx="1" presStyleCnt="2"/>
      <dgm:spPr/>
    </dgm:pt>
  </dgm:ptLst>
  <dgm:cxnLst>
    <dgm:cxn modelId="{6DDF1901-8161-48FC-80BA-14EA3A9EBA10}" type="presOf" srcId="{F18C737F-8143-46F1-95BA-5BF9997BE099}" destId="{A4EE627A-D2AE-4068-9880-67D449B4EA9C}" srcOrd="0" destOrd="0" presId="urn:microsoft.com/office/officeart/2005/8/layout/process4"/>
    <dgm:cxn modelId="{655A2510-8029-4D25-8FED-19F1B6B3A6CC}" type="presOf" srcId="{B1C17E83-186C-4A94-8B16-00881542E788}" destId="{39E87BF5-4B5E-4DA0-987C-0DE00C071A4A}" srcOrd="0" destOrd="0" presId="urn:microsoft.com/office/officeart/2005/8/layout/process4"/>
    <dgm:cxn modelId="{A94ABD4E-440A-46A8-9C1D-397CFED0C671}" srcId="{D0C5C38A-8DC4-4108-A610-A9FBBF5FFE61}" destId="{B1C17E83-186C-4A94-8B16-00881542E788}" srcOrd="0" destOrd="0" parTransId="{8410631D-599E-4AD5-985A-5B45FECC1251}" sibTransId="{512F726A-BBB9-446A-B4BC-F776B887DA38}"/>
    <dgm:cxn modelId="{A4D1AEB4-35A4-4595-9707-112C5503422F}" type="presOf" srcId="{D0C5C38A-8DC4-4108-A610-A9FBBF5FFE61}" destId="{25AA8191-5E9C-4379-8C59-081BEAEA63A7}" srcOrd="0" destOrd="0" presId="urn:microsoft.com/office/officeart/2005/8/layout/process4"/>
    <dgm:cxn modelId="{F7CAB2CB-CBD3-42D8-9E7D-796838AE22C3}" srcId="{D0C5C38A-8DC4-4108-A610-A9FBBF5FFE61}" destId="{F18C737F-8143-46F1-95BA-5BF9997BE099}" srcOrd="1" destOrd="0" parTransId="{DCCE976E-1FC2-4C32-AE75-2F4FC440D3E5}" sibTransId="{7404C619-49A7-42E2-BDC2-A0A35E392F5A}"/>
    <dgm:cxn modelId="{E84AF647-F14A-4BBA-A2B5-2E9CCA5A364E}" type="presParOf" srcId="{25AA8191-5E9C-4379-8C59-081BEAEA63A7}" destId="{507B31F0-DB62-45B9-81E3-F0C40E0DEB8D}" srcOrd="0" destOrd="0" presId="urn:microsoft.com/office/officeart/2005/8/layout/process4"/>
    <dgm:cxn modelId="{4DB0836F-56DD-4C1C-BBDB-982E65993BE7}" type="presParOf" srcId="{507B31F0-DB62-45B9-81E3-F0C40E0DEB8D}" destId="{A4EE627A-D2AE-4068-9880-67D449B4EA9C}" srcOrd="0" destOrd="0" presId="urn:microsoft.com/office/officeart/2005/8/layout/process4"/>
    <dgm:cxn modelId="{5EB09F9B-202A-4417-A3D2-7775DED6C140}" type="presParOf" srcId="{25AA8191-5E9C-4379-8C59-081BEAEA63A7}" destId="{E4A67931-FCE7-4407-B851-617C5DF1C655}" srcOrd="1" destOrd="0" presId="urn:microsoft.com/office/officeart/2005/8/layout/process4"/>
    <dgm:cxn modelId="{86027772-0A71-4816-B7E7-11A7C380F62A}" type="presParOf" srcId="{25AA8191-5E9C-4379-8C59-081BEAEA63A7}" destId="{FC455353-1368-43F5-B2C1-911F6AA67864}" srcOrd="2" destOrd="0" presId="urn:microsoft.com/office/officeart/2005/8/layout/process4"/>
    <dgm:cxn modelId="{BAE5F038-6643-4DBC-9250-E75E7635B25B}" type="presParOf" srcId="{FC455353-1368-43F5-B2C1-911F6AA67864}" destId="{39E87BF5-4B5E-4DA0-987C-0DE00C071A4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672D44-2265-4999-A64F-12FB9D242C7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15B600DF-A125-44E1-9E94-48E24E363093}">
      <dgm:prSet/>
      <dgm:spPr/>
      <dgm:t>
        <a:bodyPr/>
        <a:lstStyle/>
        <a:p>
          <a:pPr>
            <a:lnSpc>
              <a:spcPct val="100000"/>
            </a:lnSpc>
          </a:pPr>
          <a:r>
            <a:rPr lang="en-US" b="0" i="1"/>
            <a:t>This glacier was making all kinds of noise all day long and all night long; cracking, popping, and snapping. Then there was a tremendous splash when a big chunk of this frozen snow dropped off to the ocean below. </a:t>
          </a:r>
          <a:endParaRPr lang="en-US"/>
        </a:p>
      </dgm:t>
    </dgm:pt>
    <dgm:pt modelId="{2D5EBE45-39CB-4B2C-B992-4615630E9789}" type="parTrans" cxnId="{0B2B1635-1C7B-4F69-8909-CB6D7D375DB1}">
      <dgm:prSet/>
      <dgm:spPr/>
      <dgm:t>
        <a:bodyPr/>
        <a:lstStyle/>
        <a:p>
          <a:endParaRPr lang="en-US"/>
        </a:p>
      </dgm:t>
    </dgm:pt>
    <dgm:pt modelId="{B9CF981E-EC09-40B6-A804-BC101D2E38B9}" type="sibTrans" cxnId="{0B2B1635-1C7B-4F69-8909-CB6D7D375DB1}">
      <dgm:prSet/>
      <dgm:spPr/>
      <dgm:t>
        <a:bodyPr/>
        <a:lstStyle/>
        <a:p>
          <a:endParaRPr lang="en-US"/>
        </a:p>
      </dgm:t>
    </dgm:pt>
    <dgm:pt modelId="{E90780B6-3E81-4D30-A0BF-96438092E68F}">
      <dgm:prSet/>
      <dgm:spPr/>
      <dgm:t>
        <a:bodyPr/>
        <a:lstStyle/>
        <a:p>
          <a:pPr>
            <a:lnSpc>
              <a:spcPct val="100000"/>
            </a:lnSpc>
          </a:pPr>
          <a:r>
            <a:rPr lang="en-US" b="0" i="1"/>
            <a:t>I sure wish I could have stayed longer. I operated practically around the clock while down there— total number of QSOs at the end of that time was almost 5,000, and still the pile-up sounded larger than the first day there. It was great, fellows! The thrill is still with me when I sit or lie back and think of it all!”</a:t>
          </a:r>
          <a:endParaRPr lang="en-US"/>
        </a:p>
      </dgm:t>
    </dgm:pt>
    <dgm:pt modelId="{3E434934-24A6-40EB-B508-674F74C9C2E3}" type="parTrans" cxnId="{542E0B30-E87E-46EC-A965-897096007A54}">
      <dgm:prSet/>
      <dgm:spPr/>
      <dgm:t>
        <a:bodyPr/>
        <a:lstStyle/>
        <a:p>
          <a:endParaRPr lang="en-US"/>
        </a:p>
      </dgm:t>
    </dgm:pt>
    <dgm:pt modelId="{E40997C1-83CB-45CA-BF60-E4033585F31A}" type="sibTrans" cxnId="{542E0B30-E87E-46EC-A965-897096007A54}">
      <dgm:prSet/>
      <dgm:spPr/>
      <dgm:t>
        <a:bodyPr/>
        <a:lstStyle/>
        <a:p>
          <a:endParaRPr lang="en-US"/>
        </a:p>
      </dgm:t>
    </dgm:pt>
    <dgm:pt modelId="{21F62468-968E-43BF-9302-456AD95CA422}" type="pres">
      <dgm:prSet presAssocID="{34672D44-2265-4999-A64F-12FB9D242C7F}" presName="Name0" presStyleCnt="0">
        <dgm:presLayoutVars>
          <dgm:dir/>
          <dgm:resizeHandles val="exact"/>
        </dgm:presLayoutVars>
      </dgm:prSet>
      <dgm:spPr/>
    </dgm:pt>
    <dgm:pt modelId="{034B178D-46C2-49CF-A977-5BBD129C942C}" type="pres">
      <dgm:prSet presAssocID="{15B600DF-A125-44E1-9E94-48E24E363093}" presName="node" presStyleLbl="node1" presStyleIdx="0" presStyleCnt="2">
        <dgm:presLayoutVars>
          <dgm:bulletEnabled val="1"/>
        </dgm:presLayoutVars>
      </dgm:prSet>
      <dgm:spPr/>
    </dgm:pt>
    <dgm:pt modelId="{7A4276A1-2B52-4B88-AB3F-1D4536A48CFA}" type="pres">
      <dgm:prSet presAssocID="{B9CF981E-EC09-40B6-A804-BC101D2E38B9}" presName="sibTrans" presStyleLbl="sibTrans2D1" presStyleIdx="0" presStyleCnt="1"/>
      <dgm:spPr/>
    </dgm:pt>
    <dgm:pt modelId="{50EFF4D5-0740-4791-9F12-A868880A8233}" type="pres">
      <dgm:prSet presAssocID="{B9CF981E-EC09-40B6-A804-BC101D2E38B9}" presName="connectorText" presStyleLbl="sibTrans2D1" presStyleIdx="0" presStyleCnt="1"/>
      <dgm:spPr/>
    </dgm:pt>
    <dgm:pt modelId="{3DF09E9E-89F8-497E-BD35-55AFC1A36419}" type="pres">
      <dgm:prSet presAssocID="{E90780B6-3E81-4D30-A0BF-96438092E68F}" presName="node" presStyleLbl="node1" presStyleIdx="1" presStyleCnt="2">
        <dgm:presLayoutVars>
          <dgm:bulletEnabled val="1"/>
        </dgm:presLayoutVars>
      </dgm:prSet>
      <dgm:spPr/>
    </dgm:pt>
  </dgm:ptLst>
  <dgm:cxnLst>
    <dgm:cxn modelId="{542E0B30-E87E-46EC-A965-897096007A54}" srcId="{34672D44-2265-4999-A64F-12FB9D242C7F}" destId="{E90780B6-3E81-4D30-A0BF-96438092E68F}" srcOrd="1" destOrd="0" parTransId="{3E434934-24A6-40EB-B508-674F74C9C2E3}" sibTransId="{E40997C1-83CB-45CA-BF60-E4033585F31A}"/>
    <dgm:cxn modelId="{0B2B1635-1C7B-4F69-8909-CB6D7D375DB1}" srcId="{34672D44-2265-4999-A64F-12FB9D242C7F}" destId="{15B600DF-A125-44E1-9E94-48E24E363093}" srcOrd="0" destOrd="0" parTransId="{2D5EBE45-39CB-4B2C-B992-4615630E9789}" sibTransId="{B9CF981E-EC09-40B6-A804-BC101D2E38B9}"/>
    <dgm:cxn modelId="{1BBDC561-1CB5-4665-8349-FD4C47DC2371}" type="presOf" srcId="{B9CF981E-EC09-40B6-A804-BC101D2E38B9}" destId="{50EFF4D5-0740-4791-9F12-A868880A8233}" srcOrd="1" destOrd="0" presId="urn:microsoft.com/office/officeart/2005/8/layout/process1"/>
    <dgm:cxn modelId="{339E1457-2891-4E4F-B4B6-86943924B521}" type="presOf" srcId="{E90780B6-3E81-4D30-A0BF-96438092E68F}" destId="{3DF09E9E-89F8-497E-BD35-55AFC1A36419}" srcOrd="0" destOrd="0" presId="urn:microsoft.com/office/officeart/2005/8/layout/process1"/>
    <dgm:cxn modelId="{4A5D1F9E-CD82-48BD-B17D-61172BE346A1}" type="presOf" srcId="{34672D44-2265-4999-A64F-12FB9D242C7F}" destId="{21F62468-968E-43BF-9302-456AD95CA422}" srcOrd="0" destOrd="0" presId="urn:microsoft.com/office/officeart/2005/8/layout/process1"/>
    <dgm:cxn modelId="{D81F9CB5-3196-49ED-9EF8-CB655DE17CEC}" type="presOf" srcId="{B9CF981E-EC09-40B6-A804-BC101D2E38B9}" destId="{7A4276A1-2B52-4B88-AB3F-1D4536A48CFA}" srcOrd="0" destOrd="0" presId="urn:microsoft.com/office/officeart/2005/8/layout/process1"/>
    <dgm:cxn modelId="{3DEF58B8-7B62-44AA-BD63-8F16829EA552}" type="presOf" srcId="{15B600DF-A125-44E1-9E94-48E24E363093}" destId="{034B178D-46C2-49CF-A977-5BBD129C942C}" srcOrd="0" destOrd="0" presId="urn:microsoft.com/office/officeart/2005/8/layout/process1"/>
    <dgm:cxn modelId="{6A99BA01-0E63-4FAA-9395-06F9019C904E}" type="presParOf" srcId="{21F62468-968E-43BF-9302-456AD95CA422}" destId="{034B178D-46C2-49CF-A977-5BBD129C942C}" srcOrd="0" destOrd="0" presId="urn:microsoft.com/office/officeart/2005/8/layout/process1"/>
    <dgm:cxn modelId="{D48292AA-39EA-450A-81E3-71AFD4756B36}" type="presParOf" srcId="{21F62468-968E-43BF-9302-456AD95CA422}" destId="{7A4276A1-2B52-4B88-AB3F-1D4536A48CFA}" srcOrd="1" destOrd="0" presId="urn:microsoft.com/office/officeart/2005/8/layout/process1"/>
    <dgm:cxn modelId="{2D954949-EB06-4E62-865A-D07786577501}" type="presParOf" srcId="{7A4276A1-2B52-4B88-AB3F-1D4536A48CFA}" destId="{50EFF4D5-0740-4791-9F12-A868880A8233}" srcOrd="0" destOrd="0" presId="urn:microsoft.com/office/officeart/2005/8/layout/process1"/>
    <dgm:cxn modelId="{3EA46C2C-3ADC-400E-B43F-DB8E50DA332C}" type="presParOf" srcId="{21F62468-968E-43BF-9302-456AD95CA422}" destId="{3DF09E9E-89F8-497E-BD35-55AFC1A3641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8E0D0-CFBA-4A04-83D9-80A68EDE342C}">
      <dsp:nvSpPr>
        <dsp:cNvPr id="0" name=""/>
        <dsp:cNvSpPr/>
      </dsp:nvSpPr>
      <dsp:spPr>
        <a:xfrm>
          <a:off x="0" y="0"/>
          <a:ext cx="5354251" cy="106110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Had to be at 200 meters</a:t>
          </a:r>
        </a:p>
      </dsp:txBody>
      <dsp:txXfrm>
        <a:off x="31079" y="31079"/>
        <a:ext cx="4119575" cy="998943"/>
      </dsp:txXfrm>
    </dsp:sp>
    <dsp:sp modelId="{6A057A22-8DD4-4E85-A977-0771CF4315A3}">
      <dsp:nvSpPr>
        <dsp:cNvPr id="0" name=""/>
        <dsp:cNvSpPr/>
      </dsp:nvSpPr>
      <dsp:spPr>
        <a:xfrm>
          <a:off x="448418" y="1254029"/>
          <a:ext cx="5354251" cy="1061101"/>
        </a:xfrm>
        <a:prstGeom prst="roundRect">
          <a:avLst>
            <a:gd name="adj" fmla="val 10000"/>
          </a:avLst>
        </a:prstGeom>
        <a:gradFill rotWithShape="0">
          <a:gsLst>
            <a:gs pos="0">
              <a:schemeClr val="accent2">
                <a:hueOff val="-482067"/>
                <a:satOff val="-3308"/>
                <a:lumOff val="1699"/>
                <a:alphaOff val="0"/>
                <a:tint val="96000"/>
                <a:lumMod val="100000"/>
              </a:schemeClr>
            </a:gs>
            <a:gs pos="78000">
              <a:schemeClr val="accent2">
                <a:hueOff val="-482067"/>
                <a:satOff val="-3308"/>
                <a:lumOff val="169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ARRL was asked to take on the project</a:t>
          </a:r>
        </a:p>
      </dsp:txBody>
      <dsp:txXfrm>
        <a:off x="479497" y="1285108"/>
        <a:ext cx="4153958" cy="998943"/>
      </dsp:txXfrm>
    </dsp:sp>
    <dsp:sp modelId="{BF94B157-341E-4DF3-8DDD-400751BCAA95}">
      <dsp:nvSpPr>
        <dsp:cNvPr id="0" name=""/>
        <dsp:cNvSpPr/>
      </dsp:nvSpPr>
      <dsp:spPr>
        <a:xfrm>
          <a:off x="890144" y="2508058"/>
          <a:ext cx="5354251" cy="1061101"/>
        </a:xfrm>
        <a:prstGeom prst="roundRect">
          <a:avLst>
            <a:gd name="adj" fmla="val 10000"/>
          </a:avLst>
        </a:prstGeom>
        <a:gradFill rotWithShape="0">
          <a:gsLst>
            <a:gs pos="0">
              <a:schemeClr val="accent2">
                <a:hueOff val="-964133"/>
                <a:satOff val="-6616"/>
                <a:lumOff val="3399"/>
                <a:alphaOff val="0"/>
                <a:tint val="96000"/>
                <a:lumMod val="100000"/>
              </a:schemeClr>
            </a:gs>
            <a:gs pos="78000">
              <a:schemeClr val="accent2">
                <a:hueOff val="-964133"/>
                <a:satOff val="-6616"/>
                <a:lumOff val="339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Many in the scientific community were skeptical of doing this on such a short wavelength as 200 meters</a:t>
          </a:r>
        </a:p>
      </dsp:txBody>
      <dsp:txXfrm>
        <a:off x="921223" y="2539137"/>
        <a:ext cx="4160651" cy="998943"/>
      </dsp:txXfrm>
    </dsp:sp>
    <dsp:sp modelId="{0D7AE600-5836-4626-9EFD-BA96D472D346}">
      <dsp:nvSpPr>
        <dsp:cNvPr id="0" name=""/>
        <dsp:cNvSpPr/>
      </dsp:nvSpPr>
      <dsp:spPr>
        <a:xfrm>
          <a:off x="1338562" y="3762088"/>
          <a:ext cx="5354251" cy="1061101"/>
        </a:xfrm>
        <a:prstGeom prst="roundRect">
          <a:avLst>
            <a:gd name="adj" fmla="val 10000"/>
          </a:avLst>
        </a:prstGeom>
        <a:gradFill rotWithShape="0">
          <a:gsLst>
            <a:gs pos="0">
              <a:schemeClr val="accent2">
                <a:hueOff val="-1446200"/>
                <a:satOff val="-9924"/>
                <a:lumOff val="5098"/>
                <a:alphaOff val="0"/>
                <a:tint val="96000"/>
                <a:lumMod val="100000"/>
              </a:schemeClr>
            </a:gs>
            <a:gs pos="78000">
              <a:schemeClr val="accent2">
                <a:hueOff val="-1446200"/>
                <a:satOff val="-9924"/>
                <a:lumOff val="50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Significant prizes offered by manufacturers</a:t>
          </a:r>
        </a:p>
      </dsp:txBody>
      <dsp:txXfrm>
        <a:off x="1369641" y="3793167"/>
        <a:ext cx="4153958" cy="998943"/>
      </dsp:txXfrm>
    </dsp:sp>
    <dsp:sp modelId="{C8654248-3837-4EF5-9D17-1A25C78ED647}">
      <dsp:nvSpPr>
        <dsp:cNvPr id="0" name=""/>
        <dsp:cNvSpPr/>
      </dsp:nvSpPr>
      <dsp:spPr>
        <a:xfrm>
          <a:off x="4664535" y="812707"/>
          <a:ext cx="689716" cy="689716"/>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4819721" y="812707"/>
        <a:ext cx="379344" cy="519011"/>
      </dsp:txXfrm>
    </dsp:sp>
    <dsp:sp modelId="{A8A1956E-6826-439D-8AFC-586D2724AF68}">
      <dsp:nvSpPr>
        <dsp:cNvPr id="0" name=""/>
        <dsp:cNvSpPr/>
      </dsp:nvSpPr>
      <dsp:spPr>
        <a:xfrm>
          <a:off x="5112953" y="2066736"/>
          <a:ext cx="689716" cy="689716"/>
        </a:xfrm>
        <a:prstGeom prst="downArrow">
          <a:avLst>
            <a:gd name="adj1" fmla="val 55000"/>
            <a:gd name="adj2" fmla="val 45000"/>
          </a:avLst>
        </a:prstGeom>
        <a:solidFill>
          <a:schemeClr val="accent2">
            <a:tint val="40000"/>
            <a:alpha val="90000"/>
            <a:hueOff val="-878705"/>
            <a:satOff val="-3312"/>
            <a:lumOff val="361"/>
            <a:alphaOff val="0"/>
          </a:schemeClr>
        </a:solidFill>
        <a:ln w="12700" cap="rnd" cmpd="sng" algn="ctr">
          <a:solidFill>
            <a:schemeClr val="accent2">
              <a:tint val="40000"/>
              <a:alpha val="90000"/>
              <a:hueOff val="-878705"/>
              <a:satOff val="-3312"/>
              <a:lumOff val="3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268139" y="2066736"/>
        <a:ext cx="379344" cy="519011"/>
      </dsp:txXfrm>
    </dsp:sp>
    <dsp:sp modelId="{641BCC18-E065-4E36-8E53-EA1C4D72865B}">
      <dsp:nvSpPr>
        <dsp:cNvPr id="0" name=""/>
        <dsp:cNvSpPr/>
      </dsp:nvSpPr>
      <dsp:spPr>
        <a:xfrm>
          <a:off x="5554679" y="3320766"/>
          <a:ext cx="689716" cy="689716"/>
        </a:xfrm>
        <a:prstGeom prst="downArrow">
          <a:avLst>
            <a:gd name="adj1" fmla="val 55000"/>
            <a:gd name="adj2" fmla="val 45000"/>
          </a:avLst>
        </a:prstGeom>
        <a:solidFill>
          <a:schemeClr val="accent2">
            <a:tint val="40000"/>
            <a:alpha val="90000"/>
            <a:hueOff val="-1757410"/>
            <a:satOff val="-6624"/>
            <a:lumOff val="722"/>
            <a:alphaOff val="0"/>
          </a:schemeClr>
        </a:solidFill>
        <a:ln w="12700" cap="rnd" cmpd="sng" algn="ctr">
          <a:solidFill>
            <a:schemeClr val="accent2">
              <a:tint val="40000"/>
              <a:alpha val="90000"/>
              <a:hueOff val="-1757410"/>
              <a:satOff val="-6624"/>
              <a:lumOff val="7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709865" y="3320766"/>
        <a:ext cx="379344" cy="519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8AD27-AD8D-4BFD-94C7-D3FA936EEFDD}">
      <dsp:nvSpPr>
        <dsp:cNvPr id="0" name=""/>
        <dsp:cNvSpPr/>
      </dsp:nvSpPr>
      <dsp:spPr>
        <a:xfrm>
          <a:off x="0" y="1711341"/>
          <a:ext cx="9625383" cy="0"/>
        </a:xfrm>
        <a:prstGeom prst="line">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476C33-C5B3-4EF8-837C-EF2167309341}">
      <dsp:nvSpPr>
        <dsp:cNvPr id="0" name=""/>
        <dsp:cNvSpPr/>
      </dsp:nvSpPr>
      <dsp:spPr>
        <a:xfrm>
          <a:off x="288761" y="1061031"/>
          <a:ext cx="4235168" cy="410721"/>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1926</a:t>
          </a:r>
        </a:p>
      </dsp:txBody>
      <dsp:txXfrm>
        <a:off x="288761" y="1061031"/>
        <a:ext cx="4235168" cy="410721"/>
      </dsp:txXfrm>
    </dsp:sp>
    <dsp:sp modelId="{669C2B05-AC31-4A67-95B9-D54B0FA6A4B2}">
      <dsp:nvSpPr>
        <dsp:cNvPr id="0" name=""/>
        <dsp:cNvSpPr/>
      </dsp:nvSpPr>
      <dsp:spPr>
        <a:xfrm>
          <a:off x="288761" y="401534"/>
          <a:ext cx="4235168" cy="65949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Paper written by two Japanese college professors</a:t>
          </a:r>
        </a:p>
      </dsp:txBody>
      <dsp:txXfrm>
        <a:off x="288761" y="401534"/>
        <a:ext cx="4235168" cy="659497"/>
      </dsp:txXfrm>
    </dsp:sp>
    <dsp:sp modelId="{8799F298-62C0-45CE-97B0-630F31E3EC81}">
      <dsp:nvSpPr>
        <dsp:cNvPr id="0" name=""/>
        <dsp:cNvSpPr/>
      </dsp:nvSpPr>
      <dsp:spPr>
        <a:xfrm>
          <a:off x="2406345" y="1471753"/>
          <a:ext cx="0" cy="239587"/>
        </a:xfrm>
        <a:prstGeom prst="line">
          <a:avLst/>
        </a:pr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C52DE0-FFF8-438C-ABA1-B9AD214363F8}">
      <dsp:nvSpPr>
        <dsp:cNvPr id="0" name=""/>
        <dsp:cNvSpPr/>
      </dsp:nvSpPr>
      <dsp:spPr>
        <a:xfrm>
          <a:off x="5101452" y="1950929"/>
          <a:ext cx="4235168" cy="410721"/>
        </a:xfrm>
        <a:prstGeom prst="rect">
          <a:avLst/>
        </a:prstGeom>
        <a:gradFill rotWithShape="0">
          <a:gsLst>
            <a:gs pos="0">
              <a:schemeClr val="accent2">
                <a:hueOff val="-8754431"/>
                <a:satOff val="-7900"/>
                <a:lumOff val="-1762"/>
                <a:alphaOff val="0"/>
                <a:tint val="98000"/>
                <a:hueMod val="94000"/>
                <a:satMod val="130000"/>
                <a:lumMod val="128000"/>
              </a:schemeClr>
            </a:gs>
            <a:gs pos="100000">
              <a:schemeClr val="accent2">
                <a:hueOff val="-8754431"/>
                <a:satOff val="-7900"/>
                <a:lumOff val="-1762"/>
                <a:alphaOff val="0"/>
                <a:shade val="94000"/>
                <a:lumMod val="88000"/>
              </a:schemeClr>
            </a:gs>
          </a:gsLst>
          <a:lin ang="5400000" scaled="0"/>
        </a:gradFill>
        <a:ln w="9525" cap="rnd" cmpd="sng" algn="ctr">
          <a:solidFill>
            <a:schemeClr val="accent2">
              <a:hueOff val="-8754431"/>
              <a:satOff val="-7900"/>
              <a:lumOff val="-176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dirty="0"/>
            <a:t>1932</a:t>
          </a:r>
        </a:p>
      </dsp:txBody>
      <dsp:txXfrm>
        <a:off x="5101452" y="1950929"/>
        <a:ext cx="4235168" cy="410721"/>
      </dsp:txXfrm>
    </dsp:sp>
    <dsp:sp modelId="{FD74B003-9C57-4380-817C-5292845193E3}">
      <dsp:nvSpPr>
        <dsp:cNvPr id="0" name=""/>
        <dsp:cNvSpPr/>
      </dsp:nvSpPr>
      <dsp:spPr>
        <a:xfrm>
          <a:off x="5101452" y="2361651"/>
          <a:ext cx="4235168" cy="465527"/>
        </a:xfrm>
        <a:prstGeom prst="rect">
          <a:avLst/>
        </a:prstGeom>
        <a:solidFill>
          <a:schemeClr val="accent2">
            <a:tint val="40000"/>
            <a:alpha val="90000"/>
            <a:hueOff val="-9833447"/>
            <a:satOff val="-5766"/>
            <a:lumOff val="-718"/>
            <a:alphaOff val="0"/>
          </a:schemeClr>
        </a:solidFill>
        <a:ln w="9525" cap="rnd" cmpd="sng" algn="ctr">
          <a:solidFill>
            <a:schemeClr val="accent2">
              <a:tint val="40000"/>
              <a:alpha val="90000"/>
              <a:hueOff val="-9833447"/>
              <a:satOff val="-5766"/>
              <a:lumOff val="-7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Patent granted in 1932</a:t>
          </a:r>
        </a:p>
      </dsp:txBody>
      <dsp:txXfrm>
        <a:off x="5101452" y="2361651"/>
        <a:ext cx="4235168" cy="465527"/>
      </dsp:txXfrm>
    </dsp:sp>
    <dsp:sp modelId="{0241080F-BA61-40C8-899C-E5B494DC2D47}">
      <dsp:nvSpPr>
        <dsp:cNvPr id="0" name=""/>
        <dsp:cNvSpPr/>
      </dsp:nvSpPr>
      <dsp:spPr>
        <a:xfrm>
          <a:off x="7219037" y="1711341"/>
          <a:ext cx="0" cy="239587"/>
        </a:xfrm>
        <a:prstGeom prst="line">
          <a:avLst/>
        </a:prstGeom>
        <a:noFill/>
        <a:ln w="9525" cap="rnd" cmpd="sng" algn="ctr">
          <a:solidFill>
            <a:schemeClr val="accent2">
              <a:hueOff val="-8754431"/>
              <a:satOff val="-7900"/>
              <a:lumOff val="-1762"/>
              <a:alphaOff val="0"/>
            </a:schemeClr>
          </a:solidFill>
          <a:prstDash val="solid"/>
        </a:ln>
        <a:effectLst/>
      </dsp:spPr>
      <dsp:style>
        <a:lnRef idx="1">
          <a:scrgbClr r="0" g="0" b="0"/>
        </a:lnRef>
        <a:fillRef idx="0">
          <a:scrgbClr r="0" g="0" b="0"/>
        </a:fillRef>
        <a:effectRef idx="0">
          <a:scrgbClr r="0" g="0" b="0"/>
        </a:effectRef>
        <a:fontRef idx="minor"/>
      </dsp:style>
    </dsp:sp>
    <dsp:sp modelId="{202F63BC-32BA-46B8-88C3-F63AFBE9C640}">
      <dsp:nvSpPr>
        <dsp:cNvPr id="0" name=""/>
        <dsp:cNvSpPr/>
      </dsp:nvSpPr>
      <dsp:spPr>
        <a:xfrm rot="2700000">
          <a:off x="2379723" y="1684719"/>
          <a:ext cx="53244" cy="53244"/>
        </a:xfrm>
        <a:prstGeom prst="rect">
          <a:avLst/>
        </a:prstGeom>
        <a:gradFill rotWithShape="0">
          <a:gsLst>
            <a:gs pos="0">
              <a:schemeClr val="accent2">
                <a:tint val="98000"/>
                <a:lumMod val="114000"/>
              </a:schemeClr>
            </a:gs>
            <a:gs pos="100000">
              <a:schemeClr val="accent2">
                <a:shade val="90000"/>
                <a:lumMod val="84000"/>
              </a:schemeClr>
            </a:gs>
          </a:gsLst>
          <a:lin ang="5400000" scaled="0"/>
        </a:gradFill>
        <a:ln w="6350">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855AF06-B160-4BEF-9722-68457F350628}">
      <dsp:nvSpPr>
        <dsp:cNvPr id="0" name=""/>
        <dsp:cNvSpPr/>
      </dsp:nvSpPr>
      <dsp:spPr>
        <a:xfrm rot="2700000">
          <a:off x="7192415" y="1684719"/>
          <a:ext cx="53244" cy="53244"/>
        </a:xfrm>
        <a:prstGeom prst="rect">
          <a:avLst/>
        </a:prstGeom>
        <a:gradFill rotWithShape="0">
          <a:gsLst>
            <a:gs pos="0">
              <a:schemeClr val="accent2">
                <a:tint val="98000"/>
                <a:lumMod val="114000"/>
              </a:schemeClr>
            </a:gs>
            <a:gs pos="100000">
              <a:schemeClr val="accent2">
                <a:shade val="90000"/>
                <a:lumMod val="84000"/>
              </a:schemeClr>
            </a:gs>
          </a:gsLst>
          <a:lin ang="5400000" scaled="0"/>
        </a:gradFill>
        <a:ln w="6350">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E627A-D2AE-4068-9880-67D449B4EA9C}">
      <dsp:nvSpPr>
        <dsp:cNvPr id="0" name=""/>
        <dsp:cNvSpPr/>
      </dsp:nvSpPr>
      <dsp:spPr>
        <a:xfrm>
          <a:off x="0" y="3166653"/>
          <a:ext cx="6391275" cy="20776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1" kern="1200"/>
            <a:t>I had on the following clothing: regular undershorts and shirt, then two pair of those red, long, insulated underwear, a flannel shirt with long tails, two pairs of woolen pants, one pair of regular socks, and then a pair of woolen socks coming about six inches above my knees, then a very heavy turtleneck sweater. I also had a wool headpiece covering all but my eyes, and a big heavy overcoat, and last but not least, a pair of fur-lined gloves coming almost to my elbows. And I was still cold! </a:t>
          </a:r>
          <a:endParaRPr lang="en-US" sz="1700" kern="1200"/>
        </a:p>
      </dsp:txBody>
      <dsp:txXfrm>
        <a:off x="0" y="3166653"/>
        <a:ext cx="6391275" cy="2077667"/>
      </dsp:txXfrm>
    </dsp:sp>
    <dsp:sp modelId="{39E87BF5-4B5E-4DA0-987C-0DE00C071A4A}">
      <dsp:nvSpPr>
        <dsp:cNvPr id="0" name=""/>
        <dsp:cNvSpPr/>
      </dsp:nvSpPr>
      <dsp:spPr>
        <a:xfrm rot="10800000">
          <a:off x="0" y="2365"/>
          <a:ext cx="6391275" cy="3195452"/>
        </a:xfrm>
        <a:prstGeom prst="upArrowCallou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1" kern="1200"/>
            <a:t>“It took about two hours of hard work for us to go the 1,000 feet or so from where the ship was anchored to where we wanted to land.</a:t>
          </a:r>
          <a:endParaRPr lang="en-US" sz="1700" kern="1200"/>
        </a:p>
      </dsp:txBody>
      <dsp:txXfrm rot="10800000">
        <a:off x="0" y="2365"/>
        <a:ext cx="6391275" cy="2076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B178D-46C2-49CF-A977-5BBD129C942C}">
      <dsp:nvSpPr>
        <dsp:cNvPr id="0" name=""/>
        <dsp:cNvSpPr/>
      </dsp:nvSpPr>
      <dsp:spPr>
        <a:xfrm>
          <a:off x="2130" y="280329"/>
          <a:ext cx="4542443" cy="27254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i="1" kern="1200"/>
            <a:t>This glacier was making all kinds of noise all day long and all night long; cracking, popping, and snapping. Then there was a tremendous splash when a big chunk of this frozen snow dropped off to the ocean below. </a:t>
          </a:r>
          <a:endParaRPr lang="en-US" sz="1800" kern="1200"/>
        </a:p>
      </dsp:txBody>
      <dsp:txXfrm>
        <a:off x="81956" y="360155"/>
        <a:ext cx="4382791" cy="2565814"/>
      </dsp:txXfrm>
    </dsp:sp>
    <dsp:sp modelId="{7A4276A1-2B52-4B88-AB3F-1D4536A48CFA}">
      <dsp:nvSpPr>
        <dsp:cNvPr id="0" name=""/>
        <dsp:cNvSpPr/>
      </dsp:nvSpPr>
      <dsp:spPr>
        <a:xfrm>
          <a:off x="4998818" y="1079799"/>
          <a:ext cx="962998" cy="1126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98818" y="1305104"/>
        <a:ext cx="674099" cy="675916"/>
      </dsp:txXfrm>
    </dsp:sp>
    <dsp:sp modelId="{3DF09E9E-89F8-497E-BD35-55AFC1A36419}">
      <dsp:nvSpPr>
        <dsp:cNvPr id="0" name=""/>
        <dsp:cNvSpPr/>
      </dsp:nvSpPr>
      <dsp:spPr>
        <a:xfrm>
          <a:off x="6361551" y="280329"/>
          <a:ext cx="4542443" cy="2725466"/>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b="0" i="1" kern="1200"/>
            <a:t>I sure wish I could have stayed longer. I operated practically around the clock while down there— total number of QSOs at the end of that time was almost 5,000, and still the pile-up sounded larger than the first day there. It was great, fellows! The thrill is still with me when I sit or lie back and think of it all!”</a:t>
          </a:r>
          <a:endParaRPr lang="en-US" sz="1800" kern="1200"/>
        </a:p>
      </dsp:txBody>
      <dsp:txXfrm>
        <a:off x="6441377" y="360155"/>
        <a:ext cx="4382791" cy="25658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1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14F92B1-A1A7-4582-8BB7-99B0944DE93B}" type="datetimeFigureOut">
              <a:rPr lang="en-US" smtClean="0"/>
              <a:t>9/13/2025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CF136-8721-4C89-A103-0DB0B2F580B2}" type="slidenum">
              <a:rPr lang="en-US" smtClean="0"/>
              <a:t>‹#›</a:t>
            </a:fld>
            <a:endParaRPr lang="en-US" dirty="0"/>
          </a:p>
        </p:txBody>
      </p:sp>
    </p:spTree>
    <p:extLst>
      <p:ext uri="{BB962C8B-B14F-4D97-AF65-F5344CB8AC3E}">
        <p14:creationId xmlns:p14="http://schemas.microsoft.com/office/powerpoint/2010/main" val="239736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CF136-8721-4C89-A103-0DB0B2F580B2}" type="slidenum">
              <a:rPr lang="en-US" smtClean="0"/>
              <a:t>7</a:t>
            </a:fld>
            <a:endParaRPr lang="en-US" dirty="0"/>
          </a:p>
        </p:txBody>
      </p:sp>
    </p:spTree>
    <p:extLst>
      <p:ext uri="{BB962C8B-B14F-4D97-AF65-F5344CB8AC3E}">
        <p14:creationId xmlns:p14="http://schemas.microsoft.com/office/powerpoint/2010/main" val="337320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CF136-8721-4C89-A103-0DB0B2F580B2}" type="slidenum">
              <a:rPr lang="en-US" smtClean="0"/>
              <a:t>27</a:t>
            </a:fld>
            <a:endParaRPr lang="en-US" dirty="0"/>
          </a:p>
        </p:txBody>
      </p:sp>
    </p:spTree>
    <p:extLst>
      <p:ext uri="{BB962C8B-B14F-4D97-AF65-F5344CB8AC3E}">
        <p14:creationId xmlns:p14="http://schemas.microsoft.com/office/powerpoint/2010/main" val="101386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CF136-8721-4C89-A103-0DB0B2F580B2}" type="slidenum">
              <a:rPr lang="en-US" smtClean="0"/>
              <a:t>42</a:t>
            </a:fld>
            <a:endParaRPr lang="en-US" dirty="0"/>
          </a:p>
        </p:txBody>
      </p:sp>
    </p:spTree>
    <p:extLst>
      <p:ext uri="{BB962C8B-B14F-4D97-AF65-F5344CB8AC3E}">
        <p14:creationId xmlns:p14="http://schemas.microsoft.com/office/powerpoint/2010/main" val="391784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91239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86918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7386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75723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3718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618833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81972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07963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4455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407354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54364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184514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426956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841504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43871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91494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993695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7441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894402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63122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38790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410313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348713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962353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932452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477288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515593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221017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21520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4188009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861489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446369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81304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781825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190701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919813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Tree>
    <p:extLst>
      <p:ext uri="{BB962C8B-B14F-4D97-AF65-F5344CB8AC3E}">
        <p14:creationId xmlns:p14="http://schemas.microsoft.com/office/powerpoint/2010/main" val="2899487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049512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2000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589523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2538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512331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270434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52930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865039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52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962696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045895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732535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193796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286668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503368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411984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4003847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2134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939628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448141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98908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584395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76605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232722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849046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45082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98059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37847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54510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D40D5F-D8D9-4D27-B5B8-690E536787B6}" type="datetimeFigureOut">
              <a:rPr lang="en-US" smtClean="0"/>
              <a:t>9/13/2025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5A76E2C-FB86-4ECD-8337-450DFC33FBC8}" type="slidenum">
              <a:rPr lang="en-US" smtClean="0"/>
              <a:t>‹#›</a:t>
            </a:fld>
            <a:endParaRPr lang="en-US" dirty="0"/>
          </a:p>
        </p:txBody>
      </p:sp>
    </p:spTree>
    <p:extLst>
      <p:ext uri="{BB962C8B-B14F-4D97-AF65-F5344CB8AC3E}">
        <p14:creationId xmlns:p14="http://schemas.microsoft.com/office/powerpoint/2010/main" val="4215441155"/>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D40D5F-D8D9-4D27-B5B8-690E536787B6}" type="datetimeFigureOut">
              <a:rPr lang="en-US" smtClean="0"/>
              <a:t>9/13/2025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5A76E2C-FB86-4ECD-8337-450DFC33FBC8}" type="slidenum">
              <a:rPr lang="en-US" smtClean="0"/>
              <a:t>‹#›</a:t>
            </a:fld>
            <a:endParaRPr lang="en-US" dirty="0"/>
          </a:p>
        </p:txBody>
      </p:sp>
    </p:spTree>
    <p:extLst>
      <p:ext uri="{BB962C8B-B14F-4D97-AF65-F5344CB8AC3E}">
        <p14:creationId xmlns:p14="http://schemas.microsoft.com/office/powerpoint/2010/main" val="3274045111"/>
      </p:ext>
    </p:extLst>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 id="2147484236" r:id="rId15"/>
    <p:sldLayoutId id="2147484237" r:id="rId16"/>
    <p:sldLayoutId id="214748423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D40D5F-D8D9-4D27-B5B8-690E536787B6}" type="datetimeFigureOut">
              <a:rPr lang="en-US" smtClean="0"/>
              <a:t>9/13/2025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A76E2C-FB86-4ECD-8337-450DFC33FBC8}" type="slidenum">
              <a:rPr lang="en-US" smtClean="0"/>
              <a:t>‹#›</a:t>
            </a:fld>
            <a:endParaRPr lang="en-US" dirty="0"/>
          </a:p>
        </p:txBody>
      </p:sp>
    </p:spTree>
    <p:extLst>
      <p:ext uri="{BB962C8B-B14F-4D97-AF65-F5344CB8AC3E}">
        <p14:creationId xmlns:p14="http://schemas.microsoft.com/office/powerpoint/2010/main" val="4283807823"/>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3D40D5F-D8D9-4D27-B5B8-690E536787B6}" type="datetimeFigureOut">
              <a:rPr lang="en-US" smtClean="0"/>
              <a:t>9/13/2025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5A76E2C-FB86-4ECD-8337-450DFC33FBC8}" type="slidenum">
              <a:rPr lang="en-US" smtClean="0"/>
              <a:t>‹#›</a:t>
            </a:fld>
            <a:endParaRPr lang="en-US" dirty="0"/>
          </a:p>
        </p:txBody>
      </p:sp>
    </p:spTree>
    <p:extLst>
      <p:ext uri="{BB962C8B-B14F-4D97-AF65-F5344CB8AC3E}">
        <p14:creationId xmlns:p14="http://schemas.microsoft.com/office/powerpoint/2010/main" val="539377626"/>
      </p:ext>
    </p:extLst>
  </p:cSld>
  <p:clrMap bg1="dk1" tx1="lt1" bg2="dk2"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 id="21474842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greatamericaneclipse.com/april-8-2024" TargetMode="External"/><Relationship Id="rId2" Type="http://schemas.openxmlformats.org/officeDocument/2006/relationships/hyperlink" Target="https://www.greatamericaneclipse.com/october-14-2023" TargetMode="Externa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Hidetsugu_Yagi" TargetMode="External"/><Relationship Id="rId2" Type="http://schemas.openxmlformats.org/officeDocument/2006/relationships/hyperlink" Target="http://w2pa.net/HRH/" TargetMode="External"/><Relationship Id="rId1" Type="http://schemas.openxmlformats.org/officeDocument/2006/relationships/slideLayout" Target="../slideLayouts/slideLayout7.xml"/><Relationship Id="rId4" Type="http://schemas.openxmlformats.org/officeDocument/2006/relationships/hyperlink" Target="http://www.zl2al.com/2779/gus-browning-w4bp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F056-CDE4-FDDD-50C0-6C62D14E65CD}"/>
              </a:ext>
            </a:extLst>
          </p:cNvPr>
          <p:cNvSpPr>
            <a:spLocks noGrp="1"/>
          </p:cNvSpPr>
          <p:nvPr>
            <p:ph type="title"/>
          </p:nvPr>
        </p:nvSpPr>
        <p:spPr/>
        <p:txBody>
          <a:bodyPr>
            <a:normAutofit/>
          </a:bodyPr>
          <a:lstStyle/>
          <a:p>
            <a:r>
              <a:rPr lang="en-US" sz="4800" dirty="0" err="1"/>
              <a:t>HamCon</a:t>
            </a:r>
            <a:r>
              <a:rPr lang="en-US" sz="4800" dirty="0"/>
              <a:t> Colorado 2025</a:t>
            </a:r>
          </a:p>
        </p:txBody>
      </p:sp>
      <p:sp>
        <p:nvSpPr>
          <p:cNvPr id="3" name="Content Placeholder 2">
            <a:extLst>
              <a:ext uri="{FF2B5EF4-FFF2-40B4-BE49-F238E27FC236}">
                <a16:creationId xmlns:a16="http://schemas.microsoft.com/office/drawing/2014/main" id="{B0F42B97-F9F1-BEA3-3FEB-61283E85CB88}"/>
              </a:ext>
            </a:extLst>
          </p:cNvPr>
          <p:cNvSpPr>
            <a:spLocks noGrp="1"/>
          </p:cNvSpPr>
          <p:nvPr>
            <p:ph idx="1"/>
          </p:nvPr>
        </p:nvSpPr>
        <p:spPr/>
        <p:txBody>
          <a:bodyPr/>
          <a:lstStyle/>
          <a:p>
            <a:r>
              <a:rPr lang="en-US" sz="3600" dirty="0"/>
              <a:t>Grand Junction  Colorado</a:t>
            </a:r>
          </a:p>
          <a:p>
            <a:endParaRPr lang="en-US" dirty="0"/>
          </a:p>
        </p:txBody>
      </p:sp>
    </p:spTree>
    <p:extLst>
      <p:ext uri="{BB962C8B-B14F-4D97-AF65-F5344CB8AC3E}">
        <p14:creationId xmlns:p14="http://schemas.microsoft.com/office/powerpoint/2010/main" val="170221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265050-FD84-47EF-A163-6A481836C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11B064D-F4EB-4312-AEEA-6AFDB257E7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E7041201-C3DD-4181-B0E0-5C960FFE5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9A678F-8D0F-4F98-85A6-797199C550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2463FFC-4B08-4AF2-AC5A-F681CE977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87C110A9-8F54-42F4-9B19-8D33F94DE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9F5AD5FC-19DB-4C66-BDDA-043A6AAC9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52A3EAD-426D-4399-B7E0-81D26F7003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F842EF93-A507-4796-A726-0D0A9B751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24F1410B-DBCE-471A-97C3-B96C0A7BB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BBC8502-8D68-4CE4-B690-2EBB6BCC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652481" y="1382486"/>
            <a:ext cx="3547581" cy="4093028"/>
          </a:xfrm>
        </p:spPr>
        <p:txBody>
          <a:bodyPr anchor="ctr">
            <a:normAutofit/>
          </a:bodyPr>
          <a:lstStyle/>
          <a:p>
            <a:r>
              <a:rPr lang="en-US" sz="4400" dirty="0"/>
              <a:t>Crossing the Atlantic</a:t>
            </a:r>
          </a:p>
        </p:txBody>
      </p:sp>
      <p:sp>
        <p:nvSpPr>
          <p:cNvPr id="22" name="Rectangle 21">
            <a:extLst>
              <a:ext uri="{FF2B5EF4-FFF2-40B4-BE49-F238E27FC236}">
                <a16:creationId xmlns:a16="http://schemas.microsoft.com/office/drawing/2014/main" id="{DE77CD7A-FE9E-475D-BF9C-78183B0B1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59C86C9-1577-4AB0-9AB1-3842EA33592C}"/>
              </a:ext>
            </a:extLst>
          </p:cNvPr>
          <p:cNvGraphicFramePr>
            <a:graphicFrameLocks noGrp="1"/>
          </p:cNvGraphicFramePr>
          <p:nvPr>
            <p:ph idx="1"/>
            <p:extLst>
              <p:ext uri="{D42A27DB-BD31-4B8C-83A1-F6EECF244321}">
                <p14:modId xmlns:p14="http://schemas.microsoft.com/office/powerpoint/2010/main" val="2319042285"/>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8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Crossing the Atlantic</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Feb, 1921, 24 American amateurs transmitted and 250 British amateurs listened</a:t>
            </a:r>
          </a:p>
          <a:p>
            <a:r>
              <a:rPr lang="en-US" dirty="0">
                <a:solidFill>
                  <a:srgbClr val="FFFFFF"/>
                </a:solidFill>
              </a:rPr>
              <a:t>zero success</a:t>
            </a:r>
          </a:p>
          <a:p>
            <a:r>
              <a:rPr lang="en-US" dirty="0">
                <a:solidFill>
                  <a:srgbClr val="FFFFFF"/>
                </a:solidFill>
              </a:rPr>
              <a:t>British blocked each other</a:t>
            </a:r>
          </a:p>
          <a:p>
            <a:r>
              <a:rPr lang="en-US" dirty="0">
                <a:solidFill>
                  <a:srgbClr val="FFFFFF"/>
                </a:solidFill>
              </a:rPr>
              <a:t>Send a U.S. operator!</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4164379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181723" y="609600"/>
            <a:ext cx="4512989" cy="2227730"/>
          </a:xfrm>
        </p:spPr>
        <p:txBody>
          <a:bodyPr anchor="ctr">
            <a:normAutofit/>
          </a:bodyPr>
          <a:lstStyle/>
          <a:p>
            <a:r>
              <a:rPr lang="en-US" dirty="0">
                <a:solidFill>
                  <a:srgbClr val="FFFFFF"/>
                </a:solidFill>
              </a:rPr>
              <a:t>A bet…..</a:t>
            </a:r>
            <a:br>
              <a:rPr lang="en-US" dirty="0">
                <a:solidFill>
                  <a:srgbClr val="FFFFFF"/>
                </a:solidFill>
              </a:rPr>
            </a:br>
            <a:endParaRPr lang="en-US" dirty="0">
              <a:solidFill>
                <a:srgbClr val="FFFFFF"/>
              </a:solidFill>
            </a:endParaRPr>
          </a:p>
        </p:txBody>
      </p:sp>
      <p:pic>
        <p:nvPicPr>
          <p:cNvPr id="5" name="Picture 4">
            <a:extLst>
              <a:ext uri="{FF2B5EF4-FFF2-40B4-BE49-F238E27FC236}">
                <a16:creationId xmlns:a16="http://schemas.microsoft.com/office/drawing/2014/main" id="{7E02E82B-7504-43D9-B848-63BAF780A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745" y="1168399"/>
            <a:ext cx="3005785" cy="4610101"/>
          </a:xfrm>
          <a:prstGeom prst="rect">
            <a:avLst/>
          </a:prstGeom>
        </p:spPr>
      </p:pic>
      <p:sp>
        <p:nvSpPr>
          <p:cNvPr id="3" name="Content Placeholder 2"/>
          <p:cNvSpPr>
            <a:spLocks noGrp="1"/>
          </p:cNvSpPr>
          <p:nvPr>
            <p:ph idx="1"/>
          </p:nvPr>
        </p:nvSpPr>
        <p:spPr>
          <a:xfrm>
            <a:off x="7181725" y="2837329"/>
            <a:ext cx="4512988" cy="3317938"/>
          </a:xfrm>
        </p:spPr>
        <p:txBody>
          <a:bodyPr anchor="t">
            <a:normAutofit/>
          </a:bodyPr>
          <a:lstStyle/>
          <a:p>
            <a:r>
              <a:rPr lang="en-US" dirty="0">
                <a:solidFill>
                  <a:srgbClr val="FFFFFF"/>
                </a:solidFill>
              </a:rPr>
              <a:t>“We would bet our  new spring hat that if a good U.S. amateur with a more modern set and an Armstrong unit could be sent to England, reception of U.S. amateurs would straight way  become commonplace” ARRL secretary Kenneth Warner</a:t>
            </a:r>
          </a:p>
          <a:p>
            <a:r>
              <a:rPr lang="en-US" dirty="0">
                <a:solidFill>
                  <a:srgbClr val="FFFFFF"/>
                </a:solidFill>
              </a:rPr>
              <a:t>Taken and doubled</a:t>
            </a:r>
          </a:p>
          <a:p>
            <a:endParaRPr lang="en-US" dirty="0">
              <a:solidFill>
                <a:srgbClr val="FFFFFF"/>
              </a:solidFill>
            </a:endParaRPr>
          </a:p>
        </p:txBody>
      </p:sp>
    </p:spTree>
    <p:extLst>
      <p:ext uri="{BB962C8B-B14F-4D97-AF65-F5344CB8AC3E}">
        <p14:creationId xmlns:p14="http://schemas.microsoft.com/office/powerpoint/2010/main" val="217899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181723" y="609600"/>
            <a:ext cx="4512989" cy="2227730"/>
          </a:xfrm>
        </p:spPr>
        <p:txBody>
          <a:bodyPr anchor="ctr">
            <a:normAutofit/>
          </a:bodyPr>
          <a:lstStyle/>
          <a:p>
            <a:r>
              <a:rPr lang="en-US" dirty="0">
                <a:solidFill>
                  <a:srgbClr val="FFFFFF"/>
                </a:solidFill>
              </a:rPr>
              <a:t>Paul Godley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2169836"/>
            <a:ext cx="3856774" cy="2607227"/>
          </a:xfrm>
          <a:prstGeom prst="rect">
            <a:avLst/>
          </a:prstGeom>
        </p:spPr>
      </p:pic>
      <p:sp>
        <p:nvSpPr>
          <p:cNvPr id="3" name="Content Placeholder 2"/>
          <p:cNvSpPr>
            <a:spLocks noGrp="1"/>
          </p:cNvSpPr>
          <p:nvPr>
            <p:ph idx="1"/>
          </p:nvPr>
        </p:nvSpPr>
        <p:spPr>
          <a:xfrm>
            <a:off x="7181725" y="2837329"/>
            <a:ext cx="4512988" cy="3317938"/>
          </a:xfrm>
        </p:spPr>
        <p:txBody>
          <a:bodyPr anchor="t">
            <a:normAutofit/>
          </a:bodyPr>
          <a:lstStyle/>
          <a:p>
            <a:r>
              <a:rPr lang="en-US" dirty="0">
                <a:solidFill>
                  <a:srgbClr val="FFFFFF"/>
                </a:solidFill>
              </a:rPr>
              <a:t>An American, Paul Godley, considered a reception expert, was sent to England with the best American gear</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34316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pPr>
              <a:lnSpc>
                <a:spcPct val="90000"/>
              </a:lnSpc>
            </a:pPr>
            <a:r>
              <a:rPr lang="en-US" sz="2800" dirty="0"/>
              <a:t>Crossing the Atlantic-Paul Godley</a:t>
            </a:r>
          </a:p>
        </p:txBody>
      </p:sp>
      <p:sp>
        <p:nvSpPr>
          <p:cNvPr id="3" name="Content Placeholder 2"/>
          <p:cNvSpPr>
            <a:spLocks noGrp="1"/>
          </p:cNvSpPr>
          <p:nvPr>
            <p:ph idx="1"/>
          </p:nvPr>
        </p:nvSpPr>
        <p:spPr>
          <a:xfrm>
            <a:off x="5209563" y="2160589"/>
            <a:ext cx="4064439" cy="3880773"/>
          </a:xfrm>
        </p:spPr>
        <p:txBody>
          <a:bodyPr>
            <a:normAutofit/>
          </a:bodyPr>
          <a:lstStyle/>
          <a:p>
            <a:pPr>
              <a:lnSpc>
                <a:spcPct val="90000"/>
              </a:lnSpc>
            </a:pPr>
            <a:r>
              <a:rPr lang="en-US" sz="1700" dirty="0"/>
              <a:t>At a meeting with British hams there was a lack of belief that it could happen</a:t>
            </a:r>
          </a:p>
          <a:p>
            <a:pPr>
              <a:lnSpc>
                <a:spcPct val="90000"/>
              </a:lnSpc>
            </a:pPr>
            <a:r>
              <a:rPr lang="en-US" sz="1700" dirty="0"/>
              <a:t>In a conversation with the chief engineer for the British government of their wireless department, he said that American ham radio could not work in Britain due to the small size of the island, radios were too close</a:t>
            </a:r>
          </a:p>
          <a:p>
            <a:pPr>
              <a:lnSpc>
                <a:spcPct val="90000"/>
              </a:lnSpc>
            </a:pPr>
            <a:r>
              <a:rPr lang="en-US" sz="1700" dirty="0"/>
              <a:t>Most of the British radio, commercial and private was below 275 meters, at one-point Paul counted 39 harmonics from one commercial station</a:t>
            </a:r>
          </a:p>
        </p:txBody>
      </p:sp>
      <p:pic>
        <p:nvPicPr>
          <p:cNvPr id="5" name="Picture 4">
            <a:extLst>
              <a:ext uri="{FF2B5EF4-FFF2-40B4-BE49-F238E27FC236}">
                <a16:creationId xmlns:a16="http://schemas.microsoft.com/office/drawing/2014/main" id="{922AF628-E5F0-42AA-BC3B-C36B11DC53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84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8"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27930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673754" y="643467"/>
            <a:ext cx="4203045" cy="1375608"/>
          </a:xfrm>
        </p:spPr>
        <p:txBody>
          <a:bodyPr anchor="ctr">
            <a:normAutofit/>
          </a:bodyPr>
          <a:lstStyle/>
          <a:p>
            <a:r>
              <a:rPr lang="en-US" sz="3300" dirty="0">
                <a:solidFill>
                  <a:schemeClr val="bg1"/>
                </a:solidFill>
              </a:rPr>
              <a:t>Crossing the Atlantic-Paul Godley</a:t>
            </a:r>
          </a:p>
        </p:txBody>
      </p:sp>
      <p:sp>
        <p:nvSpPr>
          <p:cNvPr id="3" name="Content Placeholder 2"/>
          <p:cNvSpPr>
            <a:spLocks noGrp="1"/>
          </p:cNvSpPr>
          <p:nvPr>
            <p:ph idx="1"/>
          </p:nvPr>
        </p:nvSpPr>
        <p:spPr>
          <a:xfrm>
            <a:off x="673754" y="2160590"/>
            <a:ext cx="3973943" cy="3440110"/>
          </a:xfrm>
        </p:spPr>
        <p:txBody>
          <a:bodyPr>
            <a:normAutofit/>
          </a:bodyPr>
          <a:lstStyle/>
          <a:p>
            <a:r>
              <a:rPr lang="en-US" dirty="0">
                <a:solidFill>
                  <a:schemeClr val="bg1"/>
                </a:solidFill>
              </a:rPr>
              <a:t>They arranged their equipment so that they could crouch down near the little oil heater and began listening</a:t>
            </a:r>
          </a:p>
          <a:p>
            <a:r>
              <a:rPr lang="en-US" dirty="0">
                <a:solidFill>
                  <a:schemeClr val="bg1"/>
                </a:solidFill>
              </a:rPr>
              <a:t>Visitors, Swank, Yacht at sea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1" y="1725387"/>
            <a:ext cx="5143500" cy="3394710"/>
          </a:xfrm>
          <a:prstGeom prst="rect">
            <a:avLst/>
          </a:prstGeom>
        </p:spPr>
      </p:pic>
      <p:sp>
        <p:nvSpPr>
          <p:cNvPr id="30"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4917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Crossing the Atlantic</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Sealed envelopes</a:t>
            </a:r>
          </a:p>
          <a:p>
            <a:r>
              <a:rPr lang="en-US" dirty="0">
                <a:solidFill>
                  <a:srgbClr val="FFFFFF"/>
                </a:solidFill>
              </a:rPr>
              <a:t>Phonetics</a:t>
            </a:r>
          </a:p>
          <a:p>
            <a:r>
              <a:rPr lang="en-US" dirty="0">
                <a:solidFill>
                  <a:srgbClr val="FFFFFF"/>
                </a:solidFill>
              </a:rPr>
              <a:t>1:42 am success, 1921, 1AAW</a:t>
            </a:r>
          </a:p>
          <a:p>
            <a:r>
              <a:rPr lang="en-US" dirty="0">
                <a:solidFill>
                  <a:srgbClr val="FFFFFF"/>
                </a:solidFill>
              </a:rPr>
              <a:t>Headlines in QST- “Oh, Mr. Printer, how many exclamation points have you got? Trot’em all out, as we’re going to need them badly, because WE GOT ACROSS!!!!!</a:t>
            </a:r>
          </a:p>
          <a:p>
            <a:r>
              <a:rPr lang="en-US" dirty="0">
                <a:solidFill>
                  <a:srgbClr val="FFFFFF"/>
                </a:solidFill>
              </a:rPr>
              <a:t>And incredibly it was done on 200 meters</a:t>
            </a:r>
          </a:p>
          <a:p>
            <a:endParaRPr lang="en-US" dirty="0">
              <a:solidFill>
                <a:srgbClr val="FFFFFF"/>
              </a:solidFill>
            </a:endParaRPr>
          </a:p>
        </p:txBody>
      </p:sp>
    </p:spTree>
    <p:extLst>
      <p:ext uri="{BB962C8B-B14F-4D97-AF65-F5344CB8AC3E}">
        <p14:creationId xmlns:p14="http://schemas.microsoft.com/office/powerpoint/2010/main" val="10157636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Transpacific And More</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December 14, Hawaii heard amateurs from California to Wisconsin on 375 meters</a:t>
            </a:r>
          </a:p>
          <a:p>
            <a:r>
              <a:rPr lang="en-US" dirty="0">
                <a:solidFill>
                  <a:srgbClr val="FFFFFF"/>
                </a:solidFill>
              </a:rPr>
              <a:t>April 13-first transpacific two-way communication</a:t>
            </a:r>
          </a:p>
          <a:p>
            <a:r>
              <a:rPr lang="en-US" dirty="0">
                <a:solidFill>
                  <a:srgbClr val="FFFFFF"/>
                </a:solidFill>
              </a:rPr>
              <a:t>April 13 and 14- Pacific and Atlantic coasts of US had a two-way communication</a:t>
            </a:r>
          </a:p>
          <a:p>
            <a:r>
              <a:rPr lang="en-US" dirty="0">
                <a:solidFill>
                  <a:srgbClr val="FFFFFF"/>
                </a:solidFill>
              </a:rPr>
              <a:t>And then the next 12 months  were filled with new record distances and countries talking to each other. One article called it the most hectic in the history of ham radio. </a:t>
            </a:r>
          </a:p>
          <a:p>
            <a:r>
              <a:rPr lang="en-US" dirty="0">
                <a:solidFill>
                  <a:srgbClr val="FFFFFF"/>
                </a:solidFill>
              </a:rPr>
              <a:t>The record for 9000 miles stood for 6 days, longer than most records</a:t>
            </a:r>
          </a:p>
          <a:p>
            <a:endParaRPr lang="en-US" dirty="0">
              <a:solidFill>
                <a:srgbClr val="FFFFFF"/>
              </a:solidFill>
            </a:endParaRPr>
          </a:p>
        </p:txBody>
      </p:sp>
    </p:spTree>
    <p:extLst>
      <p:ext uri="{BB962C8B-B14F-4D97-AF65-F5344CB8AC3E}">
        <p14:creationId xmlns:p14="http://schemas.microsoft.com/office/powerpoint/2010/main" val="31367455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9">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Transpacific And More</a:t>
            </a:r>
          </a:p>
        </p:txBody>
      </p:sp>
      <p:sp>
        <p:nvSpPr>
          <p:cNvPr id="3" name="Content Placeholder 2"/>
          <p:cNvSpPr>
            <a:spLocks noGrp="1"/>
          </p:cNvSpPr>
          <p:nvPr>
            <p:ph sz="half" idx="1"/>
          </p:nvPr>
        </p:nvSpPr>
        <p:spPr>
          <a:xfrm>
            <a:off x="5209563" y="2160589"/>
            <a:ext cx="4064439" cy="3880773"/>
          </a:xfrm>
        </p:spPr>
        <p:txBody>
          <a:bodyPr vert="horz" lIns="91440" tIns="45720" rIns="91440" bIns="45720" rtlCol="0">
            <a:normAutofit/>
          </a:bodyPr>
          <a:lstStyle/>
          <a:p>
            <a:r>
              <a:rPr lang="en-US" dirty="0"/>
              <a:t>QST, 1923 stated “This poor magazine has recorded so many dazzling accomplishments in recent issues that its supply of exclamation points and bold-faced type is in danger of exhaustion”</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388" b="490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2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7547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200 Meters</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1912 , the “Alexander Law” gave amateurs privileges below 200 meters and up to one kilowatt</a:t>
            </a:r>
          </a:p>
          <a:p>
            <a:r>
              <a:rPr lang="en-US" dirty="0">
                <a:solidFill>
                  <a:srgbClr val="FFFFFF"/>
                </a:solidFill>
              </a:rPr>
              <a:t>1914 Amateur Radio Relay League was organized</a:t>
            </a:r>
          </a:p>
          <a:p>
            <a:r>
              <a:rPr lang="en-US" dirty="0">
                <a:solidFill>
                  <a:srgbClr val="FFFFFF"/>
                </a:solidFill>
              </a:rPr>
              <a:t>Scientific experiments and results led to the longer the wavelength the greater the distance it would travel</a:t>
            </a:r>
          </a:p>
          <a:p>
            <a:r>
              <a:rPr lang="en-US" dirty="0">
                <a:solidFill>
                  <a:srgbClr val="FFFFFF"/>
                </a:solidFill>
              </a:rPr>
              <a:t>Many interesting events in legislation, military, WWI, commercial broadcasting, spark vs CW, etc.</a:t>
            </a:r>
          </a:p>
          <a:p>
            <a:r>
              <a:rPr lang="en-US" dirty="0">
                <a:solidFill>
                  <a:srgbClr val="FFFFFF"/>
                </a:solidFill>
              </a:rPr>
              <a:t>Ham radio played a crucial role in the knowledge and discoveries of the ionosphere</a:t>
            </a:r>
          </a:p>
        </p:txBody>
      </p:sp>
    </p:spTree>
    <p:extLst>
      <p:ext uri="{BB962C8B-B14F-4D97-AF65-F5344CB8AC3E}">
        <p14:creationId xmlns:p14="http://schemas.microsoft.com/office/powerpoint/2010/main" val="38075452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4">
            <a:extLst>
              <a:ext uri="{FF2B5EF4-FFF2-40B4-BE49-F238E27FC236}">
                <a16:creationId xmlns:a16="http://schemas.microsoft.com/office/drawing/2014/main" id="{A077AF71-2406-41F0-9B57-B5509D42DC98}"/>
              </a:ext>
            </a:extLst>
          </p:cNvPr>
          <p:cNvPicPr>
            <a:picLocks noChangeAspect="1"/>
          </p:cNvPicPr>
          <p:nvPr/>
        </p:nvPicPr>
        <p:blipFill rotWithShape="1">
          <a:blip r:embed="rId2"/>
          <a:srcRect l="30301" r="17188"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3887839" cy="2372168"/>
          </a:xfrm>
        </p:spPr>
        <p:txBody>
          <a:bodyPr>
            <a:normAutofit/>
          </a:bodyPr>
          <a:lstStyle/>
          <a:p>
            <a:r>
              <a:rPr lang="en-US" dirty="0"/>
              <a:t>Some DX History</a:t>
            </a:r>
          </a:p>
        </p:txBody>
      </p:sp>
      <p:sp>
        <p:nvSpPr>
          <p:cNvPr id="3" name="Subtitle 2"/>
          <p:cNvSpPr>
            <a:spLocks noGrp="1"/>
          </p:cNvSpPr>
          <p:nvPr>
            <p:ph type="subTitle" idx="1"/>
          </p:nvPr>
        </p:nvSpPr>
        <p:spPr>
          <a:xfrm>
            <a:off x="5380563" y="4050833"/>
            <a:ext cx="3893440" cy="1096899"/>
          </a:xfrm>
        </p:spPr>
        <p:txBody>
          <a:bodyPr>
            <a:normAutofit/>
          </a:bodyPr>
          <a:lstStyle/>
          <a:p>
            <a:r>
              <a:rPr lang="en-US" dirty="0"/>
              <a:t>OR</a:t>
            </a:r>
          </a:p>
        </p:txBody>
      </p:sp>
    </p:spTree>
    <p:extLst>
      <p:ext uri="{BB962C8B-B14F-4D97-AF65-F5344CB8AC3E}">
        <p14:creationId xmlns:p14="http://schemas.microsoft.com/office/powerpoint/2010/main" val="376748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High Frequency</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And  soon special permission was being given to go to 80 meters, unheard of a few years ago</a:t>
            </a:r>
          </a:p>
          <a:p>
            <a:r>
              <a:rPr lang="en-US" dirty="0">
                <a:solidFill>
                  <a:srgbClr val="FFFFFF"/>
                </a:solidFill>
              </a:rPr>
              <a:t>One radio scientist speaking of going to shorter wavelengths than 200 meters,  was quoted in QST- “It can’t be done”. </a:t>
            </a:r>
          </a:p>
          <a:p>
            <a:r>
              <a:rPr lang="en-US" dirty="0">
                <a:solidFill>
                  <a:srgbClr val="FFFFFF"/>
                </a:solidFill>
              </a:rPr>
              <a:t>Another said “One hundred meters is useless”</a:t>
            </a:r>
          </a:p>
          <a:p>
            <a:r>
              <a:rPr lang="en-US" dirty="0">
                <a:solidFill>
                  <a:srgbClr val="FFFFFF"/>
                </a:solidFill>
              </a:rPr>
              <a:t>And then to the wonder of all, much of the DX was being done on the high frequencies of 108 to 118 meters</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1818866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Daylight????</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Soon 40 meters was experimented with, and with each surprising success, amateurs began to talk about doing international DX during daylight hours</a:t>
            </a:r>
          </a:p>
          <a:p>
            <a:r>
              <a:rPr lang="en-US" dirty="0">
                <a:solidFill>
                  <a:srgbClr val="FFFFFF"/>
                </a:solidFill>
              </a:rPr>
              <a:t>One theory held that the moon was responsible for the distance that radio signals would go</a:t>
            </a:r>
          </a:p>
          <a:p>
            <a:r>
              <a:rPr lang="en-US" dirty="0">
                <a:solidFill>
                  <a:srgbClr val="FFFFFF"/>
                </a:solidFill>
              </a:rPr>
              <a:t>Another that air conducted radio signals</a:t>
            </a: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954560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3A07F-92C4-44FD-8214-1E06970949BA}"/>
              </a:ext>
            </a:extLst>
          </p:cNvPr>
          <p:cNvPicPr>
            <a:picLocks noChangeAspect="1"/>
          </p:cNvPicPr>
          <p:nvPr/>
        </p:nvPicPr>
        <p:blipFill rotWithShape="1">
          <a:blip r:embed="rId2"/>
          <a:srcRect t="13255" r="1" b="27485"/>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id="{41B461B0-7F35-49AA-8EC7-E2C63D40944A}"/>
              </a:ext>
            </a:extLst>
          </p:cNvPr>
          <p:cNvSpPr>
            <a:spLocks noGrp="1"/>
          </p:cNvSpPr>
          <p:nvPr>
            <p:ph type="title"/>
          </p:nvPr>
        </p:nvSpPr>
        <p:spPr>
          <a:xfrm>
            <a:off x="4159225" y="609600"/>
            <a:ext cx="5114776" cy="1320800"/>
          </a:xfrm>
        </p:spPr>
        <p:txBody>
          <a:bodyPr>
            <a:normAutofit/>
          </a:bodyPr>
          <a:lstStyle/>
          <a:p>
            <a:r>
              <a:rPr lang="en-US" dirty="0"/>
              <a:t>DAYLIGHT????</a:t>
            </a:r>
          </a:p>
        </p:txBody>
      </p:sp>
      <p:pic>
        <p:nvPicPr>
          <p:cNvPr id="4" name="Picture 3">
            <a:extLst>
              <a:ext uri="{FF2B5EF4-FFF2-40B4-BE49-F238E27FC236}">
                <a16:creationId xmlns:a16="http://schemas.microsoft.com/office/drawing/2014/main" id="{5FA66B53-B6AD-4BA0-B54A-30E4AEF3C276}"/>
              </a:ext>
            </a:extLst>
          </p:cNvPr>
          <p:cNvPicPr>
            <a:picLocks noChangeAspect="1"/>
          </p:cNvPicPr>
          <p:nvPr/>
        </p:nvPicPr>
        <p:blipFill rotWithShape="1">
          <a:blip r:embed="rId3"/>
          <a:srcRect r="-2" b="24497"/>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0" name="Straight Connector 9">
            <a:extLst>
              <a:ext uri="{FF2B5EF4-FFF2-40B4-BE49-F238E27FC236}">
                <a16:creationId xmlns:a16="http://schemas.microsoft.com/office/drawing/2014/main" id="{94675CDD-121E-4FDA-84FB-E808340B8D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Isosceles Triangle 30">
            <a:extLst>
              <a:ext uri="{FF2B5EF4-FFF2-40B4-BE49-F238E27FC236}">
                <a16:creationId xmlns:a16="http://schemas.microsoft.com/office/drawing/2014/main" id="{20FC0D0D-9D04-4683-842B-5F163DB41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A889455-2571-472A-BDF3-9B0E2EE013AF}"/>
              </a:ext>
            </a:extLst>
          </p:cNvPr>
          <p:cNvSpPr>
            <a:spLocks noGrp="1"/>
          </p:cNvSpPr>
          <p:nvPr>
            <p:ph idx="1"/>
          </p:nvPr>
        </p:nvSpPr>
        <p:spPr>
          <a:xfrm>
            <a:off x="4159225" y="2160589"/>
            <a:ext cx="5114776" cy="3880773"/>
          </a:xfrm>
        </p:spPr>
        <p:txBody>
          <a:bodyPr>
            <a:normAutofit/>
          </a:bodyPr>
          <a:lstStyle/>
          <a:p>
            <a:pPr marL="342900" marR="0" lvl="0" indent="-342900" defTabSz="457200" rtl="0" eaLnBrk="1" fontAlgn="auto" latinLnBrk="0" hangingPunct="1">
              <a:spcBef>
                <a:spcPts val="1000"/>
              </a:spcBef>
              <a:spcAft>
                <a:spcPts val="0"/>
              </a:spcAft>
              <a:buClr>
                <a:srgbClr val="B31166"/>
              </a:buClr>
              <a:buSzPct val="80000"/>
              <a:buFont typeface="Wingdings 3" charset="2"/>
              <a:buChar char=""/>
              <a:tabLst/>
              <a:defRPr/>
            </a:pPr>
            <a:r>
              <a:rPr kumimoji="0" lang="en-US" b="0" i="0" u="none" strike="noStrike" kern="1200" cap="none" spc="0" normalizeH="0" baseline="0" noProof="0" dirty="0">
                <a:ln>
                  <a:noFill/>
                </a:ln>
                <a:effectLst/>
                <a:uLnTx/>
                <a:uFillTx/>
                <a:latin typeface="Century Gothic" panose="020B0502020202020204"/>
                <a:ea typeface="+mn-ea"/>
                <a:cs typeface="+mn-cs"/>
              </a:rPr>
              <a:t>Then the Kennelly-Heaviside layer was discovered in the atmosphere</a:t>
            </a:r>
          </a:p>
          <a:p>
            <a:pPr marL="342900" marR="0" lvl="0" indent="-342900" defTabSz="457200" rtl="0" eaLnBrk="1" fontAlgn="auto" latinLnBrk="0" hangingPunct="1">
              <a:spcBef>
                <a:spcPts val="1000"/>
              </a:spcBef>
              <a:spcAft>
                <a:spcPts val="0"/>
              </a:spcAft>
              <a:buClr>
                <a:srgbClr val="B31166"/>
              </a:buClr>
              <a:buSzPct val="80000"/>
              <a:buFont typeface="Wingdings 3" charset="2"/>
              <a:buChar char=""/>
              <a:tabLst/>
              <a:defRPr/>
            </a:pPr>
            <a:r>
              <a:rPr kumimoji="0" lang="en-US" b="0" i="0" u="none" strike="noStrike" kern="1200" cap="none" spc="0" normalizeH="0" baseline="0" noProof="0" dirty="0">
                <a:ln>
                  <a:noFill/>
                </a:ln>
                <a:effectLst/>
                <a:uLnTx/>
                <a:uFillTx/>
                <a:latin typeface="Century Gothic" panose="020B0502020202020204"/>
                <a:ea typeface="+mn-ea"/>
                <a:cs typeface="+mn-cs"/>
              </a:rPr>
              <a:t>We know it as the “E” layer </a:t>
            </a:r>
          </a:p>
          <a:p>
            <a:pPr marL="342900" marR="0" lvl="0" indent="-342900" defTabSz="457200" rtl="0" eaLnBrk="1" fontAlgn="auto" latinLnBrk="0" hangingPunct="1">
              <a:spcBef>
                <a:spcPts val="1000"/>
              </a:spcBef>
              <a:spcAft>
                <a:spcPts val="0"/>
              </a:spcAft>
              <a:buClr>
                <a:srgbClr val="B31166"/>
              </a:buClr>
              <a:buSzPct val="80000"/>
              <a:buFont typeface="Wingdings 3" charset="2"/>
              <a:buChar char=""/>
              <a:tabLst/>
              <a:defRPr/>
            </a:pPr>
            <a:r>
              <a:rPr kumimoji="0" lang="en-US" b="0" i="0" u="none" strike="noStrike" kern="1200" cap="none" spc="0" normalizeH="0" baseline="0" noProof="0" dirty="0">
                <a:ln>
                  <a:noFill/>
                </a:ln>
                <a:effectLst/>
                <a:uLnTx/>
                <a:uFillTx/>
                <a:latin typeface="Century Gothic" panose="020B0502020202020204"/>
                <a:ea typeface="+mn-ea"/>
                <a:cs typeface="+mn-cs"/>
              </a:rPr>
              <a:t>Then 20 meters was authorized for experimentation</a:t>
            </a:r>
          </a:p>
          <a:p>
            <a:endParaRPr lang="en-US" dirty="0"/>
          </a:p>
        </p:txBody>
      </p:sp>
    </p:spTree>
    <p:extLst>
      <p:ext uri="{BB962C8B-B14F-4D97-AF65-F5344CB8AC3E}">
        <p14:creationId xmlns:p14="http://schemas.microsoft.com/office/powerpoint/2010/main" val="2910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1"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QSL cards</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First one in 1916 from 3TQ</a:t>
            </a:r>
          </a:p>
          <a:p>
            <a:r>
              <a:rPr lang="en-US" dirty="0">
                <a:solidFill>
                  <a:srgbClr val="FFFFFF"/>
                </a:solidFill>
              </a:rPr>
              <a:t>Carl Huffman, 8UX, an artist and ham radio operator further developed the idea, and soon QST was printing articles on how they should be sent and what should be on them</a:t>
            </a:r>
          </a:p>
          <a:p>
            <a:endParaRPr lang="en-US" dirty="0">
              <a:solidFill>
                <a:srgbClr val="FFFFFF"/>
              </a:solidFill>
            </a:endParaRPr>
          </a:p>
        </p:txBody>
      </p:sp>
    </p:spTree>
    <p:extLst>
      <p:ext uri="{BB962C8B-B14F-4D97-AF65-F5344CB8AC3E}">
        <p14:creationId xmlns:p14="http://schemas.microsoft.com/office/powerpoint/2010/main" val="277510455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2936" y="2556058"/>
            <a:ext cx="4184035" cy="3880772"/>
          </a:xfrm>
        </p:spPr>
        <p:txBody>
          <a:bodyPr>
            <a:normAutofit/>
          </a:bodyPr>
          <a:lstStyle/>
          <a:p>
            <a:r>
              <a:rPr lang="en-US" dirty="0">
                <a:solidFill>
                  <a:schemeClr val="accent6">
                    <a:lumMod val="50000"/>
                  </a:schemeClr>
                </a:solidFill>
                <a:latin typeface="Century Gothic" panose="020B0502020202020204" pitchFamily="34" charset="0"/>
              </a:rPr>
              <a:t>The oldest award and certificate</a:t>
            </a:r>
            <a:br>
              <a:rPr lang="en-US" dirty="0">
                <a:solidFill>
                  <a:schemeClr val="accent6">
                    <a:lumMod val="50000"/>
                  </a:schemeClr>
                </a:solidFill>
                <a:latin typeface="Century Gothic" panose="020B0502020202020204" pitchFamily="34" charset="0"/>
              </a:rPr>
            </a:br>
            <a:r>
              <a:rPr lang="en-US" dirty="0">
                <a:solidFill>
                  <a:schemeClr val="accent6">
                    <a:lumMod val="50000"/>
                  </a:schemeClr>
                </a:solidFill>
                <a:latin typeface="Century Gothic" panose="020B0502020202020204" pitchFamily="34" charset="0"/>
              </a:rPr>
              <a:t>In 1926 the first one was awarded to Brandon Wentworth, 6OI</a:t>
            </a:r>
          </a:p>
        </p:txBody>
      </p:sp>
      <p:sp>
        <p:nvSpPr>
          <p:cNvPr id="6" name="Content Placeholder 5"/>
          <p:cNvSpPr>
            <a:spLocks noGrp="1"/>
          </p:cNvSpPr>
          <p:nvPr>
            <p:ph sz="half"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674" y="1516296"/>
            <a:ext cx="6533396" cy="4316358"/>
          </a:xfrm>
          <a:prstGeom prst="rect">
            <a:avLst/>
          </a:prstGeom>
        </p:spPr>
      </p:pic>
      <p:sp>
        <p:nvSpPr>
          <p:cNvPr id="7" name="Title 1">
            <a:extLst>
              <a:ext uri="{FF2B5EF4-FFF2-40B4-BE49-F238E27FC236}">
                <a16:creationId xmlns:a16="http://schemas.microsoft.com/office/drawing/2014/main" id="{8913CF53-1DDC-4610-96F4-4417EF931B35}"/>
              </a:ext>
            </a:extLst>
          </p:cNvPr>
          <p:cNvSpPr txBox="1">
            <a:spLocks/>
          </p:cNvSpPr>
          <p:nvPr/>
        </p:nvSpPr>
        <p:spPr>
          <a:xfrm>
            <a:off x="709263" y="609600"/>
            <a:ext cx="8761413" cy="7069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6">
                    <a:lumMod val="50000"/>
                  </a:schemeClr>
                </a:solidFill>
              </a:rPr>
              <a:t>Worked All Continents</a:t>
            </a:r>
          </a:p>
        </p:txBody>
      </p:sp>
    </p:spTree>
    <p:extLst>
      <p:ext uri="{BB962C8B-B14F-4D97-AF65-F5344CB8AC3E}">
        <p14:creationId xmlns:p14="http://schemas.microsoft.com/office/powerpoint/2010/main" val="2423416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89381" y="1610232"/>
            <a:ext cx="4267200" cy="3078480"/>
          </a:xfrm>
        </p:spPr>
      </p:pic>
      <p:sp>
        <p:nvSpPr>
          <p:cNvPr id="3" name="Content Placeholder 2"/>
          <p:cNvSpPr>
            <a:spLocks noGrp="1"/>
          </p:cNvSpPr>
          <p:nvPr>
            <p:ph sz="half" idx="2"/>
          </p:nvPr>
        </p:nvSpPr>
        <p:spPr>
          <a:xfrm>
            <a:off x="883730" y="2592085"/>
            <a:ext cx="4380706" cy="3880773"/>
          </a:xfrm>
        </p:spPr>
        <p:txBody>
          <a:bodyPr>
            <a:normAutofit/>
          </a:bodyPr>
          <a:lstStyle/>
          <a:p>
            <a:r>
              <a:rPr lang="en-US" dirty="0">
                <a:solidFill>
                  <a:schemeClr val="accent6">
                    <a:lumMod val="50000"/>
                  </a:schemeClr>
                </a:solidFill>
                <a:latin typeface="Century Gothic" panose="020B0502020202020204" pitchFamily="34" charset="0"/>
              </a:rPr>
              <a:t>Began in 1934 by K.V. R. Lansingh, W6QX, editor of R/9 magazine</a:t>
            </a:r>
            <a:br>
              <a:rPr lang="en-US" dirty="0">
                <a:solidFill>
                  <a:schemeClr val="accent6">
                    <a:lumMod val="50000"/>
                  </a:schemeClr>
                </a:solidFill>
                <a:latin typeface="Century Gothic" panose="020B0502020202020204" pitchFamily="34" charset="0"/>
              </a:rPr>
            </a:br>
            <a:r>
              <a:rPr lang="en-US" dirty="0">
                <a:solidFill>
                  <a:schemeClr val="accent6">
                    <a:lumMod val="50000"/>
                  </a:schemeClr>
                </a:solidFill>
                <a:latin typeface="Century Gothic" panose="020B0502020202020204" pitchFamily="34" charset="0"/>
              </a:rPr>
              <a:t>In 1940 CQ magazine sponsored it</a:t>
            </a:r>
          </a:p>
        </p:txBody>
      </p:sp>
      <p:sp>
        <p:nvSpPr>
          <p:cNvPr id="9" name="Title 1">
            <a:extLst>
              <a:ext uri="{FF2B5EF4-FFF2-40B4-BE49-F238E27FC236}">
                <a16:creationId xmlns:a16="http://schemas.microsoft.com/office/drawing/2014/main" id="{ECD6587B-B8C1-450C-A33F-307CC22F76C8}"/>
              </a:ext>
            </a:extLst>
          </p:cNvPr>
          <p:cNvSpPr txBox="1">
            <a:spLocks/>
          </p:cNvSpPr>
          <p:nvPr/>
        </p:nvSpPr>
        <p:spPr>
          <a:xfrm>
            <a:off x="709263" y="609600"/>
            <a:ext cx="8761413" cy="7069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6">
                    <a:lumMod val="50000"/>
                  </a:schemeClr>
                </a:solidFill>
              </a:rPr>
              <a:t>Worked All Continents</a:t>
            </a:r>
          </a:p>
        </p:txBody>
      </p:sp>
    </p:spTree>
    <p:extLst>
      <p:ext uri="{BB962C8B-B14F-4D97-AF65-F5344CB8AC3E}">
        <p14:creationId xmlns:p14="http://schemas.microsoft.com/office/powerpoint/2010/main" val="72157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051" y="2729328"/>
            <a:ext cx="4869949" cy="3217384"/>
          </a:xfrm>
        </p:spPr>
      </p:pic>
      <p:sp>
        <p:nvSpPr>
          <p:cNvPr id="3" name="Title 1">
            <a:extLst>
              <a:ext uri="{FF2B5EF4-FFF2-40B4-BE49-F238E27FC236}">
                <a16:creationId xmlns:a16="http://schemas.microsoft.com/office/drawing/2014/main" id="{55C22AB4-CB51-4243-855C-5E114922D783}"/>
              </a:ext>
            </a:extLst>
          </p:cNvPr>
          <p:cNvSpPr txBox="1">
            <a:spLocks/>
          </p:cNvSpPr>
          <p:nvPr/>
        </p:nvSpPr>
        <p:spPr>
          <a:xfrm>
            <a:off x="709263" y="609599"/>
            <a:ext cx="8761413" cy="1176997"/>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6">
                    <a:lumMod val="50000"/>
                  </a:schemeClr>
                </a:solidFill>
              </a:rPr>
              <a:t>DX Century Club (DXCC) Started in 1935, first Awarded in 1937</a:t>
            </a:r>
          </a:p>
        </p:txBody>
      </p:sp>
    </p:spTree>
    <p:extLst>
      <p:ext uri="{BB962C8B-B14F-4D97-AF65-F5344CB8AC3E}">
        <p14:creationId xmlns:p14="http://schemas.microsoft.com/office/powerpoint/2010/main" val="161453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3B300E-BE9E-4049-9C97-FE5EEA6F3699}"/>
              </a:ext>
            </a:extLst>
          </p:cNvPr>
          <p:cNvSpPr txBox="1">
            <a:spLocks/>
          </p:cNvSpPr>
          <p:nvPr/>
        </p:nvSpPr>
        <p:spPr>
          <a:xfrm>
            <a:off x="1154954" y="947920"/>
            <a:ext cx="8761413" cy="7284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2500" dirty="0">
                <a:solidFill>
                  <a:srgbClr val="FFFFFF"/>
                </a:solidFill>
              </a:rPr>
              <a:t>Variable Directional Electric Wave Generating Device</a:t>
            </a:r>
          </a:p>
        </p:txBody>
      </p:sp>
      <p:graphicFrame>
        <p:nvGraphicFramePr>
          <p:cNvPr id="7" name="Content Placeholder 2">
            <a:extLst>
              <a:ext uri="{FF2B5EF4-FFF2-40B4-BE49-F238E27FC236}">
                <a16:creationId xmlns:a16="http://schemas.microsoft.com/office/drawing/2014/main" id="{59A3A6D0-8974-4097-8C7A-C86734753D2C}"/>
              </a:ext>
            </a:extLst>
          </p:cNvPr>
          <p:cNvGraphicFramePr>
            <a:graphicFrameLocks noGrp="1"/>
          </p:cNvGraphicFramePr>
          <p:nvPr>
            <p:ph idx="1"/>
            <p:extLst>
              <p:ext uri="{D42A27DB-BD31-4B8C-83A1-F6EECF244321}">
                <p14:modId xmlns:p14="http://schemas.microsoft.com/office/powerpoint/2010/main" val="185077666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1093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FE6462-F6F7-460B-A5F4-7CD766840697}"/>
              </a:ext>
            </a:extLst>
          </p:cNvPr>
          <p:cNvSpPr txBox="1">
            <a:spLocks/>
          </p:cNvSpPr>
          <p:nvPr/>
        </p:nvSpPr>
        <p:spPr>
          <a:xfrm>
            <a:off x="8160773" y="1113062"/>
            <a:ext cx="3382297" cy="3281957"/>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5400" b="0" i="0" kern="1200" dirty="0">
                <a:solidFill>
                  <a:schemeClr val="bg2"/>
                </a:solidFill>
                <a:latin typeface="+mj-lt"/>
                <a:ea typeface="+mj-ea"/>
                <a:cs typeface="+mj-cs"/>
              </a:rPr>
              <a:t>Yagi Antenna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9763" y="1777361"/>
            <a:ext cx="6470907" cy="330016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101293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Ernst Krenkel RAEM   </a:t>
            </a:r>
          </a:p>
        </p:txBody>
      </p:sp>
      <p:sp>
        <p:nvSpPr>
          <p:cNvPr id="5" name="Content Placeholder 4"/>
          <p:cNvSpPr>
            <a:spLocks noGrp="1"/>
          </p:cNvSpPr>
          <p:nvPr>
            <p:ph idx="1"/>
          </p:nvPr>
        </p:nvSpPr>
        <p:spPr>
          <a:xfrm>
            <a:off x="5041399" y="1085549"/>
            <a:ext cx="5579707" cy="4686903"/>
          </a:xfrm>
        </p:spPr>
        <p:txBody>
          <a:bodyPr anchor="ctr">
            <a:normAutofit/>
          </a:bodyPr>
          <a:lstStyle/>
          <a:p>
            <a:r>
              <a:rPr lang="en-US" dirty="0">
                <a:solidFill>
                  <a:schemeClr val="tx1"/>
                </a:solidFill>
              </a:rPr>
              <a:t>Due to hard times after WWI he could not finish school</a:t>
            </a:r>
          </a:p>
          <a:p>
            <a:r>
              <a:rPr lang="en-US" dirty="0">
                <a:solidFill>
                  <a:schemeClr val="tx1"/>
                </a:solidFill>
              </a:rPr>
              <a:t>Was able to attend a free night class in radio operation</a:t>
            </a:r>
          </a:p>
          <a:p>
            <a:r>
              <a:rPr lang="en-US" dirty="0">
                <a:solidFill>
                  <a:schemeClr val="tx1"/>
                </a:solidFill>
              </a:rPr>
              <a:t>Final exam he had the highest CW speed</a:t>
            </a:r>
          </a:p>
          <a:p>
            <a:r>
              <a:rPr lang="en-US" dirty="0">
                <a:solidFill>
                  <a:schemeClr val="tx1"/>
                </a:solidFill>
              </a:rPr>
              <a:t>Wanted to be a ship radio operator and travel the world but there was no work</a:t>
            </a:r>
          </a:p>
          <a:p>
            <a:endParaRPr lang="en-US" dirty="0">
              <a:solidFill>
                <a:schemeClr val="tx1"/>
              </a:solidFill>
            </a:endParaRPr>
          </a:p>
        </p:txBody>
      </p:sp>
    </p:spTree>
    <p:extLst>
      <p:ext uri="{BB962C8B-B14F-4D97-AF65-F5344CB8AC3E}">
        <p14:creationId xmlns:p14="http://schemas.microsoft.com/office/powerpoint/2010/main" val="25783260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The Good, The Bad, and The Skilled</a:t>
            </a:r>
          </a:p>
        </p:txBody>
      </p:sp>
      <p:sp>
        <p:nvSpPr>
          <p:cNvPr id="10" name="Subtitle 9"/>
          <p:cNvSpPr>
            <a:spLocks noGrp="1"/>
          </p:cNvSpPr>
          <p:nvPr>
            <p:ph type="subTitle" idx="1"/>
          </p:nvPr>
        </p:nvSpPr>
        <p:spPr>
          <a:xfrm>
            <a:off x="4456386" y="3962088"/>
            <a:ext cx="6203795" cy="1186108"/>
          </a:xfrm>
        </p:spPr>
        <p:txBody>
          <a:bodyPr>
            <a:normAutofit/>
          </a:bodyPr>
          <a:lstStyle/>
          <a:p>
            <a:pPr algn="l"/>
            <a:r>
              <a:rPr lang="en-US" dirty="0">
                <a:solidFill>
                  <a:srgbClr val="FFFFFF">
                    <a:alpha val="70000"/>
                  </a:srgbClr>
                </a:solidFill>
              </a:rPr>
              <a:t>The Path to DX</a:t>
            </a:r>
          </a:p>
        </p:txBody>
      </p:sp>
      <p:sp>
        <p:nvSpPr>
          <p:cNvPr id="33" name="Isosceles Triangle 32">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447192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p:spPr>
        <p:txBody>
          <a:bodyPr vert="horz" lIns="91440" tIns="45720" rIns="91440" bIns="45720" rtlCol="0" anchor="ctr">
            <a:normAutofit fontScale="90000"/>
          </a:bodyPr>
          <a:lstStyle/>
          <a:p>
            <a:r>
              <a:rPr lang="en-US" dirty="0"/>
              <a:t>Ernst Krenkel RAEM </a:t>
            </a:r>
          </a:p>
        </p:txBody>
      </p:sp>
      <p:sp>
        <p:nvSpPr>
          <p:cNvPr id="3" name="Content Placeholder 2"/>
          <p:cNvSpPr>
            <a:spLocks noGrp="1"/>
          </p:cNvSpPr>
          <p:nvPr>
            <p:ph sz="half" idx="1"/>
          </p:nvPr>
        </p:nvSpPr>
        <p:spPr>
          <a:xfrm>
            <a:off x="1154955" y="2603500"/>
            <a:ext cx="3481054" cy="3416300"/>
          </a:xfrm>
        </p:spPr>
        <p:txBody>
          <a:bodyPr vert="horz" lIns="91440" tIns="45720" rIns="91440" bIns="45720" rtlCol="0" anchor="ctr">
            <a:normAutofit/>
          </a:bodyPr>
          <a:lstStyle/>
          <a:p>
            <a:r>
              <a:rPr lang="en-US" sz="1600" dirty="0"/>
              <a:t>He heard of an urgent need for an Arctic expedition, applied and was accepted,  because no one else wanted the poor pay,  gone for a year, and terrible living conditions</a:t>
            </a:r>
          </a:p>
          <a:p>
            <a:endParaRPr lang="en-US" sz="1600" dirty="0"/>
          </a:p>
        </p:txBody>
      </p:sp>
      <p:pic>
        <p:nvPicPr>
          <p:cNvPr id="9" name="Content Placeholder 8"/>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606" r="2" b="2"/>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812954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Ernst Krenkel RAEM </a:t>
            </a:r>
          </a:p>
        </p:txBody>
      </p:sp>
      <p:sp>
        <p:nvSpPr>
          <p:cNvPr id="3" name="Content Placeholder 2"/>
          <p:cNvSpPr>
            <a:spLocks noGrp="1"/>
          </p:cNvSpPr>
          <p:nvPr>
            <p:ph idx="1"/>
          </p:nvPr>
        </p:nvSpPr>
        <p:spPr>
          <a:xfrm>
            <a:off x="5041399" y="1085549"/>
            <a:ext cx="5579707" cy="4686903"/>
          </a:xfrm>
        </p:spPr>
        <p:txBody>
          <a:bodyPr anchor="ctr">
            <a:normAutofit/>
          </a:bodyPr>
          <a:lstStyle/>
          <a:p>
            <a:r>
              <a:rPr lang="en-US" dirty="0">
                <a:solidFill>
                  <a:schemeClr val="tx1"/>
                </a:solidFill>
              </a:rPr>
              <a:t>After that year he wanted to return and use shortwave ham radio equipment</a:t>
            </a:r>
          </a:p>
          <a:p>
            <a:r>
              <a:rPr lang="en-US" dirty="0">
                <a:solidFill>
                  <a:schemeClr val="tx1"/>
                </a:solidFill>
              </a:rPr>
              <a:t>Was given an emphatic NO</a:t>
            </a:r>
          </a:p>
          <a:p>
            <a:r>
              <a:rPr lang="en-US" dirty="0">
                <a:solidFill>
                  <a:schemeClr val="tx1"/>
                </a:solidFill>
              </a:rPr>
              <a:t> Russian Radio Laboratory,  Navy wanted him to test it, they gave him the equipment, then Navy, radio laboratory wanted him to test the gear</a:t>
            </a:r>
          </a:p>
        </p:txBody>
      </p:sp>
    </p:spTree>
    <p:extLst>
      <p:ext uri="{BB962C8B-B14F-4D97-AF65-F5344CB8AC3E}">
        <p14:creationId xmlns:p14="http://schemas.microsoft.com/office/powerpoint/2010/main" val="159758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dirty="0"/>
              <a:t>Ernst Krenkel RAEM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9763" y="1275865"/>
            <a:ext cx="6470907" cy="4303153"/>
          </a:xfrm>
          <a:prstGeom prst="roundRect">
            <a:avLst>
              <a:gd name="adj" fmla="val 1329"/>
            </a:avLst>
          </a:prstGeom>
          <a:effectLst>
            <a:outerShdw blurRad="50800" dist="50800" dir="5400000" algn="tl" rotWithShape="0">
              <a:srgbClr val="000000">
                <a:alpha val="43000"/>
              </a:srgbClr>
            </a:outerShdw>
          </a:effectLst>
        </p:spPr>
      </p:pic>
      <p:sp>
        <p:nvSpPr>
          <p:cNvPr id="4" name="Content Placeholder 3"/>
          <p:cNvSpPr>
            <a:spLocks noGrp="1"/>
          </p:cNvSpPr>
          <p:nvPr>
            <p:ph sz="half" idx="2"/>
          </p:nvPr>
        </p:nvSpPr>
        <p:spPr>
          <a:xfrm>
            <a:off x="8160773" y="4591665"/>
            <a:ext cx="3382298" cy="1150156"/>
          </a:xfrm>
        </p:spPr>
        <p:txBody>
          <a:bodyPr vert="horz" lIns="91440" tIns="45720" rIns="91440" bIns="45720" rtlCol="0" anchor="t">
            <a:normAutofit/>
          </a:bodyPr>
          <a:lstStyle/>
          <a:p>
            <a:pPr marL="0" indent="0">
              <a:lnSpc>
                <a:spcPct val="90000"/>
              </a:lnSpc>
              <a:buNone/>
            </a:pPr>
            <a:r>
              <a:rPr lang="en-US" sz="1500" cap="all" dirty="0">
                <a:solidFill>
                  <a:schemeClr val="tx2">
                    <a:lumMod val="40000"/>
                    <a:lumOff val="60000"/>
                  </a:schemeClr>
                </a:solidFill>
              </a:rPr>
              <a:t>To the amazement of everyone he very successfully made contacts in the very harsh conditions.</a:t>
            </a:r>
          </a:p>
        </p:txBody>
      </p:sp>
    </p:spTree>
    <p:extLst>
      <p:ext uri="{BB962C8B-B14F-4D97-AF65-F5344CB8AC3E}">
        <p14:creationId xmlns:p14="http://schemas.microsoft.com/office/powerpoint/2010/main" val="3510765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dirty="0">
                <a:solidFill>
                  <a:schemeClr val="tx1"/>
                </a:solidFill>
              </a:rPr>
              <a:t>Ernst Krenkel RAEM </a:t>
            </a:r>
          </a:p>
        </p:txBody>
      </p:sp>
      <p:sp>
        <p:nvSpPr>
          <p:cNvPr id="3" name="Content Placeholder 2"/>
          <p:cNvSpPr>
            <a:spLocks noGrp="1"/>
          </p:cNvSpPr>
          <p:nvPr>
            <p:ph sz="half" idx="1"/>
          </p:nvPr>
        </p:nvSpPr>
        <p:spPr>
          <a:xfrm>
            <a:off x="5041399" y="1085549"/>
            <a:ext cx="5579707" cy="4686903"/>
          </a:xfrm>
        </p:spPr>
        <p:txBody>
          <a:bodyPr vert="horz" lIns="91440" tIns="45720" rIns="91440" bIns="45720" rtlCol="0" anchor="ctr">
            <a:normAutofit/>
          </a:bodyPr>
          <a:lstStyle/>
          <a:p>
            <a:r>
              <a:rPr lang="en-US" dirty="0">
                <a:solidFill>
                  <a:schemeClr val="tx1"/>
                </a:solidFill>
              </a:rPr>
              <a:t>He became well known to the public, particularly in Russia, being the operator on blimps and ships, making many DX contacts</a:t>
            </a:r>
          </a:p>
          <a:p>
            <a:endParaRPr lang="en-US" dirty="0">
              <a:solidFill>
                <a:schemeClr val="tx1"/>
              </a:solidFill>
            </a:endParaRPr>
          </a:p>
        </p:txBody>
      </p:sp>
    </p:spTree>
    <p:extLst>
      <p:ext uri="{BB962C8B-B14F-4D97-AF65-F5344CB8AC3E}">
        <p14:creationId xmlns:p14="http://schemas.microsoft.com/office/powerpoint/2010/main" val="110197570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160773" y="1113062"/>
            <a:ext cx="3382297" cy="3281957"/>
          </a:xfrm>
        </p:spPr>
        <p:txBody>
          <a:bodyPr vert="horz" lIns="91440" tIns="45720" rIns="91440" bIns="45720" rtlCol="0" anchor="b">
            <a:normAutofit/>
          </a:bodyPr>
          <a:lstStyle/>
          <a:p>
            <a:r>
              <a:rPr kumimoji="0" lang="en-US" sz="5400" u="none" strike="noStrike" cap="none" spc="0" normalizeH="0" baseline="0" noProof="0" dirty="0">
                <a:ln>
                  <a:noFill/>
                </a:ln>
                <a:effectLst/>
                <a:uLnTx/>
                <a:uFillTx/>
              </a:rPr>
              <a:t>Ernst Krenkel RAEM </a:t>
            </a:r>
            <a:endParaRPr lang="en-US" sz="540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9408" b="19408"/>
          <a:stretch>
            <a:fillRect/>
          </a:stretch>
        </p:blipFill>
        <p:spPr>
          <a:xfrm>
            <a:off x="1109763" y="2170409"/>
            <a:ext cx="6470907" cy="2514066"/>
          </a:xfrm>
          <a:prstGeom prst="roundRect">
            <a:avLst>
              <a:gd name="adj" fmla="val 1329"/>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83515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3178260" cy="1020232"/>
          </a:xfrm>
        </p:spPr>
        <p:txBody>
          <a:bodyPr vert="horz" lIns="91440" tIns="45720" rIns="91440" bIns="45720" rtlCol="0" anchor="ctr">
            <a:normAutofit/>
          </a:bodyPr>
          <a:lstStyle/>
          <a:p>
            <a:pPr>
              <a:lnSpc>
                <a:spcPct val="90000"/>
              </a:lnSpc>
            </a:pPr>
            <a:r>
              <a:rPr kumimoji="0" lang="en-US" sz="3300" u="none" strike="noStrike" cap="none" spc="0" normalizeH="0" baseline="0" noProof="0" dirty="0">
                <a:ln>
                  <a:noFill/>
                </a:ln>
                <a:effectLst/>
                <a:uLnTx/>
                <a:uFillTx/>
              </a:rPr>
              <a:t>Ernst Krenkel RAEM </a:t>
            </a:r>
            <a:endParaRPr lang="en-US" sz="3300" dirty="0"/>
          </a:p>
        </p:txBody>
      </p:sp>
      <p:sp>
        <p:nvSpPr>
          <p:cNvPr id="3" name="Content Placeholder 2"/>
          <p:cNvSpPr>
            <a:spLocks noGrp="1"/>
          </p:cNvSpPr>
          <p:nvPr>
            <p:ph sz="half" idx="1"/>
          </p:nvPr>
        </p:nvSpPr>
        <p:spPr>
          <a:xfrm>
            <a:off x="1154955" y="2120900"/>
            <a:ext cx="3133726" cy="3898900"/>
          </a:xfrm>
        </p:spPr>
        <p:txBody>
          <a:bodyPr vert="horz" lIns="91440" tIns="45720" rIns="91440" bIns="45720" rtlCol="0">
            <a:normAutofit/>
          </a:bodyPr>
          <a:lstStyle/>
          <a:p>
            <a:r>
              <a:rPr lang="en-US" dirty="0">
                <a:solidFill>
                  <a:schemeClr val="bg1"/>
                </a:solidFill>
              </a:rPr>
              <a:t>Adventure on “Cheyuskin”</a:t>
            </a:r>
          </a:p>
          <a:p>
            <a:r>
              <a:rPr lang="en-US" dirty="0">
                <a:solidFill>
                  <a:schemeClr val="bg1"/>
                </a:solidFill>
              </a:rPr>
              <a:t>Ended up on an ice flow and drifted until they came close to Greenland, all the while making contacts</a:t>
            </a:r>
          </a:p>
          <a:p>
            <a:r>
              <a:rPr lang="en-US" dirty="0">
                <a:solidFill>
                  <a:schemeClr val="bg1"/>
                </a:solidFill>
              </a:rPr>
              <a:t>His actions made him a hero</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8793" y="803751"/>
            <a:ext cx="6123029" cy="5250498"/>
          </a:xfrm>
          <a:prstGeom prst="rect">
            <a:avLst/>
          </a:prstGeom>
        </p:spPr>
      </p:pic>
    </p:spTree>
    <p:extLst>
      <p:ext uri="{BB962C8B-B14F-4D97-AF65-F5344CB8AC3E}">
        <p14:creationId xmlns:p14="http://schemas.microsoft.com/office/powerpoint/2010/main" val="588033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D2D1-1340-4678-B513-0EF9A552F2ED}"/>
              </a:ext>
            </a:extLst>
          </p:cNvPr>
          <p:cNvSpPr>
            <a:spLocks noGrp="1"/>
          </p:cNvSpPr>
          <p:nvPr>
            <p:ph type="title"/>
          </p:nvPr>
        </p:nvSpPr>
        <p:spPr>
          <a:xfrm>
            <a:off x="1154955" y="973668"/>
            <a:ext cx="3178260" cy="1020232"/>
          </a:xfrm>
        </p:spPr>
        <p:txBody>
          <a:bodyPr vert="horz" lIns="91440" tIns="45720" rIns="91440" bIns="45720" rtlCol="0" anchor="ctr">
            <a:normAutofit/>
          </a:bodyPr>
          <a:lstStyle/>
          <a:p>
            <a:pPr>
              <a:lnSpc>
                <a:spcPct val="90000"/>
              </a:lnSpc>
            </a:pPr>
            <a:r>
              <a:rPr kumimoji="0" lang="en-US" sz="3300" u="none" strike="noStrike" cap="none" spc="0" normalizeH="0" baseline="0" noProof="0" dirty="0">
                <a:ln>
                  <a:noFill/>
                </a:ln>
                <a:effectLst/>
                <a:uLnTx/>
                <a:uFillTx/>
              </a:rPr>
              <a:t>Ernst Krenkel RAEM </a:t>
            </a:r>
            <a:endParaRPr lang="en-US" sz="3300" dirty="0"/>
          </a:p>
        </p:txBody>
      </p:sp>
      <p:sp>
        <p:nvSpPr>
          <p:cNvPr id="3" name="Content Placeholder 2">
            <a:extLst>
              <a:ext uri="{FF2B5EF4-FFF2-40B4-BE49-F238E27FC236}">
                <a16:creationId xmlns:a16="http://schemas.microsoft.com/office/drawing/2014/main" id="{28C330AA-4056-4609-9FE8-7C1558B2DE1B}"/>
              </a:ext>
            </a:extLst>
          </p:cNvPr>
          <p:cNvSpPr>
            <a:spLocks noGrp="1"/>
          </p:cNvSpPr>
          <p:nvPr>
            <p:ph sz="half" idx="1"/>
          </p:nvPr>
        </p:nvSpPr>
        <p:spPr>
          <a:xfrm>
            <a:off x="1154955" y="2120900"/>
            <a:ext cx="3133726" cy="3898900"/>
          </a:xfrm>
        </p:spPr>
        <p:txBody>
          <a:bodyPr vert="horz" lIns="91440" tIns="45720" rIns="91440" bIns="45720" rtlCol="0">
            <a:normAutofit/>
          </a:bodyPr>
          <a:lstStyle/>
          <a:p>
            <a:r>
              <a:rPr lang="en-US" dirty="0">
                <a:solidFill>
                  <a:schemeClr val="bg1"/>
                </a:solidFill>
              </a:rPr>
              <a:t>His actions made him a hero</a:t>
            </a:r>
          </a:p>
          <a:p>
            <a:endParaRPr lang="en-US" dirty="0">
              <a:solidFill>
                <a:schemeClr val="bg1"/>
              </a:solidFill>
            </a:endParaRPr>
          </a:p>
        </p:txBody>
      </p:sp>
      <p:pic>
        <p:nvPicPr>
          <p:cNvPr id="6" name="Content Placeholder 5">
            <a:extLst>
              <a:ext uri="{FF2B5EF4-FFF2-40B4-BE49-F238E27FC236}">
                <a16:creationId xmlns:a16="http://schemas.microsoft.com/office/drawing/2014/main" id="{E9620365-7145-481F-A2CF-066C54D1AEFE}"/>
              </a:ext>
            </a:extLst>
          </p:cNvPr>
          <p:cNvPicPr>
            <a:picLocks noGrp="1" noChangeAspect="1"/>
          </p:cNvPicPr>
          <p:nvPr>
            <p:ph sz="half" idx="2"/>
          </p:nvPr>
        </p:nvPicPr>
        <p:blipFill>
          <a:blip r:embed="rId2"/>
          <a:stretch>
            <a:fillRect/>
          </a:stretch>
        </p:blipFill>
        <p:spPr>
          <a:xfrm>
            <a:off x="5334476" y="1100193"/>
            <a:ext cx="6251664" cy="4657613"/>
          </a:xfrm>
          <a:prstGeom prst="rect">
            <a:avLst/>
          </a:prstGeom>
        </p:spPr>
      </p:pic>
    </p:spTree>
    <p:extLst>
      <p:ext uri="{BB962C8B-B14F-4D97-AF65-F5344CB8AC3E}">
        <p14:creationId xmlns:p14="http://schemas.microsoft.com/office/powerpoint/2010/main" val="3933864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9B0B-56DE-4031-BB4C-ACBDD32FBA8B}"/>
              </a:ext>
            </a:extLst>
          </p:cNvPr>
          <p:cNvSpPr>
            <a:spLocks noGrp="1"/>
          </p:cNvSpPr>
          <p:nvPr>
            <p:ph type="title"/>
          </p:nvPr>
        </p:nvSpPr>
        <p:spPr>
          <a:xfrm>
            <a:off x="5536734" y="609600"/>
            <a:ext cx="3737268" cy="1320800"/>
          </a:xfrm>
        </p:spPr>
        <p:txBody>
          <a:bodyPr>
            <a:normAutofit/>
          </a:bodyPr>
          <a:lstStyle/>
          <a:p>
            <a:r>
              <a:rPr lang="en-US"/>
              <a:t>Gus Browning W4BPD </a:t>
            </a:r>
            <a:endParaRPr lang="en-US" dirty="0"/>
          </a:p>
        </p:txBody>
      </p:sp>
      <p:sp>
        <p:nvSpPr>
          <p:cNvPr id="8" name="Content Placeholder 7">
            <a:extLst>
              <a:ext uri="{FF2B5EF4-FFF2-40B4-BE49-F238E27FC236}">
                <a16:creationId xmlns:a16="http://schemas.microsoft.com/office/drawing/2014/main" id="{E53F5A03-1281-4BDF-8D20-69324BEA26FE}"/>
              </a:ext>
            </a:extLst>
          </p:cNvPr>
          <p:cNvSpPr>
            <a:spLocks noGrp="1"/>
          </p:cNvSpPr>
          <p:nvPr>
            <p:ph idx="1"/>
          </p:nvPr>
        </p:nvSpPr>
        <p:spPr>
          <a:xfrm>
            <a:off x="5209563" y="2160589"/>
            <a:ext cx="4064439" cy="3880773"/>
          </a:xfrm>
        </p:spPr>
        <p:txBody>
          <a:bodyPr>
            <a:normAutofit/>
          </a:bodyPr>
          <a:lstStyle/>
          <a:p>
            <a:r>
              <a:rPr lang="en-US"/>
              <a:t>TV technician turned full time ham</a:t>
            </a:r>
          </a:p>
          <a:p>
            <a:endParaRPr lang="en-US" dirty="0"/>
          </a:p>
        </p:txBody>
      </p:sp>
      <p:pic>
        <p:nvPicPr>
          <p:cNvPr id="4" name="Content Placeholder 3">
            <a:extLst>
              <a:ext uri="{FF2B5EF4-FFF2-40B4-BE49-F238E27FC236}">
                <a16:creationId xmlns:a16="http://schemas.microsoft.com/office/drawing/2014/main" id="{5774DB81-76E0-4BCD-823F-1350F656F779}"/>
              </a:ext>
            </a:extLst>
          </p:cNvPr>
          <p:cNvPicPr>
            <a:picLocks noChangeAspect="1"/>
          </p:cNvPicPr>
          <p:nvPr/>
        </p:nvPicPr>
        <p:blipFill rotWithShape="1">
          <a:blip r:embed="rId2"/>
          <a:srcRect r="2231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4" name="Isosceles Triangle 1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81107962"/>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dirty="0"/>
              <a:t>Gus Browning-W4BPD</a:t>
            </a:r>
          </a:p>
        </p:txBody>
      </p:sp>
      <p:sp>
        <p:nvSpPr>
          <p:cNvPr id="16" name="Isosceles Triangle 8">
            <a:extLst>
              <a:ext uri="{FF2B5EF4-FFF2-40B4-BE49-F238E27FC236}">
                <a16:creationId xmlns:a16="http://schemas.microsoft.com/office/drawing/2014/main" id="{097D510F-81EE-4F8B-83DA-07978141E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Content Placeholder 8"/>
          <p:cNvPicPr>
            <a:picLocks noChangeAspect="1"/>
          </p:cNvPicPr>
          <p:nvPr/>
        </p:nvPicPr>
        <p:blipFill rotWithShape="1">
          <a:blip r:embed="rId2">
            <a:extLst>
              <a:ext uri="{28A0092B-C50C-407E-A947-70E740481C1C}">
                <a14:useLocalDpi xmlns:a14="http://schemas.microsoft.com/office/drawing/2010/main" val="0"/>
              </a:ext>
            </a:extLst>
          </a:blip>
          <a:srcRect r="-5" b="176"/>
          <a:stretch/>
        </p:blipFill>
        <p:spPr>
          <a:xfrm>
            <a:off x="649075" y="2158073"/>
            <a:ext cx="2625335" cy="388236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474" r="25947" b="1"/>
          <a:stretch/>
        </p:blipFill>
        <p:spPr>
          <a:xfrm>
            <a:off x="3470357" y="2159331"/>
            <a:ext cx="2625335" cy="3882362"/>
          </a:xfrm>
          <a:prstGeom prst="rect">
            <a:avLst/>
          </a:prstGeom>
        </p:spPr>
      </p:pic>
      <p:sp>
        <p:nvSpPr>
          <p:cNvPr id="15" name="Content Placeholder 12">
            <a:extLst>
              <a:ext uri="{FF2B5EF4-FFF2-40B4-BE49-F238E27FC236}">
                <a16:creationId xmlns:a16="http://schemas.microsoft.com/office/drawing/2014/main" id="{FE0C6C0A-86A1-40AD-954C-81F408DEF1F7}"/>
              </a:ext>
            </a:extLst>
          </p:cNvPr>
          <p:cNvSpPr>
            <a:spLocks noGrp="1"/>
          </p:cNvSpPr>
          <p:nvPr>
            <p:ph idx="1"/>
          </p:nvPr>
        </p:nvSpPr>
        <p:spPr>
          <a:xfrm>
            <a:off x="7995888" y="498843"/>
            <a:ext cx="2948121" cy="3880773"/>
          </a:xfrm>
        </p:spPr>
        <p:txBody>
          <a:bodyPr>
            <a:normAutofit/>
          </a:bodyPr>
          <a:lstStyle/>
          <a:p>
            <a:endParaRPr lang="en-US" dirty="0"/>
          </a:p>
        </p:txBody>
      </p:sp>
    </p:spTree>
    <p:extLst>
      <p:ext uri="{BB962C8B-B14F-4D97-AF65-F5344CB8AC3E}">
        <p14:creationId xmlns:p14="http://schemas.microsoft.com/office/powerpoint/2010/main" val="3902789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Gus Browning W4BPD  </a:t>
            </a:r>
          </a:p>
        </p:txBody>
      </p:sp>
      <p:sp>
        <p:nvSpPr>
          <p:cNvPr id="3" name="Content Placeholder 2"/>
          <p:cNvSpPr>
            <a:spLocks noGrp="1"/>
          </p:cNvSpPr>
          <p:nvPr>
            <p:ph idx="1"/>
          </p:nvPr>
        </p:nvSpPr>
        <p:spPr>
          <a:xfrm>
            <a:off x="1154955" y="2603500"/>
            <a:ext cx="7426338" cy="3416300"/>
          </a:xfrm>
        </p:spPr>
        <p:txBody>
          <a:bodyPr>
            <a:normAutofit/>
          </a:bodyPr>
          <a:lstStyle/>
          <a:p>
            <a:r>
              <a:rPr lang="en-US" dirty="0">
                <a:solidFill>
                  <a:schemeClr val="accent4"/>
                </a:solidFill>
              </a:rPr>
              <a:t>The first DXer elected to the DX Hall of Fame</a:t>
            </a:r>
          </a:p>
          <a:p>
            <a:r>
              <a:rPr lang="en-US" dirty="0">
                <a:solidFill>
                  <a:schemeClr val="accent4"/>
                </a:solidFill>
              </a:rPr>
              <a:t>Well known for always having Coca-Cola on hand when working pile ups</a:t>
            </a:r>
          </a:p>
          <a:p>
            <a:r>
              <a:rPr lang="en-US" dirty="0">
                <a:solidFill>
                  <a:schemeClr val="accent4"/>
                </a:solidFill>
              </a:rPr>
              <a:t>Was right-handed but taught himself to write with his left hand so he could operate two handed CW</a:t>
            </a:r>
          </a:p>
          <a:p>
            <a:r>
              <a:rPr lang="en-US" dirty="0">
                <a:solidFill>
                  <a:schemeClr val="accent4"/>
                </a:solidFill>
              </a:rPr>
              <a:t>Always even tempered, smooth, but always controlled the pile up</a:t>
            </a:r>
          </a:p>
          <a:p>
            <a:r>
              <a:rPr lang="en-US" dirty="0">
                <a:solidFill>
                  <a:schemeClr val="accent4"/>
                </a:solidFill>
              </a:rPr>
              <a:t>If the natives ate it, he would eat it</a:t>
            </a:r>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807" y="2603500"/>
            <a:ext cx="1855776" cy="1999928"/>
          </a:xfrm>
          <a:prstGeom prst="rect">
            <a:avLst/>
          </a:prstGeom>
        </p:spPr>
      </p:pic>
    </p:spTree>
    <p:extLst>
      <p:ext uri="{BB962C8B-B14F-4D97-AF65-F5344CB8AC3E}">
        <p14:creationId xmlns:p14="http://schemas.microsoft.com/office/powerpoint/2010/main" val="3673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AE27B9D-0F04-458B-A718-F84902C79F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47AB6435-428E-44C8-A107-8435183F65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59658D-9AE1-44D3-B002-2BA204AB9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083C874-CFCD-47ED-9F98-DDB125C9C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605E9946-A240-42E3-B6CD-E6691BF46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315B1B45-25C3-4C58-8EB8-41BCFA02A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7983A9A-7A69-406F-AFEA-AD2AE87E1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FFCBC4EF-C03E-4EED-9E9A-3097DECC0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F56545EE-F94F-4B4C-AA43-9D674566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FE2A6B2-D45B-484C-BAFD-3F45082664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C2132BF-207E-4FB2-B0FE-E6FD0A1D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72D6E38-FDE7-4CB8-A586-E7A25332CE3E}"/>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800" dirty="0"/>
              <a:t>Wireless</a:t>
            </a:r>
          </a:p>
        </p:txBody>
      </p:sp>
      <p:sp>
        <p:nvSpPr>
          <p:cNvPr id="3" name="Content Placeholder 2">
            <a:extLst>
              <a:ext uri="{FF2B5EF4-FFF2-40B4-BE49-F238E27FC236}">
                <a16:creationId xmlns:a16="http://schemas.microsoft.com/office/drawing/2014/main" id="{C63C1921-C096-4EB6-ABF3-5A172D00B3BA}"/>
              </a:ext>
            </a:extLst>
          </p:cNvPr>
          <p:cNvSpPr>
            <a:spLocks noGrp="1"/>
          </p:cNvSpPr>
          <p:nvPr>
            <p:ph idx="1"/>
          </p:nvPr>
        </p:nvSpPr>
        <p:spPr>
          <a:xfrm>
            <a:off x="985969" y="5569874"/>
            <a:ext cx="8288032" cy="701677"/>
          </a:xfrm>
        </p:spPr>
        <p:txBody>
          <a:bodyPr vert="horz" lIns="91440" tIns="45720" rIns="91440" bIns="45720" rtlCol="0" anchor="t">
            <a:normAutofit/>
          </a:bodyPr>
          <a:lstStyle/>
          <a:p>
            <a:pPr marL="0" indent="0">
              <a:buNone/>
            </a:pPr>
            <a:r>
              <a:rPr lang="en-US" dirty="0">
                <a:solidFill>
                  <a:schemeClr val="tx1">
                    <a:lumMod val="50000"/>
                    <a:lumOff val="50000"/>
                  </a:schemeClr>
                </a:solidFill>
              </a:rPr>
              <a:t>Marconi, 22 years old, 1896, 2 miles across English countryside</a:t>
            </a:r>
          </a:p>
        </p:txBody>
      </p:sp>
      <p:pic>
        <p:nvPicPr>
          <p:cNvPr id="6" name="Picture 5">
            <a:extLst>
              <a:ext uri="{FF2B5EF4-FFF2-40B4-BE49-F238E27FC236}">
                <a16:creationId xmlns:a16="http://schemas.microsoft.com/office/drawing/2014/main" id="{64C05734-02B7-4F97-80B0-41CF3C1896C1}"/>
              </a:ext>
            </a:extLst>
          </p:cNvPr>
          <p:cNvPicPr>
            <a:picLocks noChangeAspect="1"/>
          </p:cNvPicPr>
          <p:nvPr/>
        </p:nvPicPr>
        <p:blipFill rotWithShape="1">
          <a:blip r:embed="rId2">
            <a:extLst>
              <a:ext uri="{28A0092B-C50C-407E-A947-70E740481C1C}">
                <a14:useLocalDpi xmlns:a14="http://schemas.microsoft.com/office/drawing/2010/main" val="0"/>
              </a:ext>
            </a:extLst>
          </a:blip>
          <a:srcRect b="22029"/>
          <a:stretch/>
        </p:blipFill>
        <p:spPr>
          <a:xfrm>
            <a:off x="985968" y="609600"/>
            <a:ext cx="8288033" cy="3635025"/>
          </a:xfrm>
          <a:prstGeom prst="rect">
            <a:avLst/>
          </a:prstGeom>
        </p:spPr>
      </p:pic>
    </p:spTree>
    <p:extLst>
      <p:ext uri="{BB962C8B-B14F-4D97-AF65-F5344CB8AC3E}">
        <p14:creationId xmlns:p14="http://schemas.microsoft.com/office/powerpoint/2010/main" val="639443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Gus Browning W4BPD  </a:t>
            </a:r>
          </a:p>
        </p:txBody>
      </p:sp>
      <p:sp>
        <p:nvSpPr>
          <p:cNvPr id="5" name="Content Placeholder 4"/>
          <p:cNvSpPr>
            <a:spLocks noGrp="1"/>
          </p:cNvSpPr>
          <p:nvPr>
            <p:ph idx="1"/>
          </p:nvPr>
        </p:nvSpPr>
        <p:spPr>
          <a:xfrm>
            <a:off x="6116084" y="609600"/>
            <a:ext cx="5511296" cy="5545667"/>
          </a:xfrm>
        </p:spPr>
        <p:txBody>
          <a:bodyPr anchor="ctr">
            <a:normAutofit/>
          </a:bodyPr>
          <a:lstStyle/>
          <a:p>
            <a:r>
              <a:rPr lang="en-US" dirty="0">
                <a:solidFill>
                  <a:srgbClr val="FFFFFF"/>
                </a:solidFill>
              </a:rPr>
              <a:t>Rarely had money</a:t>
            </a:r>
          </a:p>
          <a:p>
            <a:r>
              <a:rPr lang="en-US" dirty="0">
                <a:solidFill>
                  <a:srgbClr val="FFFFFF"/>
                </a:solidFill>
              </a:rPr>
              <a:t>Joined fishermen, caravans, because they were going in the right direction</a:t>
            </a:r>
          </a:p>
          <a:p>
            <a:r>
              <a:rPr lang="en-US" dirty="0">
                <a:solidFill>
                  <a:srgbClr val="FFFFFF"/>
                </a:solidFill>
              </a:rPr>
              <a:t>Showed natives how radio worked for a place to stay</a:t>
            </a:r>
          </a:p>
          <a:p>
            <a:r>
              <a:rPr lang="en-US" dirty="0">
                <a:solidFill>
                  <a:srgbClr val="FFFFFF"/>
                </a:solidFill>
              </a:rPr>
              <a:t>Developed a taste for yak butter</a:t>
            </a:r>
          </a:p>
          <a:p>
            <a:endParaRPr lang="en-US" dirty="0">
              <a:solidFill>
                <a:srgbClr val="FFFFFF"/>
              </a:solidFill>
            </a:endParaRPr>
          </a:p>
        </p:txBody>
      </p:sp>
    </p:spTree>
    <p:extLst>
      <p:ext uri="{BB962C8B-B14F-4D97-AF65-F5344CB8AC3E}">
        <p14:creationId xmlns:p14="http://schemas.microsoft.com/office/powerpoint/2010/main" val="14516915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5405000-854B-4EA5-9DB2-B859C49F29B7}"/>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Gus Browning W4BPD </a:t>
            </a:r>
          </a:p>
        </p:txBody>
      </p:sp>
      <p:sp>
        <p:nvSpPr>
          <p:cNvPr id="3" name="Content Placeholder 2">
            <a:extLst>
              <a:ext uri="{FF2B5EF4-FFF2-40B4-BE49-F238E27FC236}">
                <a16:creationId xmlns:a16="http://schemas.microsoft.com/office/drawing/2014/main" id="{44116605-5AB3-4642-838C-5AE4EF748C19}"/>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Sometimes was not quite sure where he was, would ask, and then make up a call sign, had some strange call signs</a:t>
            </a:r>
          </a:p>
          <a:p>
            <a:r>
              <a:rPr lang="en-US" dirty="0">
                <a:solidFill>
                  <a:srgbClr val="FFFFFF"/>
                </a:solidFill>
              </a:rPr>
              <a:t>Operated from over 100 countries</a:t>
            </a:r>
          </a:p>
          <a:p>
            <a:endParaRPr lang="en-US" dirty="0">
              <a:solidFill>
                <a:srgbClr val="FFFFFF"/>
              </a:solidFill>
            </a:endParaRPr>
          </a:p>
        </p:txBody>
      </p:sp>
    </p:spTree>
    <p:extLst>
      <p:ext uri="{BB962C8B-B14F-4D97-AF65-F5344CB8AC3E}">
        <p14:creationId xmlns:p14="http://schemas.microsoft.com/office/powerpoint/2010/main" val="267096110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6734" y="609600"/>
            <a:ext cx="3737268" cy="1320800"/>
          </a:xfrm>
        </p:spPr>
        <p:txBody>
          <a:bodyPr>
            <a:normAutofit/>
          </a:bodyPr>
          <a:lstStyle/>
          <a:p>
            <a:r>
              <a:rPr lang="en-US" dirty="0"/>
              <a:t>Gus Browning W4BPD </a:t>
            </a:r>
          </a:p>
        </p:txBody>
      </p:sp>
      <p:sp>
        <p:nvSpPr>
          <p:cNvPr id="3" name="Content Placeholder 2"/>
          <p:cNvSpPr>
            <a:spLocks noGrp="1"/>
          </p:cNvSpPr>
          <p:nvPr>
            <p:ph idx="1"/>
          </p:nvPr>
        </p:nvSpPr>
        <p:spPr>
          <a:xfrm>
            <a:off x="5209563" y="2160589"/>
            <a:ext cx="4064439" cy="3880773"/>
          </a:xfrm>
        </p:spPr>
        <p:txBody>
          <a:bodyPr>
            <a:normAutofit/>
          </a:bodyPr>
          <a:lstStyle/>
          <a:p>
            <a:r>
              <a:rPr lang="en-US" dirty="0"/>
              <a:t>Great sense of humor</a:t>
            </a:r>
          </a:p>
          <a:p>
            <a:r>
              <a:rPr lang="en-US" dirty="0"/>
              <a:t>Always in control with his pileups</a:t>
            </a:r>
          </a:p>
          <a:p>
            <a:r>
              <a:rPr lang="en-US" dirty="0"/>
              <a:t>Up ten! Up ten!</a:t>
            </a:r>
          </a:p>
          <a:p>
            <a:r>
              <a:rPr lang="en-US" dirty="0"/>
              <a:t>QRT now, my feet are wet, need to get back in boat</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784" r="2288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547939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44"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C6682FA-553B-057C-5C56-27667BD50744}"/>
              </a:ext>
            </a:extLst>
          </p:cNvPr>
          <p:cNvSpPr>
            <a:spLocks noGrp="1"/>
          </p:cNvSpPr>
          <p:nvPr>
            <p:ph type="ctrTitle"/>
          </p:nvPr>
        </p:nvSpPr>
        <p:spPr>
          <a:xfrm>
            <a:off x="677335" y="1282701"/>
            <a:ext cx="5096060" cy="4307148"/>
          </a:xfrm>
        </p:spPr>
        <p:txBody>
          <a:bodyPr anchor="ctr">
            <a:normAutofit/>
          </a:bodyPr>
          <a:lstStyle/>
          <a:p>
            <a:r>
              <a:rPr lang="en-US"/>
              <a:t>Gus Browning and Bouvet Island</a:t>
            </a:r>
            <a:endParaRPr lang="en-US" dirty="0"/>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Subtitle 2">
            <a:extLst>
              <a:ext uri="{FF2B5EF4-FFF2-40B4-BE49-F238E27FC236}">
                <a16:creationId xmlns:a16="http://schemas.microsoft.com/office/drawing/2014/main" id="{E93F1E65-7FBC-BF01-298F-E5C2B4255A5F}"/>
              </a:ext>
            </a:extLst>
          </p:cNvPr>
          <p:cNvSpPr>
            <a:spLocks noGrp="1"/>
          </p:cNvSpPr>
          <p:nvPr>
            <p:ph type="subTitle" idx="1"/>
          </p:nvPr>
        </p:nvSpPr>
        <p:spPr>
          <a:xfrm>
            <a:off x="7821120" y="2876315"/>
            <a:ext cx="3602567" cy="1096899"/>
          </a:xfrm>
        </p:spPr>
        <p:txBody>
          <a:bodyPr anchor="ctr">
            <a:normAutofit/>
          </a:bodyPr>
          <a:lstStyle/>
          <a:p>
            <a:pPr algn="l"/>
            <a:endParaRPr lang="en-US">
              <a:solidFill>
                <a:srgbClr val="FFFFFF"/>
              </a:solidFill>
            </a:endParaRPr>
          </a:p>
        </p:txBody>
      </p:sp>
    </p:spTree>
    <p:extLst>
      <p:ext uri="{BB962C8B-B14F-4D97-AF65-F5344CB8AC3E}">
        <p14:creationId xmlns:p14="http://schemas.microsoft.com/office/powerpoint/2010/main" val="3477313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6" name="TextBox 2">
            <a:extLst>
              <a:ext uri="{FF2B5EF4-FFF2-40B4-BE49-F238E27FC236}">
                <a16:creationId xmlns:a16="http://schemas.microsoft.com/office/drawing/2014/main" id="{2CD1D4D6-4D24-FC7D-DA4E-8E0283862FC7}"/>
              </a:ext>
            </a:extLst>
          </p:cNvPr>
          <p:cNvGraphicFramePr/>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921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4" name="Group 23">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45" name="Straight Connector 24">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6" name="Straight Connector 25">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28">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32">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51" name="Rectangle 34">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5" name="TextBox 2">
            <a:extLst>
              <a:ext uri="{FF2B5EF4-FFF2-40B4-BE49-F238E27FC236}">
                <a16:creationId xmlns:a16="http://schemas.microsoft.com/office/drawing/2014/main" id="{50740760-DEF5-E63B-1613-B72A50CE2E2A}"/>
              </a:ext>
            </a:extLst>
          </p:cNvPr>
          <p:cNvGraphicFramePr/>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84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Danny Weil</a:t>
            </a:r>
          </a:p>
        </p:txBody>
      </p:sp>
      <p:sp>
        <p:nvSpPr>
          <p:cNvPr id="3" name="Content Placeholder 2"/>
          <p:cNvSpPr>
            <a:spLocks noGrp="1"/>
          </p:cNvSpPr>
          <p:nvPr>
            <p:ph idx="1"/>
          </p:nvPr>
        </p:nvSpPr>
        <p:spPr>
          <a:xfrm>
            <a:off x="5041399" y="1085549"/>
            <a:ext cx="5579707" cy="4686903"/>
          </a:xfrm>
        </p:spPr>
        <p:txBody>
          <a:bodyPr anchor="ctr">
            <a:normAutofit/>
          </a:bodyPr>
          <a:lstStyle/>
          <a:p>
            <a:r>
              <a:rPr lang="en-US" dirty="0">
                <a:solidFill>
                  <a:schemeClr val="tx1"/>
                </a:solidFill>
              </a:rPr>
              <a:t>Nine years of sailing his boat, mostly alone, covering over 20,000 miles</a:t>
            </a:r>
          </a:p>
          <a:p>
            <a:r>
              <a:rPr lang="en-US" dirty="0">
                <a:solidFill>
                  <a:schemeClr val="tx1"/>
                </a:solidFill>
              </a:rPr>
              <a:t>Three boats, YASME I, II and III</a:t>
            </a:r>
          </a:p>
          <a:p>
            <a:r>
              <a:rPr lang="en-US" dirty="0">
                <a:solidFill>
                  <a:schemeClr val="tx1"/>
                </a:solidFill>
              </a:rPr>
              <a:t>Number 5 on the CQ  all time list</a:t>
            </a:r>
          </a:p>
          <a:p>
            <a:r>
              <a:rPr lang="en-US" dirty="0">
                <a:solidFill>
                  <a:schemeClr val="tx1"/>
                </a:solidFill>
              </a:rPr>
              <a:t>Would do everything possible to give out countries and make contacts</a:t>
            </a:r>
          </a:p>
          <a:p>
            <a:r>
              <a:rPr lang="en-US" dirty="0">
                <a:solidFill>
                  <a:schemeClr val="tx1"/>
                </a:solidFill>
              </a:rPr>
              <a:t>John Arraway, K4IIF, in CQ magazine said “ He had more narrow escapes from death than 100 average men, was the pioneer of world wide Dxpedition.”</a:t>
            </a:r>
          </a:p>
        </p:txBody>
      </p:sp>
    </p:spTree>
    <p:extLst>
      <p:ext uri="{BB962C8B-B14F-4D97-AF65-F5344CB8AC3E}">
        <p14:creationId xmlns:p14="http://schemas.microsoft.com/office/powerpoint/2010/main" val="6394766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992" y="707475"/>
            <a:ext cx="3157577" cy="1312001"/>
          </a:xfrm>
        </p:spPr>
        <p:txBody>
          <a:bodyPr vert="horz" lIns="91440" tIns="45720" rIns="91440" bIns="45720" rtlCol="0" anchor="t">
            <a:normAutofit/>
          </a:bodyPr>
          <a:lstStyle/>
          <a:p>
            <a:r>
              <a:rPr lang="en-US" sz="2800" b="0" i="0" kern="1200">
                <a:latin typeface="+mj-lt"/>
                <a:ea typeface="+mj-ea"/>
                <a:cs typeface="+mj-cs"/>
              </a:rPr>
              <a:t>Danny Weil</a:t>
            </a:r>
          </a:p>
        </p:txBody>
      </p:sp>
      <p:sp>
        <p:nvSpPr>
          <p:cNvPr id="8" name="Content Placeholder 7">
            <a:extLst>
              <a:ext uri="{FF2B5EF4-FFF2-40B4-BE49-F238E27FC236}">
                <a16:creationId xmlns:a16="http://schemas.microsoft.com/office/drawing/2014/main" id="{926C0DED-1C88-8CF8-5C63-2ABEDB715F5F}"/>
              </a:ext>
            </a:extLst>
          </p:cNvPr>
          <p:cNvSpPr>
            <a:spLocks noGrp="1"/>
          </p:cNvSpPr>
          <p:nvPr>
            <p:ph idx="1"/>
          </p:nvPr>
        </p:nvSpPr>
        <p:spPr>
          <a:xfrm>
            <a:off x="7554138" y="2273608"/>
            <a:ext cx="3159432" cy="3940925"/>
          </a:xfrm>
        </p:spPr>
        <p:txBody>
          <a:bodyPr>
            <a:normAutofit/>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348" y="1531936"/>
            <a:ext cx="5761020" cy="3858136"/>
          </a:xfrm>
          <a:prstGeom prst="rect">
            <a:avLst/>
          </a:prstGeom>
        </p:spPr>
      </p:pic>
    </p:spTree>
    <p:extLst>
      <p:ext uri="{BB962C8B-B14F-4D97-AF65-F5344CB8AC3E}">
        <p14:creationId xmlns:p14="http://schemas.microsoft.com/office/powerpoint/2010/main" val="2116891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237" y="1512689"/>
            <a:ext cx="2850855" cy="213814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684" y="2174020"/>
            <a:ext cx="4634317" cy="1972894"/>
          </a:xfrm>
          <a:prstGeom prst="rect">
            <a:avLst/>
          </a:prstGeom>
        </p:spPr>
      </p:pic>
    </p:spTree>
    <p:extLst>
      <p:ext uri="{BB962C8B-B14F-4D97-AF65-F5344CB8AC3E}">
        <p14:creationId xmlns:p14="http://schemas.microsoft.com/office/powerpoint/2010/main" val="129378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992" y="707475"/>
            <a:ext cx="3157577" cy="1312001"/>
          </a:xfrm>
        </p:spPr>
        <p:txBody>
          <a:bodyPr vert="horz" lIns="91440" tIns="45720" rIns="91440" bIns="45720" rtlCol="0" anchor="t">
            <a:normAutofit/>
          </a:bodyPr>
          <a:lstStyle/>
          <a:p>
            <a:r>
              <a:rPr lang="en-US" sz="2800" b="0" i="0" kern="1200">
                <a:latin typeface="+mj-lt"/>
                <a:ea typeface="+mj-ea"/>
                <a:cs typeface="+mj-cs"/>
              </a:rPr>
              <a:t>Danny Weil</a:t>
            </a:r>
          </a:p>
        </p:txBody>
      </p:sp>
      <p:sp>
        <p:nvSpPr>
          <p:cNvPr id="8" name="Content Placeholder 7">
            <a:extLst>
              <a:ext uri="{FF2B5EF4-FFF2-40B4-BE49-F238E27FC236}">
                <a16:creationId xmlns:a16="http://schemas.microsoft.com/office/drawing/2014/main" id="{885B9F2A-F408-5040-4FBA-3F405A16D517}"/>
              </a:ext>
            </a:extLst>
          </p:cNvPr>
          <p:cNvSpPr>
            <a:spLocks noGrp="1"/>
          </p:cNvSpPr>
          <p:nvPr>
            <p:ph idx="1"/>
          </p:nvPr>
        </p:nvSpPr>
        <p:spPr>
          <a:xfrm>
            <a:off x="7554138" y="2273608"/>
            <a:ext cx="3159432" cy="3940925"/>
          </a:xfrm>
        </p:spPr>
        <p:txBody>
          <a:bodyPr>
            <a:normAutofit/>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348" y="1351030"/>
            <a:ext cx="5761020" cy="4219947"/>
          </a:xfrm>
          <a:prstGeom prst="rect">
            <a:avLst/>
          </a:prstGeom>
        </p:spPr>
      </p:pic>
    </p:spTree>
    <p:extLst>
      <p:ext uri="{BB962C8B-B14F-4D97-AF65-F5344CB8AC3E}">
        <p14:creationId xmlns:p14="http://schemas.microsoft.com/office/powerpoint/2010/main" val="315048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4"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Freeform: Shape 2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56C380A-E10B-44CF-9609-0E1C6AF132E6}"/>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Wireless</a:t>
            </a:r>
          </a:p>
        </p:txBody>
      </p:sp>
      <p:sp>
        <p:nvSpPr>
          <p:cNvPr id="4" name="Content Placeholder 2">
            <a:extLst>
              <a:ext uri="{FF2B5EF4-FFF2-40B4-BE49-F238E27FC236}">
                <a16:creationId xmlns:a16="http://schemas.microsoft.com/office/drawing/2014/main" id="{A2BAB737-A8D5-4065-8D82-BADB49828101}"/>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Then 4 miles</a:t>
            </a:r>
          </a:p>
          <a:p>
            <a:r>
              <a:rPr lang="en-US" dirty="0">
                <a:solidFill>
                  <a:srgbClr val="FFFFFF"/>
                </a:solidFill>
              </a:rPr>
              <a:t>Then 10 miles ship to ship</a:t>
            </a:r>
          </a:p>
          <a:p>
            <a:r>
              <a:rPr lang="en-US" dirty="0">
                <a:solidFill>
                  <a:srgbClr val="FFFFFF"/>
                </a:solidFill>
              </a:rPr>
              <a:t>Then 32 miles across the English Channel</a:t>
            </a:r>
          </a:p>
          <a:p>
            <a:r>
              <a:rPr lang="en-US" dirty="0">
                <a:solidFill>
                  <a:srgbClr val="FFFFFF"/>
                </a:solidFill>
              </a:rPr>
              <a:t>1901, December 12</a:t>
            </a:r>
            <a:r>
              <a:rPr lang="en-US" baseline="30000" dirty="0">
                <a:solidFill>
                  <a:srgbClr val="FFFFFF"/>
                </a:solidFill>
              </a:rPr>
              <a:t>th</a:t>
            </a:r>
            <a:r>
              <a:rPr lang="en-US" dirty="0">
                <a:solidFill>
                  <a:srgbClr val="FFFFFF"/>
                </a:solidFill>
              </a:rPr>
              <a:t>, 3</a:t>
            </a:r>
            <a:r>
              <a:rPr lang="en-US" baseline="30000" dirty="0">
                <a:solidFill>
                  <a:srgbClr val="FFFFFF"/>
                </a:solidFill>
              </a:rPr>
              <a:t>rd</a:t>
            </a:r>
            <a:r>
              <a:rPr lang="en-US" dirty="0">
                <a:solidFill>
                  <a:srgbClr val="FFFFFF"/>
                </a:solidFill>
              </a:rPr>
              <a:t> attempt, transmitted an “S” 2,000 miles, from Newfoundland to England, “wireless” everywhere but a lot of skepticism and  disbelief</a:t>
            </a:r>
          </a:p>
        </p:txBody>
      </p:sp>
    </p:spTree>
    <p:extLst>
      <p:ext uri="{BB962C8B-B14F-4D97-AF65-F5344CB8AC3E}">
        <p14:creationId xmlns:p14="http://schemas.microsoft.com/office/powerpoint/2010/main" val="24747816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n altes Holzgeländer gebundenes Seil">
            <a:extLst>
              <a:ext uri="{FF2B5EF4-FFF2-40B4-BE49-F238E27FC236}">
                <a16:creationId xmlns:a16="http://schemas.microsoft.com/office/drawing/2014/main" id="{26ADA3BB-6A49-879E-A50B-A4E726CE4237}"/>
              </a:ext>
            </a:extLst>
          </p:cNvPr>
          <p:cNvPicPr>
            <a:picLocks noChangeAspect="1"/>
          </p:cNvPicPr>
          <p:nvPr/>
        </p:nvPicPr>
        <p:blipFill rotWithShape="1">
          <a:blip r:embed="rId2">
            <a:duotone>
              <a:schemeClr val="bg2">
                <a:shade val="45000"/>
                <a:satMod val="135000"/>
              </a:schemeClr>
              <a:prstClr val="white"/>
            </a:duotone>
            <a:alphaModFix amt="20000"/>
          </a:blip>
          <a:srcRect t="9172" r="-1" b="6556"/>
          <a:stretch/>
        </p:blipFill>
        <p:spPr>
          <a:xfrm>
            <a:off x="305" y="10"/>
            <a:ext cx="12191695" cy="6857990"/>
          </a:xfrm>
          <a:prstGeom prst="rect">
            <a:avLst/>
          </a:prstGeom>
        </p:spPr>
      </p:pic>
      <p:sp>
        <p:nvSpPr>
          <p:cNvPr id="2" name="Title 1"/>
          <p:cNvSpPr>
            <a:spLocks noGrp="1"/>
          </p:cNvSpPr>
          <p:nvPr>
            <p:ph type="title"/>
          </p:nvPr>
        </p:nvSpPr>
        <p:spPr/>
        <p:txBody>
          <a:bodyPr>
            <a:normAutofit/>
          </a:bodyPr>
          <a:lstStyle/>
          <a:p>
            <a:r>
              <a:rPr lang="en-US"/>
              <a:t>Danny Weil</a:t>
            </a:r>
          </a:p>
        </p:txBody>
      </p:sp>
      <p:sp>
        <p:nvSpPr>
          <p:cNvPr id="3" name="Content Placeholder 2"/>
          <p:cNvSpPr>
            <a:spLocks noGrp="1"/>
          </p:cNvSpPr>
          <p:nvPr>
            <p:ph idx="1"/>
          </p:nvPr>
        </p:nvSpPr>
        <p:spPr/>
        <p:txBody>
          <a:bodyPr>
            <a:normAutofit/>
          </a:bodyPr>
          <a:lstStyle/>
          <a:p>
            <a:r>
              <a:rPr lang="en-US"/>
              <a:t>40 foot pole</a:t>
            </a:r>
          </a:p>
          <a:p>
            <a:r>
              <a:rPr lang="en-US"/>
              <a:t>Typhon</a:t>
            </a:r>
          </a:p>
          <a:p>
            <a:r>
              <a:rPr lang="en-US"/>
              <a:t>Wreck</a:t>
            </a:r>
          </a:p>
          <a:p>
            <a:endParaRPr lang="en-US"/>
          </a:p>
        </p:txBody>
      </p:sp>
    </p:spTree>
    <p:extLst>
      <p:ext uri="{BB962C8B-B14F-4D97-AF65-F5344CB8AC3E}">
        <p14:creationId xmlns:p14="http://schemas.microsoft.com/office/powerpoint/2010/main" val="194697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1985" b="3746"/>
          <a:stretch/>
        </p:blipFill>
        <p:spPr>
          <a:xfrm>
            <a:off x="20" y="10"/>
            <a:ext cx="12191980" cy="6857990"/>
          </a:xfrm>
          <a:prstGeom prst="rect">
            <a:avLst/>
          </a:prstGeom>
        </p:spPr>
      </p:pic>
    </p:spTree>
    <p:extLst>
      <p:ext uri="{BB962C8B-B14F-4D97-AF65-F5344CB8AC3E}">
        <p14:creationId xmlns:p14="http://schemas.microsoft.com/office/powerpoint/2010/main" val="520031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9B7E24-271E-4A3A-9D65-EE95ED972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5C59434-03B2-4F06-8362-A01DD785E2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FDF3815-C9F7-4B9E-A371-DE71C4E9D1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4C30A41-6D9F-42F2-BE4A-B6D2E4400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8577AE11-EC00-4E67-9DDD-624E9DA12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406A24DE-7A6F-4459-9A79-712243D20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EBE697-7D77-4AC8-8E68-0483B47D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49FC7B15-C721-4A23-8F6A-2CFA77C61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164E8ACB-FC50-451D-AF0A-879ABC6EA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D5F354A0-F0C9-4254-A913-DD68E7816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9B01B525-8D81-44A3-BC1F-C711B89D2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dirty="0"/>
              <a:t>Iris &amp; Lloyd Colvin</a:t>
            </a:r>
          </a:p>
        </p:txBody>
      </p:sp>
      <p:sp>
        <p:nvSpPr>
          <p:cNvPr id="22" name="Isosceles Triangle 21">
            <a:extLst>
              <a:ext uri="{FF2B5EF4-FFF2-40B4-BE49-F238E27FC236}">
                <a16:creationId xmlns:a16="http://schemas.microsoft.com/office/drawing/2014/main" id="{ADC5C86B-28CE-4597-97B7-4C09E201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04" y="2085573"/>
            <a:ext cx="3765692" cy="2694823"/>
          </a:xfrm>
          <a:prstGeom prst="rect">
            <a:avLst/>
          </a:prstGeom>
        </p:spPr>
      </p:pic>
    </p:spTree>
    <p:extLst>
      <p:ext uri="{BB962C8B-B14F-4D97-AF65-F5344CB8AC3E}">
        <p14:creationId xmlns:p14="http://schemas.microsoft.com/office/powerpoint/2010/main" val="2179710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Iris and Lloyd Colvin</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Retired military</a:t>
            </a:r>
          </a:p>
          <a:p>
            <a:r>
              <a:rPr lang="en-US" dirty="0">
                <a:solidFill>
                  <a:srgbClr val="FFFFFF"/>
                </a:solidFill>
              </a:rPr>
              <a:t>Land developer</a:t>
            </a:r>
          </a:p>
          <a:p>
            <a:r>
              <a:rPr lang="en-US" dirty="0">
                <a:solidFill>
                  <a:srgbClr val="FFFFFF"/>
                </a:solidFill>
              </a:rPr>
              <a:t>First licensed at age 12</a:t>
            </a:r>
          </a:p>
        </p:txBody>
      </p:sp>
    </p:spTree>
    <p:extLst>
      <p:ext uri="{BB962C8B-B14F-4D97-AF65-F5344CB8AC3E}">
        <p14:creationId xmlns:p14="http://schemas.microsoft.com/office/powerpoint/2010/main" val="3694402920"/>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088D784-A03D-4416-A63A-01F0EC062EDA}"/>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Iris &amp; Lloyd Colvin</a:t>
            </a:r>
          </a:p>
        </p:txBody>
      </p:sp>
      <p:sp>
        <p:nvSpPr>
          <p:cNvPr id="3" name="Content Placeholder 2">
            <a:extLst>
              <a:ext uri="{FF2B5EF4-FFF2-40B4-BE49-F238E27FC236}">
                <a16:creationId xmlns:a16="http://schemas.microsoft.com/office/drawing/2014/main" id="{C61F1D00-8CC1-4B40-B324-66DF3AFC9FF2}"/>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One of the largest collections of QSL cards weighing over a ton</a:t>
            </a:r>
          </a:p>
          <a:p>
            <a:r>
              <a:rPr lang="en-US" dirty="0">
                <a:solidFill>
                  <a:srgbClr val="FFFFFF"/>
                </a:solidFill>
              </a:rPr>
              <a:t>Generated over one million QSO’s</a:t>
            </a:r>
          </a:p>
          <a:p>
            <a:r>
              <a:rPr lang="en-US" dirty="0">
                <a:solidFill>
                  <a:srgbClr val="FFFFFF"/>
                </a:solidFill>
              </a:rPr>
              <a:t>Traveled to 221 DXCC countries and operated from two thirds of them</a:t>
            </a:r>
          </a:p>
          <a:p>
            <a:r>
              <a:rPr lang="en-US" dirty="0">
                <a:solidFill>
                  <a:srgbClr val="FFFFFF"/>
                </a:solidFill>
              </a:rPr>
              <a:t>Known for his generosity, kindness, passion and absolute integrity</a:t>
            </a:r>
          </a:p>
          <a:p>
            <a:r>
              <a:rPr lang="en-US" dirty="0">
                <a:solidFill>
                  <a:srgbClr val="FFFFFF"/>
                </a:solidFill>
              </a:rPr>
              <a:t>Donated a life insurance policy over 150,000$ to ARRL</a:t>
            </a:r>
          </a:p>
          <a:p>
            <a:endParaRPr lang="en-US" dirty="0">
              <a:solidFill>
                <a:srgbClr val="FFFFFF"/>
              </a:solidFill>
            </a:endParaRPr>
          </a:p>
        </p:txBody>
      </p:sp>
    </p:spTree>
    <p:extLst>
      <p:ext uri="{BB962C8B-B14F-4D97-AF65-F5344CB8AC3E}">
        <p14:creationId xmlns:p14="http://schemas.microsoft.com/office/powerpoint/2010/main" val="730019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A31CB30-E0E7-4B2C-A3A3-816872C287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05AD4E29-B61A-40BE-97BC-68E77C1EB7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C18DED4-B929-47C8-B57F-F3C890143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214A095-576F-461F-A154-1FC4202D7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15F2694-7885-4B84-A9A1-A55707FE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542D629-79A6-44ED-AC25-F55A6E2A2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B41D9E3C-5E56-476D-9AD3-BFB8B5631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8F87D754-D0AA-499C-81E1-80EC0595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970C55C7-6473-4215-A4E7-EAF80DCBC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CA11488B-749A-4380-B3CA-4445935314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11E930F-4EA6-4224-8AF2-950E50972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Shape 3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181723" y="609600"/>
            <a:ext cx="4512989" cy="2227730"/>
          </a:xfrm>
        </p:spPr>
        <p:txBody>
          <a:bodyPr vert="horz" lIns="91440" tIns="45720" rIns="91440" bIns="45720" rtlCol="0" anchor="ctr">
            <a:normAutofit/>
          </a:bodyPr>
          <a:lstStyle/>
          <a:p>
            <a:r>
              <a:rPr lang="en-US" dirty="0">
                <a:solidFill>
                  <a:srgbClr val="FFFFFF"/>
                </a:solidFill>
              </a:rPr>
              <a:t>Iris and Lloyd Colvin</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7251" y="2077297"/>
            <a:ext cx="3856774" cy="2792304"/>
          </a:xfrm>
          <a:prstGeom prst="rect">
            <a:avLst/>
          </a:prstGeom>
        </p:spPr>
      </p:pic>
      <p:sp>
        <p:nvSpPr>
          <p:cNvPr id="3" name="Content Placeholder 2"/>
          <p:cNvSpPr>
            <a:spLocks noGrp="1"/>
          </p:cNvSpPr>
          <p:nvPr>
            <p:ph sz="half" idx="2"/>
          </p:nvPr>
        </p:nvSpPr>
        <p:spPr>
          <a:xfrm>
            <a:off x="7181725" y="2837329"/>
            <a:ext cx="4512988" cy="3317938"/>
          </a:xfrm>
        </p:spPr>
        <p:txBody>
          <a:bodyPr vert="horz" lIns="91440" tIns="45720" rIns="91440" bIns="45720" rtlCol="0" anchor="t">
            <a:normAutofit/>
          </a:bodyPr>
          <a:lstStyle/>
          <a:p>
            <a:r>
              <a:rPr lang="en-US" dirty="0">
                <a:solidFill>
                  <a:srgbClr val="FFFFFF"/>
                </a:solidFill>
              </a:rPr>
              <a:t>“If you don’t have it, it’s rare”</a:t>
            </a:r>
          </a:p>
          <a:p>
            <a:r>
              <a:rPr lang="en-US" dirty="0">
                <a:solidFill>
                  <a:srgbClr val="FFFFFF"/>
                </a:solidFill>
              </a:rPr>
              <a:t>Could do cw at 40 wpm, but used 25 wpm to help those that were new or slower</a:t>
            </a:r>
          </a:p>
          <a:p>
            <a:r>
              <a:rPr lang="en-US" dirty="0">
                <a:solidFill>
                  <a:srgbClr val="FFFFFF"/>
                </a:solidFill>
              </a:rPr>
              <a:t>Stories from their travels</a:t>
            </a:r>
          </a:p>
        </p:txBody>
      </p:sp>
    </p:spTree>
    <p:extLst>
      <p:ext uri="{BB962C8B-B14F-4D97-AF65-F5344CB8AC3E}">
        <p14:creationId xmlns:p14="http://schemas.microsoft.com/office/powerpoint/2010/main" val="939149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223A2CF-282D-4D97-960D-435F2BA682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FE704595-09C7-4F19-9C35-A1585DE5EC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7F5D3415-BEB8-49B5-A258-65A6DB069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4572FE66-7C7C-4ED1-BB96-D4E741F7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Rectangle 25">
              <a:extLst>
                <a:ext uri="{FF2B5EF4-FFF2-40B4-BE49-F238E27FC236}">
                  <a16:creationId xmlns:a16="http://schemas.microsoft.com/office/drawing/2014/main" id="{27DAB653-28E4-473D-BFF3-5B5530900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Isosceles Triangle 1035">
              <a:extLst>
                <a:ext uri="{FF2B5EF4-FFF2-40B4-BE49-F238E27FC236}">
                  <a16:creationId xmlns:a16="http://schemas.microsoft.com/office/drawing/2014/main" id="{D42B9441-BD12-4ADD-98F9-146048C02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7">
              <a:extLst>
                <a:ext uri="{FF2B5EF4-FFF2-40B4-BE49-F238E27FC236}">
                  <a16:creationId xmlns:a16="http://schemas.microsoft.com/office/drawing/2014/main" id="{6849A7E1-FFE1-40FC-987C-B58FD2547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8">
              <a:extLst>
                <a:ext uri="{FF2B5EF4-FFF2-40B4-BE49-F238E27FC236}">
                  <a16:creationId xmlns:a16="http://schemas.microsoft.com/office/drawing/2014/main" id="{13A76386-AD1C-4954-82C0-0AA48165E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9">
              <a:extLst>
                <a:ext uri="{FF2B5EF4-FFF2-40B4-BE49-F238E27FC236}">
                  <a16:creationId xmlns:a16="http://schemas.microsoft.com/office/drawing/2014/main" id="{3276B172-4E18-465E-9AA3-FB122B17D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Isosceles Triangle 1039">
              <a:extLst>
                <a:ext uri="{FF2B5EF4-FFF2-40B4-BE49-F238E27FC236}">
                  <a16:creationId xmlns:a16="http://schemas.microsoft.com/office/drawing/2014/main" id="{E4D72FB7-F5AA-4F4D-8EFD-1958081CB7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811DE47E-CE10-46D2-9FA8-B48990695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Rectangle 1">
            <a:extLst>
              <a:ext uri="{FF2B5EF4-FFF2-40B4-BE49-F238E27FC236}">
                <a16:creationId xmlns:a16="http://schemas.microsoft.com/office/drawing/2014/main" id="{F2770AF9-F5B8-75B5-7BBE-6F44379F127A}"/>
              </a:ext>
            </a:extLst>
          </p:cNvPr>
          <p:cNvSpPr>
            <a:spLocks noChangeArrowheads="1"/>
          </p:cNvSpPr>
          <p:nvPr/>
        </p:nvSpPr>
        <p:spPr bwMode="auto">
          <a:xfrm>
            <a:off x="4063160" y="2160589"/>
            <a:ext cx="5207839" cy="388077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457200" eaLnBrk="1" fontAlgn="base" hangingPunct="1">
              <a:lnSpc>
                <a:spcPct val="90000"/>
              </a:lnSpc>
              <a:spcBef>
                <a:spcPts val="1000"/>
              </a:spcBef>
              <a:spcAft>
                <a:spcPts val="0"/>
              </a:spcAft>
              <a:buClr>
                <a:schemeClr val="accent1">
                  <a:lumMod val="75000"/>
                </a:schemeClr>
              </a:buClr>
              <a:buSzPct val="80000"/>
              <a:buFont typeface="Wingdings 3" charset="2"/>
              <a:buChar char=""/>
              <a:tabLst/>
            </a:pPr>
            <a:r>
              <a:rPr kumimoji="0" lang="en-US" altLang="en-US" sz="1200" b="0" i="0" u="none" strike="noStrike" cap="none" normalizeH="0" baseline="0" dirty="0">
                <a:ln>
                  <a:noFill/>
                </a:ln>
                <a:solidFill>
                  <a:schemeClr val="tx1">
                    <a:lumMod val="75000"/>
                    <a:lumOff val="25000"/>
                  </a:schemeClr>
                </a:solidFill>
                <a:effectLst/>
                <a:latin typeface="+mn-lt"/>
              </a:rPr>
              <a:t>Solar Eclipse QSO Party 2023/2024 Planning Kickoff      </a:t>
            </a:r>
          </a:p>
          <a:p>
            <a:pPr marL="0" marR="0" lvl="0" indent="0" defTabSz="457200" eaLnBrk="1" fontAlgn="base" hangingPunct="1">
              <a:lnSpc>
                <a:spcPct val="90000"/>
              </a:lnSpc>
              <a:spcBef>
                <a:spcPts val="1000"/>
              </a:spcBef>
              <a:spcAft>
                <a:spcPts val="0"/>
              </a:spcAft>
              <a:buClr>
                <a:schemeClr val="accent1">
                  <a:lumMod val="75000"/>
                </a:schemeClr>
              </a:buClr>
              <a:buSzPct val="80000"/>
              <a:buFont typeface="Wingdings 3" charset="2"/>
              <a:buChar char=""/>
              <a:tabLst/>
            </a:pPr>
            <a:r>
              <a:rPr kumimoji="0" lang="en-US" altLang="en-US" sz="1200" b="0" i="0" u="none" strike="noStrike" cap="none" normalizeH="0" baseline="0" dirty="0">
                <a:ln>
                  <a:noFill/>
                </a:ln>
                <a:solidFill>
                  <a:schemeClr val="tx1">
                    <a:lumMod val="75000"/>
                    <a:lumOff val="25000"/>
                  </a:schemeClr>
                </a:solidFill>
                <a:effectLst/>
                <a:latin typeface="+mn-lt"/>
              </a:rPr>
              <a:t>The Solar Eclipse QSO Party (SEQP) is coming back! Two solar eclipses will be traversing the continental United States over the next two years: an </a:t>
            </a:r>
            <a:r>
              <a:rPr kumimoji="0" lang="en-US" altLang="en-US" sz="1200" b="1" i="0" u="none" strike="noStrike" cap="none" normalizeH="0" baseline="0" dirty="0">
                <a:ln>
                  <a:noFill/>
                </a:ln>
                <a:solidFill>
                  <a:schemeClr val="tx1">
                    <a:lumMod val="75000"/>
                    <a:lumOff val="25000"/>
                  </a:schemeClr>
                </a:solidFill>
                <a:effectLst/>
                <a:latin typeface="+mn-lt"/>
                <a:hlinkClick r:id="rId2"/>
              </a:rPr>
              <a:t>annular solar eclipse on October 14, 2023</a:t>
            </a:r>
            <a:r>
              <a:rPr kumimoji="0" lang="en-US" altLang="en-US" sz="1200" b="0" i="0" u="none" strike="noStrike" cap="none" normalizeH="0" baseline="0" dirty="0">
                <a:ln>
                  <a:noFill/>
                </a:ln>
                <a:solidFill>
                  <a:schemeClr val="tx1">
                    <a:lumMod val="75000"/>
                    <a:lumOff val="25000"/>
                  </a:schemeClr>
                </a:solidFill>
                <a:effectLst/>
                <a:latin typeface="+mn-lt"/>
              </a:rPr>
              <a:t> and a </a:t>
            </a:r>
            <a:r>
              <a:rPr kumimoji="0" lang="en-US" altLang="en-US" sz="1200" b="1" i="0" u="none" strike="noStrike" cap="none" normalizeH="0" baseline="0" dirty="0">
                <a:ln>
                  <a:noFill/>
                </a:ln>
                <a:solidFill>
                  <a:schemeClr val="tx1">
                    <a:lumMod val="75000"/>
                    <a:lumOff val="25000"/>
                  </a:schemeClr>
                </a:solidFill>
                <a:effectLst/>
                <a:latin typeface="+mn-lt"/>
                <a:hlinkClick r:id="rId3"/>
              </a:rPr>
              <a:t>total solar eclipse on April 8, 2024</a:t>
            </a:r>
            <a:r>
              <a:rPr kumimoji="0" lang="en-US" altLang="en-US" sz="1200" b="0" i="0" u="none" strike="noStrike" cap="none" normalizeH="0" baseline="0" dirty="0">
                <a:ln>
                  <a:noFill/>
                </a:ln>
                <a:solidFill>
                  <a:schemeClr val="tx1">
                    <a:lumMod val="75000"/>
                    <a:lumOff val="25000"/>
                  </a:schemeClr>
                </a:solidFill>
                <a:effectLst/>
                <a:latin typeface="+mn-lt"/>
              </a:rPr>
              <a:t>.  These eclipses are going to be the last solar eclipse traversing the continental United States until 2044, and therefore this is our chance to both have some fun on the radio and study these amazing events! During a solar eclipse, the shadow of the moon creates temporary night-like conditions on Earth. This causes the ionosphere to weaken and the atmosphere to cool, therefore causing changes in ionospheric radio propagation. HamSCI is planning on have two more SEQPs, one for each of the upcoming solar eclipses.</a:t>
            </a:r>
          </a:p>
        </p:txBody>
      </p:sp>
      <p:pic>
        <p:nvPicPr>
          <p:cNvPr id="1026" name="Picture 2" descr="Icon&#10;&#10;Description automatically generated with low confidence">
            <a:extLst>
              <a:ext uri="{FF2B5EF4-FFF2-40B4-BE49-F238E27FC236}">
                <a16:creationId xmlns:a16="http://schemas.microsoft.com/office/drawing/2014/main" id="{988E5D4E-B618-9911-1D56-8AA944D2AE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47" r="-1" b="-1"/>
          <a:stretch/>
        </p:blipFill>
        <p:spPr bwMode="auto">
          <a:xfrm>
            <a:off x="677334" y="2159331"/>
            <a:ext cx="3144597"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375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monitor&#10;&#10;Description automatically generated">
            <a:extLst>
              <a:ext uri="{FF2B5EF4-FFF2-40B4-BE49-F238E27FC236}">
                <a16:creationId xmlns:a16="http://schemas.microsoft.com/office/drawing/2014/main" id="{2A934C84-8623-83DC-1D71-566B1DBC3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21"/>
            <a:ext cx="12192000" cy="6713157"/>
          </a:xfrm>
          <a:prstGeom prst="rect">
            <a:avLst/>
          </a:prstGeom>
        </p:spPr>
      </p:pic>
    </p:spTree>
    <p:extLst>
      <p:ext uri="{BB962C8B-B14F-4D97-AF65-F5344CB8AC3E}">
        <p14:creationId xmlns:p14="http://schemas.microsoft.com/office/powerpoint/2010/main" val="2594946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89604"/>
            <a:ext cx="6096000" cy="3078792"/>
          </a:xfrm>
          <a:prstGeom prst="rect">
            <a:avLst/>
          </a:prstGeom>
        </p:spPr>
        <p:txBody>
          <a:bodyPr>
            <a:spAutoFit/>
          </a:bodyPr>
          <a:lstStyle/>
          <a:p>
            <a:pPr>
              <a:lnSpc>
                <a:spcPct val="107000"/>
              </a:lnSpc>
              <a:spcAft>
                <a:spcPts val="800"/>
              </a:spcAft>
            </a:pPr>
            <a:r>
              <a:rPr lang="en-US"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Sources:</a:t>
            </a:r>
            <a:endParaRPr lang="en-US" sz="16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http://w2pa.net/HRH/</a:t>
            </a:r>
            <a:endParaRPr lang="en-US" sz="16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RAOTA, autumn 2009, OT News</a:t>
            </a:r>
            <a:endParaRPr lang="en-US" sz="16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www.raota.org</a:t>
            </a:r>
            <a:endParaRPr lang="en-US" sz="16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https://en.wikipedia.org/wiki/Hidetsugu_Yagi</a:t>
            </a:r>
            <a:endParaRPr lang="en-US" sz="16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http://www.zl2al.com/2779/gus-browning-w4bpd/</a:t>
            </a:r>
            <a:endParaRPr lang="en-US" sz="16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Cain, James D., (2003), “The Danny Weil and Colvin radio Expeditions”, ARRL</a:t>
            </a:r>
            <a:endParaRPr lang="en-US"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6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C8FACC5-8373-4BED-8E08-80B41066988E}"/>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Irving Vermila</a:t>
            </a:r>
          </a:p>
        </p:txBody>
      </p:sp>
      <p:sp>
        <p:nvSpPr>
          <p:cNvPr id="3" name="Content Placeholder 2">
            <a:extLst>
              <a:ext uri="{FF2B5EF4-FFF2-40B4-BE49-F238E27FC236}">
                <a16:creationId xmlns:a16="http://schemas.microsoft.com/office/drawing/2014/main" id="{C388103B-53CC-4626-AE26-D55B378E9800}"/>
              </a:ext>
            </a:extLst>
          </p:cNvPr>
          <p:cNvSpPr>
            <a:spLocks noGrp="1"/>
          </p:cNvSpPr>
          <p:nvPr>
            <p:ph idx="1"/>
          </p:nvPr>
        </p:nvSpPr>
        <p:spPr>
          <a:xfrm>
            <a:off x="673754" y="2160590"/>
            <a:ext cx="3973943" cy="3440110"/>
          </a:xfrm>
        </p:spPr>
        <p:txBody>
          <a:bodyPr>
            <a:normAutofit/>
          </a:bodyPr>
          <a:lstStyle/>
          <a:p>
            <a:r>
              <a:rPr lang="en-US" dirty="0">
                <a:solidFill>
                  <a:schemeClr val="bg1"/>
                </a:solidFill>
              </a:rPr>
              <a:t>11-year-old</a:t>
            </a:r>
          </a:p>
          <a:p>
            <a:r>
              <a:rPr lang="en-US" dirty="0">
                <a:solidFill>
                  <a:schemeClr val="bg1"/>
                </a:solidFill>
              </a:rPr>
              <a:t>Simple park coil transmitter (squeak box)</a:t>
            </a:r>
          </a:p>
          <a:p>
            <a:r>
              <a:rPr lang="en-US" dirty="0">
                <a:solidFill>
                  <a:schemeClr val="bg1"/>
                </a:solidFill>
              </a:rPr>
              <a:t>Reverend C H Tyndall, closely followed Marconi’s work, spiritual similitudes</a:t>
            </a:r>
          </a:p>
          <a:p>
            <a:r>
              <a:rPr lang="en-US" dirty="0">
                <a:solidFill>
                  <a:schemeClr val="bg1"/>
                </a:solidFill>
              </a:rPr>
              <a:t>Got documents</a:t>
            </a:r>
          </a:p>
          <a:p>
            <a:r>
              <a:rPr lang="en-US" dirty="0">
                <a:solidFill>
                  <a:schemeClr val="bg1"/>
                </a:solidFill>
              </a:rPr>
              <a:t>Irving Invited all of his neighbors</a:t>
            </a:r>
          </a:p>
          <a:p>
            <a:endParaRPr lang="en-US" dirty="0">
              <a:solidFill>
                <a:schemeClr val="bg1"/>
              </a:solidFill>
            </a:endParaRPr>
          </a:p>
        </p:txBody>
      </p:sp>
      <p:pic>
        <p:nvPicPr>
          <p:cNvPr id="5" name="Picture 4">
            <a:extLst>
              <a:ext uri="{FF2B5EF4-FFF2-40B4-BE49-F238E27FC236}">
                <a16:creationId xmlns:a16="http://schemas.microsoft.com/office/drawing/2014/main" id="{1E0031CA-AF0C-4045-8258-953626C1AD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1" y="1943985"/>
            <a:ext cx="5143500" cy="2957514"/>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2271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17EF270-376B-4EEE-B7BA-3CCDE3C2C8BF}"/>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Irving Vermila</a:t>
            </a:r>
          </a:p>
        </p:txBody>
      </p:sp>
      <p:sp>
        <p:nvSpPr>
          <p:cNvPr id="3" name="Content Placeholder 2">
            <a:extLst>
              <a:ext uri="{FF2B5EF4-FFF2-40B4-BE49-F238E27FC236}">
                <a16:creationId xmlns:a16="http://schemas.microsoft.com/office/drawing/2014/main" id="{503EED4E-5A35-41CF-94FF-851378939477}"/>
              </a:ext>
            </a:extLst>
          </p:cNvPr>
          <p:cNvSpPr>
            <a:spLocks noGrp="1"/>
          </p:cNvSpPr>
          <p:nvPr>
            <p:ph idx="1"/>
          </p:nvPr>
        </p:nvSpPr>
        <p:spPr>
          <a:xfrm>
            <a:off x="673754" y="2160590"/>
            <a:ext cx="3973943" cy="3440110"/>
          </a:xfrm>
        </p:spPr>
        <p:txBody>
          <a:bodyPr>
            <a:normAutofit/>
          </a:bodyPr>
          <a:lstStyle/>
          <a:p>
            <a:r>
              <a:rPr lang="en-US" dirty="0">
                <a:solidFill>
                  <a:schemeClr val="bg1"/>
                </a:solidFill>
              </a:rPr>
              <a:t>Private telegraph lines</a:t>
            </a:r>
          </a:p>
          <a:p>
            <a:r>
              <a:rPr lang="en-US" dirty="0">
                <a:solidFill>
                  <a:schemeClr val="bg1"/>
                </a:solidFill>
              </a:rPr>
              <a:t>Friendly competition</a:t>
            </a:r>
          </a:p>
          <a:p>
            <a:r>
              <a:rPr lang="en-US" dirty="0">
                <a:solidFill>
                  <a:schemeClr val="bg1"/>
                </a:solidFill>
              </a:rPr>
              <a:t>War with Brooklyn Navy Yard/United Wireless</a:t>
            </a:r>
          </a:p>
          <a:p>
            <a:endParaRPr lang="en-US" dirty="0">
              <a:solidFill>
                <a:schemeClr val="bg1"/>
              </a:solidFill>
            </a:endParaRPr>
          </a:p>
        </p:txBody>
      </p:sp>
      <p:pic>
        <p:nvPicPr>
          <p:cNvPr id="5" name="Picture 4">
            <a:extLst>
              <a:ext uri="{FF2B5EF4-FFF2-40B4-BE49-F238E27FC236}">
                <a16:creationId xmlns:a16="http://schemas.microsoft.com/office/drawing/2014/main" id="{D7065970-B9DB-4E2C-929F-D9094D625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513218"/>
            <a:ext cx="5143500" cy="3819048"/>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6185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E5CB6D4-E51E-4167-9EE5-2F4CEF1EE70E}"/>
              </a:ext>
            </a:extLst>
          </p:cNvPr>
          <p:cNvSpPr>
            <a:spLocks noGrp="1"/>
          </p:cNvSpPr>
          <p:nvPr>
            <p:ph type="title"/>
          </p:nvPr>
        </p:nvSpPr>
        <p:spPr>
          <a:xfrm>
            <a:off x="677334" y="609600"/>
            <a:ext cx="8596668" cy="1320800"/>
          </a:xfrm>
        </p:spPr>
        <p:txBody>
          <a:bodyPr>
            <a:normAutofit/>
          </a:bodyPr>
          <a:lstStyle/>
          <a:p>
            <a:r>
              <a:rPr lang="en-US" dirty="0"/>
              <a:t>Navy</a:t>
            </a:r>
          </a:p>
        </p:txBody>
      </p:sp>
      <p:sp>
        <p:nvSpPr>
          <p:cNvPr id="3" name="Content Placeholder 2">
            <a:extLst>
              <a:ext uri="{FF2B5EF4-FFF2-40B4-BE49-F238E27FC236}">
                <a16:creationId xmlns:a16="http://schemas.microsoft.com/office/drawing/2014/main" id="{6B6E1D28-AF07-4F05-876D-FC6003FBB077}"/>
              </a:ext>
            </a:extLst>
          </p:cNvPr>
          <p:cNvSpPr>
            <a:spLocks noGrp="1"/>
          </p:cNvSpPr>
          <p:nvPr>
            <p:ph idx="1"/>
          </p:nvPr>
        </p:nvSpPr>
        <p:spPr>
          <a:xfrm>
            <a:off x="677334" y="2160589"/>
            <a:ext cx="8596668" cy="3880773"/>
          </a:xfrm>
        </p:spPr>
        <p:txBody>
          <a:bodyPr>
            <a:normAutofit/>
          </a:bodyPr>
          <a:lstStyle/>
          <a:p>
            <a:r>
              <a:rPr lang="en-US" dirty="0"/>
              <a:t>Considered too radical</a:t>
            </a:r>
          </a:p>
          <a:p>
            <a:r>
              <a:rPr lang="en-US" dirty="0"/>
              <a:t>Senior officers were appalled, orders from land, where was their autonomy</a:t>
            </a:r>
          </a:p>
          <a:p>
            <a:r>
              <a:rPr lang="en-US" dirty="0"/>
              <a:t>But in 1901 dropped pigeons, adopted wireless</a:t>
            </a:r>
          </a:p>
          <a:p>
            <a:r>
              <a:rPr lang="en-US" dirty="0"/>
              <a:t>100 kw station at Arlington in 1913</a:t>
            </a:r>
          </a:p>
        </p:txBody>
      </p:sp>
    </p:spTree>
    <p:extLst>
      <p:ext uri="{BB962C8B-B14F-4D97-AF65-F5344CB8AC3E}">
        <p14:creationId xmlns:p14="http://schemas.microsoft.com/office/powerpoint/2010/main" val="381968204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Wireless Clubs</a:t>
            </a:r>
          </a:p>
        </p:txBody>
      </p:sp>
      <p:sp>
        <p:nvSpPr>
          <p:cNvPr id="3" name="Content Placeholder 2"/>
          <p:cNvSpPr>
            <a:spLocks noGrp="1"/>
          </p:cNvSpPr>
          <p:nvPr>
            <p:ph idx="1"/>
          </p:nvPr>
        </p:nvSpPr>
        <p:spPr>
          <a:xfrm>
            <a:off x="6116084" y="609600"/>
            <a:ext cx="5511296" cy="5545667"/>
          </a:xfrm>
        </p:spPr>
        <p:txBody>
          <a:bodyPr anchor="ctr">
            <a:normAutofit/>
          </a:bodyPr>
          <a:lstStyle/>
          <a:p>
            <a:r>
              <a:rPr lang="en-US" dirty="0">
                <a:solidFill>
                  <a:srgbClr val="FFFFFF"/>
                </a:solidFill>
              </a:rPr>
              <a:t>Clubs first appeared in 1909 and became quite popular in 1910 </a:t>
            </a:r>
          </a:p>
          <a:p>
            <a:r>
              <a:rPr lang="en-US" dirty="0">
                <a:solidFill>
                  <a:srgbClr val="FFFFFF"/>
                </a:solidFill>
              </a:rPr>
              <a:t>Not all was harmonious…..Chicago</a:t>
            </a:r>
          </a:p>
          <a:p>
            <a:r>
              <a:rPr lang="en-US" dirty="0">
                <a:solidFill>
                  <a:srgbClr val="FFFFFF"/>
                </a:solidFill>
              </a:rPr>
              <a:t>The result was the “Chicago Plan”, and the Smith Cup</a:t>
            </a:r>
          </a:p>
          <a:p>
            <a:endParaRPr lang="en-US" dirty="0">
              <a:solidFill>
                <a:srgbClr val="FFFFFF"/>
              </a:solidFill>
            </a:endParaRPr>
          </a:p>
        </p:txBody>
      </p:sp>
    </p:spTree>
    <p:extLst>
      <p:ext uri="{BB962C8B-B14F-4D97-AF65-F5344CB8AC3E}">
        <p14:creationId xmlns:p14="http://schemas.microsoft.com/office/powerpoint/2010/main" val="41903940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TotalTime>
  <Words>2055</Words>
  <Application>Microsoft Office PowerPoint</Application>
  <PresentationFormat>Widescreen</PresentationFormat>
  <Paragraphs>195</Paragraphs>
  <Slides>58</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58</vt:i4>
      </vt:variant>
    </vt:vector>
  </HeadingPairs>
  <TitlesOfParts>
    <vt:vector size="68" baseType="lpstr">
      <vt:lpstr>Arial</vt:lpstr>
      <vt:lpstr>Calibri</vt:lpstr>
      <vt:lpstr>Century Gothic</vt:lpstr>
      <vt:lpstr>Times New Roman</vt:lpstr>
      <vt:lpstr>Trebuchet MS</vt:lpstr>
      <vt:lpstr>Wingdings 3</vt:lpstr>
      <vt:lpstr>Facet</vt:lpstr>
      <vt:lpstr>Ion</vt:lpstr>
      <vt:lpstr>1_Facet</vt:lpstr>
      <vt:lpstr>Slice</vt:lpstr>
      <vt:lpstr>HamCon Colorado 2025</vt:lpstr>
      <vt:lpstr>Some DX History</vt:lpstr>
      <vt:lpstr>The Good, The Bad, and The Skilled</vt:lpstr>
      <vt:lpstr>Wireless</vt:lpstr>
      <vt:lpstr>Wireless</vt:lpstr>
      <vt:lpstr>Irving Vermila</vt:lpstr>
      <vt:lpstr>Irving Vermila</vt:lpstr>
      <vt:lpstr>Navy</vt:lpstr>
      <vt:lpstr>Wireless Clubs</vt:lpstr>
      <vt:lpstr>Crossing the Atlantic</vt:lpstr>
      <vt:lpstr>Crossing the Atlantic</vt:lpstr>
      <vt:lpstr>A bet….. </vt:lpstr>
      <vt:lpstr>Paul Godley</vt:lpstr>
      <vt:lpstr>Crossing the Atlantic-Paul Godley</vt:lpstr>
      <vt:lpstr>Crossing the Atlantic-Paul Godley</vt:lpstr>
      <vt:lpstr>Crossing the Atlantic</vt:lpstr>
      <vt:lpstr>Transpacific And More</vt:lpstr>
      <vt:lpstr>Transpacific And More</vt:lpstr>
      <vt:lpstr>200 Meters</vt:lpstr>
      <vt:lpstr>High Frequency</vt:lpstr>
      <vt:lpstr>Daylight????</vt:lpstr>
      <vt:lpstr>DAYLIGHT????</vt:lpstr>
      <vt:lpstr>QSL cards</vt:lpstr>
      <vt:lpstr>PowerPoint Presentation</vt:lpstr>
      <vt:lpstr>PowerPoint Presentation</vt:lpstr>
      <vt:lpstr>PowerPoint Presentation</vt:lpstr>
      <vt:lpstr>PowerPoint Presentation</vt:lpstr>
      <vt:lpstr>PowerPoint Presentation</vt:lpstr>
      <vt:lpstr>Ernst Krenkel RAEM   </vt:lpstr>
      <vt:lpstr>Ernst Krenkel RAEM </vt:lpstr>
      <vt:lpstr>Ernst Krenkel RAEM </vt:lpstr>
      <vt:lpstr>Ernst Krenkel RAEM </vt:lpstr>
      <vt:lpstr>Ernst Krenkel RAEM </vt:lpstr>
      <vt:lpstr>Ernst Krenkel RAEM </vt:lpstr>
      <vt:lpstr>Ernst Krenkel RAEM </vt:lpstr>
      <vt:lpstr>Ernst Krenkel RAEM </vt:lpstr>
      <vt:lpstr>Gus Browning W4BPD </vt:lpstr>
      <vt:lpstr>Gus Browning-W4BPD</vt:lpstr>
      <vt:lpstr>Gus Browning W4BPD  </vt:lpstr>
      <vt:lpstr>Gus Browning W4BPD  </vt:lpstr>
      <vt:lpstr>Gus Browning W4BPD </vt:lpstr>
      <vt:lpstr>Gus Browning W4BPD </vt:lpstr>
      <vt:lpstr>Gus Browning and Bouvet Island</vt:lpstr>
      <vt:lpstr>PowerPoint Presentation</vt:lpstr>
      <vt:lpstr>PowerPoint Presentation</vt:lpstr>
      <vt:lpstr>Danny Weil</vt:lpstr>
      <vt:lpstr>Danny Weil</vt:lpstr>
      <vt:lpstr>PowerPoint Presentation</vt:lpstr>
      <vt:lpstr>Danny Weil</vt:lpstr>
      <vt:lpstr>Danny Weil</vt:lpstr>
      <vt:lpstr>PowerPoint Presentation</vt:lpstr>
      <vt:lpstr>Iris &amp; Lloyd Colvin</vt:lpstr>
      <vt:lpstr>Iris and Lloyd Colvin</vt:lpstr>
      <vt:lpstr>Iris &amp; Lloyd Colvin</vt:lpstr>
      <vt:lpstr>Iris and Lloyd Colvin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DX History</dc:title>
  <dc:creator>Ron Wilcox</dc:creator>
  <cp:lastModifiedBy>Ron Wilcox</cp:lastModifiedBy>
  <cp:revision>28</cp:revision>
  <dcterms:created xsi:type="dcterms:W3CDTF">2020-10-04T19:05:08Z</dcterms:created>
  <dcterms:modified xsi:type="dcterms:W3CDTF">2025-09-13T19:50:43Z</dcterms:modified>
</cp:coreProperties>
</file>