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310" r:id="rId4"/>
    <p:sldId id="258" r:id="rId5"/>
    <p:sldId id="283" r:id="rId6"/>
    <p:sldId id="268" r:id="rId7"/>
    <p:sldId id="284" r:id="rId8"/>
    <p:sldId id="269" r:id="rId9"/>
    <p:sldId id="285" r:id="rId10"/>
    <p:sldId id="297" r:id="rId11"/>
    <p:sldId id="272" r:id="rId12"/>
    <p:sldId id="273" r:id="rId13"/>
    <p:sldId id="327" r:id="rId14"/>
    <p:sldId id="328" r:id="rId15"/>
    <p:sldId id="314" r:id="rId16"/>
    <p:sldId id="315" r:id="rId17"/>
    <p:sldId id="286" r:id="rId18"/>
    <p:sldId id="260" r:id="rId19"/>
    <p:sldId id="292" r:id="rId20"/>
    <p:sldId id="288" r:id="rId21"/>
    <p:sldId id="290" r:id="rId22"/>
    <p:sldId id="289" r:id="rId23"/>
    <p:sldId id="302" r:id="rId24"/>
    <p:sldId id="293" r:id="rId25"/>
    <p:sldId id="322" r:id="rId26"/>
    <p:sldId id="321" r:id="rId27"/>
    <p:sldId id="304" r:id="rId28"/>
    <p:sldId id="278" r:id="rId29"/>
    <p:sldId id="330" r:id="rId30"/>
    <p:sldId id="298" r:id="rId31"/>
    <p:sldId id="318" r:id="rId32"/>
    <p:sldId id="319" r:id="rId33"/>
    <p:sldId id="261" r:id="rId34"/>
    <p:sldId id="262" r:id="rId35"/>
    <p:sldId id="264" r:id="rId36"/>
    <p:sldId id="267" r:id="rId37"/>
    <p:sldId id="305" r:id="rId38"/>
    <p:sldId id="306" r:id="rId39"/>
    <p:sldId id="307" r:id="rId40"/>
    <p:sldId id="323" r:id="rId41"/>
    <p:sldId id="329" r:id="rId42"/>
    <p:sldId id="320" r:id="rId43"/>
    <p:sldId id="300" r:id="rId44"/>
    <p:sldId id="265" r:id="rId45"/>
    <p:sldId id="312" r:id="rId46"/>
    <p:sldId id="316" r:id="rId47"/>
    <p:sldId id="308" r:id="rId48"/>
    <p:sldId id="326" r:id="rId49"/>
    <p:sldId id="325" r:id="rId50"/>
    <p:sldId id="296" r:id="rId51"/>
    <p:sldId id="309" r:id="rId52"/>
    <p:sldId id="331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14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4E292-F47A-476F-A22E-A550CA0BDAC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3AF0E-D817-49E9-8D96-890F29188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3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aseline="0" dirty="0">
                <a:latin typeface="Roboto" panose="02000000000000000000" pitchFamily="2" charset="0"/>
              </a:rPr>
              <a:t>Test</a:t>
            </a:r>
            <a:r>
              <a:rPr lang="en-US" sz="3200" baseline="0" dirty="0">
                <a:latin typeface="Roboto" panose="02000000000000000000" pitchFamily="2" charset="0"/>
              </a:rPr>
              <a:t>  </a:t>
            </a:r>
            <a:r>
              <a:rPr lang="en-US" sz="3200" baseline="0" dirty="0" err="1">
                <a:latin typeface="Roboto" panose="02000000000000000000" pitchFamily="2" charset="0"/>
              </a:rPr>
              <a:t>test</a:t>
            </a:r>
            <a:r>
              <a:rPr lang="en-US" sz="3200" baseline="0" dirty="0">
                <a:latin typeface="Roboto" panose="02000000000000000000" pitchFamily="2" charset="0"/>
              </a:rPr>
              <a:t>   </a:t>
            </a:r>
            <a:r>
              <a:rPr lang="en-US" sz="3200" baseline="0" dirty="0" err="1">
                <a:latin typeface="Roboto" panose="02000000000000000000" pitchFamily="2" charset="0"/>
              </a:rPr>
              <a:t>test</a:t>
            </a:r>
            <a:endParaRPr lang="en-US" sz="1600" baseline="0" dirty="0">
              <a:latin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3AF0E-D817-49E9-8D96-890F29188D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3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3AF0E-D817-49E9-8D96-890F29188D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3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3AF0E-D817-49E9-8D96-890F29188D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8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3AF0E-D817-49E9-8D96-890F29188D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49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3AF0E-D817-49E9-8D96-890F29188D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05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reply section was deleted to fit the text into the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3AF0E-D817-49E9-8D96-890F29188D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31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C73E8-10BF-E1ED-E649-4AE29B9AE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0E750-E339-EF54-B71E-6DD1E7222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5CD82-0A90-3533-2BC4-BDBE6E686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reply section was deleted to fit the text into the slide.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432FC-6A58-A9A8-E837-94B3F5AC1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3AF0E-D817-49E9-8D96-890F29188DC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27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3AF0E-D817-49E9-8D96-890F29188DC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23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3AF0E-D817-49E9-8D96-890F29188DC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6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0326089-586F-4AF8-AFAE-52CD78457627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F08D-2C0A-4E3F-8BC6-CD1A0CBEAF3F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2555-5837-4AE6-844F-58E6727E66E8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55DA-F247-438F-81F0-19E152DF286C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B19C-1813-4D4C-B6F5-AF712C38CC6F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2968-B3EB-4813-BE50-CCC32945D447}" type="datetime1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FF56-FC90-4A1D-907C-0EDD2F9C5F3A}" type="datetime1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5066-AD54-4EA1-A142-7FC6A122362A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4193-D391-4B80-AAF0-35108504DCF2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2949-A683-4E98-8FDB-AF1E92CFAD93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8FE0B-17C4-49AE-9EF1-9A6800CFC496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CE62C-ECBE-441A-92EA-E630C1A99D34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1AA6-2925-4C65-A554-5A4BF8C2AF37}" type="datetime1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C825-8D82-471D-8890-E059F8237A49}" type="datetime1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F4C3-54F5-4676-A6D9-86BC6A1FCF1F}" type="datetime1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F939-A09F-4725-8F9D-AE7C8ABDB900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76A4-49C5-4FBF-8FE1-A4AEB8D1AD9E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F8C1C-69B6-4F43-8450-39129A6167B2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3B0B4-1EE3-0732-E2D7-2F251F7E95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Critical comms for planned events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84828-C5D2-2A26-FE28-10A96B58E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602037"/>
            <a:ext cx="8791575" cy="2695731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Clear, complete, concise</a:t>
            </a:r>
          </a:p>
          <a:p>
            <a:endParaRPr lang="en-US" sz="3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3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en-US" sz="3000" cap="non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teve</a:t>
            </a:r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</a:t>
            </a:r>
            <a:r>
              <a:rPr lang="en-US" sz="3000" cap="non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chroder</a:t>
            </a:r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Ki0KY</a:t>
            </a:r>
          </a:p>
          <a:p>
            <a:endParaRPr lang="en-US" sz="3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BC5C1-6080-3DD6-1976-2B548140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30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7DDF-7F99-D721-DAAA-CD86CE8A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Dutch creek incident  July 25, 2008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DB20-AEE4-0BF6-E75A-B00FB31A0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318738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Eighteen-year-old on a saw team died two hours  after injury from femoral artery bleed. 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Several policies and procedures were not followed.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Confusion:</a:t>
            </a:r>
          </a:p>
          <a:p>
            <a:pPr lvl="1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serious is the injury?</a:t>
            </a:r>
          </a:p>
          <a:p>
            <a:pPr lvl="1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Which EMT is in charge?</a:t>
            </a:r>
          </a:p>
          <a:p>
            <a:pPr lvl="1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to transport?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F91FC-D9CE-35E8-EA6C-174AC0BF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36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8A7AE-F939-3D77-5A58-AEEBA59DC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DUTCH CREEK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51A65-E4FB-340D-B812-AD7CF4EC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24146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Finding 04:There was insufficient pre-planning to integrate incident personnel and resources into the local emergency management system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Finding 06 - The incident was operating with inaccurate or incomplete IAPs. </a:t>
            </a:r>
          </a:p>
          <a:p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3E1D5-9473-680C-B7F6-54C68CA7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71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7CF3-9E7C-A4F5-937D-0129C7A4D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10295026" cy="1478570"/>
          </a:xfrm>
        </p:spPr>
        <p:txBody>
          <a:bodyPr/>
          <a:lstStyle/>
          <a:p>
            <a:r>
              <a:rPr lang="en-US" dirty="0"/>
              <a:t>Dutch creek investigation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34522-3EF0-FB44-EBD3-C4C750B35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608513"/>
          </a:xfrm>
        </p:spPr>
        <p:txBody>
          <a:bodyPr>
            <a:normAutofit/>
          </a:bodyPr>
          <a:lstStyle/>
          <a:p>
            <a:r>
              <a:rPr lang="en-US" sz="2800" dirty="0"/>
              <a:t>1. 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Plans for Medical Emergency Procedures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Standardized Communication Center Protocols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3. Review Emergency Medical Procedures at each operational Period.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11D07-2121-6491-EE2A-0C29B1D1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68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BD164-78F4-23DD-3B03-F222FD643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068" y="195050"/>
            <a:ext cx="4257864" cy="64678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C7070-705C-5DFC-CE2B-0D727FBC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4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AF88C-A62E-E15D-A6C8-58FD6E15C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841" y="293888"/>
            <a:ext cx="5063733" cy="809669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BD32D0-A73A-0959-1E5E-53389D0D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31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A5269-6133-8940-9FC3-5F48BE0CC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208" y="334851"/>
            <a:ext cx="3964031" cy="65025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5F3C90-3B61-FAC1-2703-37BCCB9F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2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CA6C36C-5C5F-3146-AC2A-8AEACD65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65100"/>
            <a:ext cx="9905998" cy="50194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Ics 206 wf / medical incident report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3545737-077C-9C57-A6C2-56EA45FB6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884" y="667044"/>
            <a:ext cx="4513707" cy="60258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AE1AB6-347A-4CBA-7572-CF225B4F6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64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DD077-E697-FFBF-518F-C8EF232F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01189"/>
          </a:xfrm>
        </p:spPr>
        <p:txBody>
          <a:bodyPr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Plans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D3A9E-505E-18D9-6BE2-5F3E9385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88124"/>
            <a:ext cx="9905999" cy="3541714"/>
          </a:xfrm>
        </p:spPr>
        <p:txBody>
          <a:bodyPr/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Event Plan (registration thru finish, may include emergency procedures)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Communications Plan  (Communication Protocols) 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 (Intra-team Communications)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95E47-596A-FB57-2707-F3DECF23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82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8A13-01AD-C9EC-A155-FA6F9DF4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ADMIN: Who says what to whom when</a:t>
            </a:r>
            <a:br>
              <a:rPr lang="en-US" dirty="0"/>
            </a:br>
            <a:r>
              <a:rPr lang="en-US" dirty="0"/>
              <a:t>  “orders from headquarters”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CE36B-B8A2-0823-6190-68E8045E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31831"/>
            <a:ext cx="9905999" cy="4546242"/>
          </a:xfrm>
        </p:spPr>
        <p:txBody>
          <a:bodyPr>
            <a:normAutofit lnSpcReduction="10000"/>
          </a:bodyPr>
          <a:lstStyle/>
          <a:p>
            <a:endParaRPr lang="en-US" sz="1800" kern="100" dirty="0">
              <a:effectLst/>
              <a:latin typeface="Roboto" panose="020000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3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Approved by event organizers.</a:t>
            </a:r>
          </a:p>
          <a:p>
            <a:r>
              <a:rPr lang="en-US" sz="33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Written plan that defines:</a:t>
            </a:r>
          </a:p>
          <a:p>
            <a:pPr lvl="1"/>
            <a:r>
              <a:rPr lang="en-US" sz="3300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Policies and Procedures</a:t>
            </a:r>
          </a:p>
          <a:p>
            <a:pPr lvl="1"/>
            <a:r>
              <a:rPr lang="en-US" sz="3300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Decision Maker:  Who decides about EMS/911.</a:t>
            </a:r>
          </a:p>
          <a:p>
            <a:pPr lvl="1"/>
            <a:r>
              <a:rPr lang="en-US" sz="3300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Expected Traffic:  </a:t>
            </a:r>
          </a:p>
          <a:p>
            <a:r>
              <a:rPr lang="en-US" sz="33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Distributed  to all communication personnel.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F8D9C-64D6-96A2-51AB-BCEAE25E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90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6F7AC-FEC2-72B6-2C88-11A82E22C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9"/>
            <a:ext cx="9905998" cy="5277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DA65F-27CB-446A-D523-DCDFA04FC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146221"/>
            <a:ext cx="9905999" cy="5711779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Experienced club members knew from past races the race director makes the decision to call 911/SAR.</a:t>
            </a:r>
          </a:p>
          <a:p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unbriefed ham from a different club called 911 to dispatch an ambulance 30 plus minutes away for a runner.</a:t>
            </a:r>
          </a:p>
          <a:p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director arrived and the runner recovered to continue before the ambulance was “on scene.”</a:t>
            </a:r>
          </a:p>
          <a:p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2AF85-7E8B-E6D0-CA7C-0DF51C576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7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CA97-782F-B847-7871-03829A976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FD969-05AD-3D03-F705-EC51EFE24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presentation presents practices that enable clear, concise, and complete communications for emergencies at planned events.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DC794-B717-C4B6-4F83-58030254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67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37167-5E22-AD52-5D84-85666B0F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2770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COMMUNICATIONS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521CE-2C86-D628-03B4-23300258E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46220"/>
            <a:ext cx="9905999" cy="561518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 of or separate from other instructions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ICS 205  INCIDENT COMMUNICATIONS PLAN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Incident Command System- Incident Management Teams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 of the Incident Action Plan (IAP)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Limitations for non-ICS Events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Communication and organization information on separate pages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A6E55-8D85-2C43-B1B6-D164E32D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34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42DCA-46EA-6A96-C448-05DE6F4F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2694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Signals Operating Instructions ( SOI)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38545-75CF-7727-6831-07C641D8A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84856"/>
            <a:ext cx="9905999" cy="5422006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3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Military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Adaptable for different situations, size units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Information might be on one page: </a:t>
            </a:r>
          </a:p>
          <a:p>
            <a:pPr lvl="2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Frequencies, </a:t>
            </a:r>
          </a:p>
          <a:p>
            <a:pPr lvl="2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Call signs, </a:t>
            </a:r>
          </a:p>
          <a:p>
            <a:pPr lvl="2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Phone numbers, </a:t>
            </a:r>
          </a:p>
          <a:p>
            <a:pPr lvl="2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Encryption, </a:t>
            </a:r>
          </a:p>
          <a:p>
            <a:pPr lvl="2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Codes, </a:t>
            </a:r>
          </a:p>
          <a:p>
            <a:pPr lvl="2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Challenges,</a:t>
            </a:r>
          </a:p>
          <a:p>
            <a:pPr lvl="2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etc.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72261-392D-5665-4E1A-9F510BD4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26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75AF6-58A4-7287-9D3F-3F3BC38F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43612"/>
          </a:xfrm>
        </p:spPr>
        <p:txBody>
          <a:bodyPr/>
          <a:lstStyle/>
          <a:p>
            <a:r>
              <a:rPr lang="en-US" dirty="0"/>
              <a:t>Xyz race communications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9A143-2A0A-1CC3-6B58-0B6BC36DE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390919"/>
            <a:ext cx="9905999" cy="546708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Primary:   “Big Top Repeater “ 147.195 + 107.2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Alternate:  “Simplex” 147.525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Directed Net, Wolf Pass NCS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Stations/Tactical Call Signs:  Start, Low Ridge, Wolf Pass, High Creek, Finish, Sweep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655F7-8E41-4A61-55A0-767D7A41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16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C8C8-8161-341E-B0F6-C6473D23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59521"/>
          </a:xfrm>
        </p:spPr>
        <p:txBody>
          <a:bodyPr/>
          <a:lstStyle/>
          <a:p>
            <a:r>
              <a:rPr lang="en-US" dirty="0"/>
              <a:t>XYZ RACE COMMUNICATIONS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002CA-D358-FF9D-E6E0-B31ADAFAA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78040"/>
            <a:ext cx="9905999" cy="5215944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Race Director:  John Doe ph. 999-222-4444 (At Finish)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Medical Director:  EMT-P Strange ph. 888-555-9999 (At Wolf Pass)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Report injuries to Medical Director.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the ICS-206  Block Eight  “Dutch Creek Protocol”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Medial Director makes calls to 911.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Race Director makes calls for SAR.</a:t>
            </a: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EEBD9-7D0F-18C6-E406-AA681F6F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03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BEA45-F8C2-AA8F-2F21-127D3D28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45888"/>
          </a:xfrm>
        </p:spPr>
        <p:txBody>
          <a:bodyPr/>
          <a:lstStyle/>
          <a:p>
            <a:r>
              <a:rPr lang="en-US" dirty="0"/>
              <a:t>Documentation</a:t>
            </a:r>
            <a:br>
              <a:rPr lang="en-US" dirty="0"/>
            </a:br>
            <a:r>
              <a:rPr lang="en-US" sz="4000" b="1" i="1" dirty="0"/>
              <a:t>write everything down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B1C56-7AE9-DD5B-156D-D1D3B0F3F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77285"/>
            <a:ext cx="9905999" cy="646519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Unit Log (ICS-214)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Personnel and significant activities at each station, 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Communications Log (ICS 309)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List messages to and from each station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General Message (ICS-213)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Admin. and third-party messages</a:t>
            </a:r>
          </a:p>
          <a:p>
            <a:pPr marL="0" indent="0">
              <a:buNone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596B8-B682-ECAA-801B-B4BB04C7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01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085C-773E-A25B-7800-FA84AFA6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 is important!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BF1A2-B566-4BC2-7A24-582626683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Your personal records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Club/team Archive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Legal record:   investigation, evidence, deposition, trial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After Action Review and Improvement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2ADF5-D3B8-5839-943D-504E24E4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88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4CFC-EE3C-91A8-2FB0-EC788DBEF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15911"/>
            <a:ext cx="9905998" cy="618186"/>
          </a:xfrm>
        </p:spPr>
        <p:txBody>
          <a:bodyPr>
            <a:normAutofit/>
          </a:bodyPr>
          <a:lstStyle/>
          <a:p>
            <a:r>
              <a:rPr lang="en-US" dirty="0"/>
              <a:t>ICS 214 Unit 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AAFED-3B11-F5C8-5634-3C9C2D6A4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862886"/>
            <a:ext cx="9905999" cy="6387920"/>
          </a:xfrm>
        </p:spPr>
        <p:txBody>
          <a:bodyPr>
            <a:noAutofit/>
          </a:bodyPr>
          <a:lstStyle/>
          <a:p>
            <a:r>
              <a:rPr lang="en-US" sz="3200" dirty="0"/>
              <a:t>Time                                    Activity Log</a:t>
            </a:r>
          </a:p>
          <a:p>
            <a:r>
              <a:rPr lang="en-US" sz="3200" dirty="0"/>
              <a:t>0630     Leave  home</a:t>
            </a:r>
          </a:p>
          <a:p>
            <a:r>
              <a:rPr lang="en-US" sz="3200" dirty="0"/>
              <a:t>0800     Arrive at  Low Ridge Aid Station    67 miles</a:t>
            </a:r>
          </a:p>
          <a:p>
            <a:r>
              <a:rPr lang="en-US" sz="3200" dirty="0"/>
              <a:t>0810     Briefing with Low Ridge Aid Station Captain</a:t>
            </a:r>
          </a:p>
          <a:p>
            <a:r>
              <a:rPr lang="en-US" sz="3200" dirty="0"/>
              <a:t>1300    Nr 999 injured      ref msg  1322</a:t>
            </a:r>
          </a:p>
          <a:p>
            <a:r>
              <a:rPr lang="en-US" sz="3200" dirty="0"/>
              <a:t>1533    Sweep passed,  station shut down</a:t>
            </a:r>
          </a:p>
          <a:p>
            <a:r>
              <a:rPr lang="en-US" sz="3200" dirty="0"/>
              <a:t>1723  Arrived home  67 miles</a:t>
            </a:r>
          </a:p>
          <a:p>
            <a:r>
              <a:rPr lang="en-US" sz="3200" dirty="0"/>
              <a:t>AAR notes:  Have 2  ops at each station.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68E1F-2F3F-0EBD-2105-F0C0C635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97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9E9B6-52B9-BE91-050E-81CE7DFFA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E66EB1-94F6-896B-6101-025C0910275D}"/>
              </a:ext>
            </a:extLst>
          </p:cNvPr>
          <p:cNvSpPr txBox="1"/>
          <p:nvPr/>
        </p:nvSpPr>
        <p:spPr>
          <a:xfrm>
            <a:off x="360609" y="2371625"/>
            <a:ext cx="116682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     From               To                   Message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(24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:00)  Call Sign/ID   Call Sign/ID</a:t>
            </a:r>
          </a:p>
          <a:p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anose="05000000000000000000" pitchFamily="2" charset="2"/>
            </a:endParaRPr>
          </a:p>
          <a:p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anose="05000000000000000000" pitchFamily="2" charset="2"/>
            </a:endParaRPr>
          </a:p>
          <a:p>
            <a:r>
              <a:rPr lang="en-US" sz="32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1101    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SUMMIT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       </a:t>
            </a:r>
            <a:r>
              <a:rPr lang="en-US" sz="3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FINISH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        </a:t>
            </a:r>
            <a:r>
              <a:rPr lang="en-US" sz="3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1</a:t>
            </a:r>
            <a:r>
              <a:rPr lang="en-US" sz="3200" u="sng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ST</a:t>
            </a:r>
            <a:r>
              <a:rPr lang="en-US" sz="3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MALE IN OUT 1100</a:t>
            </a:r>
          </a:p>
          <a:p>
            <a:r>
              <a:rPr lang="en-US" sz="32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_1323_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  </a:t>
            </a:r>
            <a:r>
              <a:rPr lang="en-US" sz="3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SUMMIT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      </a:t>
            </a:r>
            <a:r>
              <a:rPr lang="en-US" sz="3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FINISH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        </a:t>
            </a:r>
            <a:r>
              <a:rPr lang="en-US" sz="3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MSG 1322 NR 999 INJURY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_</a:t>
            </a:r>
            <a:r>
              <a:rPr lang="en-US" sz="3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____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__ ____________   __________     _________________________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B6253F-F30D-2FE7-5B95-9FB47D45E5BD}"/>
              </a:ext>
            </a:extLst>
          </p:cNvPr>
          <p:cNvSpPr txBox="1"/>
          <p:nvPr/>
        </p:nvSpPr>
        <p:spPr>
          <a:xfrm>
            <a:off x="1854558" y="1081825"/>
            <a:ext cx="9522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EXAMPLE ICS 309, COMMUNICATONS LOG ENTRY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74127C-83E3-5414-FAFB-7E6E88D9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82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CCA0-50C4-23B1-F193-D837177A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399578"/>
            <a:ext cx="9905998" cy="8981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3D46A-9CCB-766B-109E-0805C59C7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320" y="180304"/>
            <a:ext cx="9905999" cy="6710059"/>
          </a:xfrm>
        </p:spPr>
        <p:txBody>
          <a:bodyPr>
            <a:normAutofit fontScale="62500" lnSpcReduction="20000"/>
          </a:bodyPr>
          <a:lstStyle/>
          <a:p>
            <a:r>
              <a:rPr lang="en-US" sz="5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GENERAL MESSAGE (ICS 213)     </a:t>
            </a:r>
          </a:p>
          <a:p>
            <a:r>
              <a:rPr lang="en-US" sz="5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INCIDENT NAME   XYZ RACE</a:t>
            </a:r>
          </a:p>
          <a:p>
            <a:r>
              <a:rPr lang="en-US" sz="5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TO: NAME, POSITION John Doe Director, Finish</a:t>
            </a:r>
          </a:p>
          <a:p>
            <a:r>
              <a:rPr lang="en-US" sz="5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FROM: NAME, POSITION  Ben Franklin Low Ridge</a:t>
            </a:r>
          </a:p>
          <a:p>
            <a:r>
              <a:rPr lang="en-US" sz="5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SUBJECT: Lunch Count</a:t>
            </a:r>
          </a:p>
          <a:p>
            <a:r>
              <a:rPr lang="en-US" sz="5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 DATE: 8 Nov.</a:t>
            </a:r>
          </a:p>
          <a:p>
            <a:r>
              <a:rPr lang="en-US" sz="5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6.TIME: 0820</a:t>
            </a:r>
          </a:p>
          <a:p>
            <a:r>
              <a:rPr lang="en-US" sz="5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7.  MESSAGE:   Low Ridge Lunch Count is 14</a:t>
            </a:r>
          </a:p>
          <a:p>
            <a:r>
              <a:rPr lang="en-US" sz="5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8. APPROVED BY: SIGNATURE, POSITION, TITLE Ben Franklin   Low Ridge Aid Station Capt.</a:t>
            </a:r>
          </a:p>
          <a:p>
            <a:endParaRPr lang="en-US" sz="5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37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30CE2-8C7C-2B75-FC93-B986F8EAC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24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otebook&#10;&#10;AI-generated content may be incorrect.">
            <a:extLst>
              <a:ext uri="{FF2B5EF4-FFF2-40B4-BE49-F238E27FC236}">
                <a16:creationId xmlns:a16="http://schemas.microsoft.com/office/drawing/2014/main" id="{5188B2CF-998A-9EB0-B45E-59CE022D9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3C49A0-6C8E-4EF2-CA77-5951BB06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36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4A972-E3D6-39CA-A551-7DE3CA63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71187"/>
            <a:ext cx="9905998" cy="630733"/>
          </a:xfrm>
        </p:spPr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29529-41BB-7A52-8A56-A0A500F71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05786"/>
            <a:ext cx="9905999" cy="5642743"/>
          </a:xfrm>
        </p:spPr>
        <p:txBody>
          <a:bodyPr>
            <a:normAutofit fontScale="70000" lnSpcReduction="20000"/>
          </a:bodyPr>
          <a:lstStyle/>
          <a:p>
            <a:r>
              <a:rPr lang="en-US" sz="4600" dirty="0"/>
              <a:t>PURPOSE</a:t>
            </a:r>
          </a:p>
          <a:p>
            <a:r>
              <a:rPr lang="en-US" sz="4600" dirty="0"/>
              <a:t>DUTCH CREEK INCIDENT</a:t>
            </a:r>
          </a:p>
          <a:p>
            <a:r>
              <a:rPr lang="en-US" sz="4600" dirty="0"/>
              <a:t>PLANS</a:t>
            </a:r>
          </a:p>
          <a:p>
            <a:r>
              <a:rPr lang="en-US" sz="4600" dirty="0"/>
              <a:t>DOCUMENTATION</a:t>
            </a:r>
          </a:p>
          <a:p>
            <a:r>
              <a:rPr lang="en-US" sz="4600" dirty="0"/>
              <a:t>TEMPLATES</a:t>
            </a:r>
          </a:p>
          <a:p>
            <a:r>
              <a:rPr lang="en-US" sz="4600" dirty="0"/>
              <a:t>COMPETENCY </a:t>
            </a:r>
          </a:p>
          <a:p>
            <a:r>
              <a:rPr lang="en-US" sz="4600" dirty="0"/>
              <a:t>COMMUNICATION SKILLS</a:t>
            </a:r>
          </a:p>
          <a:p>
            <a:r>
              <a:rPr lang="en-US" sz="4600" dirty="0"/>
              <a:t>REVIEW</a:t>
            </a:r>
          </a:p>
          <a:p>
            <a:r>
              <a:rPr lang="en-US" sz="4600" dirty="0"/>
              <a:t>REFERENCES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23C07-FDED-36F9-9801-4C147DDE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75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15D9-9FED-2890-4C2C-C15FD0B51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Communication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7CB8F-2B0C-9299-2B4D-C8826D306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28800"/>
            <a:ext cx="9905999" cy="489397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	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Brief.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Debrief.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Communicate hazards to others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Acknowledge and understand </a:t>
            </a:r>
            <a:r>
              <a:rPr lang="en-US"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messages.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Ask if you don’t know.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38B0F-72BE-4051-0C9D-6CA9C35C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20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D804A-C929-7A54-A310-45DFEBF9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1142E-4D27-0F96-3316-29B4668FC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Tasks: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Send, receive, document messages.</a:t>
            </a:r>
          </a:p>
          <a:p>
            <a:r>
              <a:rPr lang="en-US" sz="3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Purpose: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Provide Clear, Concise, Complete Communications</a:t>
            </a:r>
          </a:p>
          <a:p>
            <a:r>
              <a:rPr lang="en-US" sz="32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End State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  All messages passed with 100 percent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2650D-4EB6-F6DB-2752-B1F7F2279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23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D0798-9C5D-424E-01E5-C3F11DA6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Debrief,  HOT WASH, after action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02A1E-2CAF-EAEF-3738-63A699798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47009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Timely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Everyone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Successes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Challenges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Collect, archive documents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Improvement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EDB44-CBFF-0E3C-B178-1F7310A2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17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22FA-6C7D-6F6F-1CC8-A6B11AFDC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Templates: clear, concise, 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5C31F-BAFC-ABDA-F13D-883F9900F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kern="1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Reduce time and effort.</a:t>
            </a:r>
          </a:p>
          <a:p>
            <a:endParaRPr lang="en-US" sz="3200" kern="100" dirty="0">
              <a:effectLst/>
              <a:latin typeface="Roboto" panose="020000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200" kern="1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Only the critical words, not sentences</a:t>
            </a:r>
          </a:p>
          <a:p>
            <a:endParaRPr lang="en-US" sz="3200" kern="100" dirty="0">
              <a:effectLst/>
              <a:latin typeface="Roboto" panose="020000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200" kern="100" dirty="0"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Checklist of required information</a:t>
            </a:r>
            <a:endParaRPr lang="en-US" sz="3200" kern="100" dirty="0">
              <a:effectLst/>
              <a:latin typeface="Roboto" panose="020000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2F18D-0FD3-051C-6FF7-7F7A74E96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83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5A563-9B2E-32BE-B85F-2B7851F3D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62552"/>
          </a:xfrm>
        </p:spPr>
        <p:txBody>
          <a:bodyPr/>
          <a:lstStyle/>
          <a:p>
            <a:r>
              <a:rPr lang="en-US" dirty="0"/>
              <a:t>Templates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CAF13-6FE6-7F05-881F-B09A6C398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81070"/>
            <a:ext cx="9905999" cy="4971245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PSAP 911 Centers</a:t>
            </a:r>
          </a:p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 Military  9-Line Medivac  </a:t>
            </a:r>
          </a:p>
          <a:p>
            <a:pPr lvl="1"/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Taught in the Basic Combat Training.</a:t>
            </a:r>
          </a:p>
          <a:p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Incident management teams : Dutch Creek Protocol /ICS 206WF / MEDICAL INCIDENT REPORT</a:t>
            </a:r>
          </a:p>
          <a:p>
            <a:pPr lvl="1"/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NWCG IRPG</a:t>
            </a:r>
          </a:p>
          <a:p>
            <a:pPr lvl="1"/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NWCG and ALL HAZARD IMT IAPs</a:t>
            </a:r>
          </a:p>
          <a:p>
            <a:pPr lvl="1"/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NIFOG (back cover)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B5BF0-8261-AD78-F8AE-350F2BAB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27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0202-3004-1AF1-BCE8-1E166A67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"/>
            <a:ext cx="9905998" cy="561860"/>
          </a:xfrm>
        </p:spPr>
        <p:txBody>
          <a:bodyPr>
            <a:normAutofit fontScale="90000"/>
          </a:bodyPr>
          <a:lstStyle/>
          <a:p>
            <a:r>
              <a:rPr lang="en-US" dirty="0"/>
              <a:t>ICS 206 WF-Block 8 Dutch creek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56CAF-D20F-1891-AE8C-E9456CDAC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771180"/>
            <a:ext cx="9905999" cy="608681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Declare the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nature of the emergency</a:t>
            </a:r>
          </a:p>
          <a:p>
            <a:pPr lvl="1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Medical injury / illness</a:t>
            </a:r>
          </a:p>
          <a:p>
            <a:pPr lvl="1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injury/illness, is it Life Threatening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If Life Threatening, then request the designated frequency be cleared for emergency traffic.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Identify the on-scene Point of Contact (POC) by Resource (title) and last name. (i.e. Radio Operator Smith)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Identify nature of incident, numbered injured, patient assessment(s),and location (geographic and GPS coordinates)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7B8A6-82F5-54CD-2D59-F11C444E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78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C1EF5-2C96-EA1B-D37A-6A67C4DFA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53459"/>
          </a:xfrm>
        </p:spPr>
        <p:txBody>
          <a:bodyPr>
            <a:normAutofit fontScale="90000"/>
          </a:bodyPr>
          <a:lstStyle/>
          <a:p>
            <a:r>
              <a:rPr lang="en-US" dirty="0"/>
              <a:t>ICS 206-Block 8 Dutch creek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76BC2-90F6-D41D-5402-06E7A760E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965" y="1519385"/>
            <a:ext cx="9905999" cy="507859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 Identify on-scene medical personnel by position and name</a:t>
            </a:r>
          </a:p>
          <a:p>
            <a:pPr lvl="1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(i.e. EMT Jones)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6. Identify preferred method of patient transport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7. </a:t>
            </a:r>
            <a:r>
              <a:rPr lang="en-US"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en-US" sz="3200" i="1" u="sng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 operators )</a:t>
            </a:r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</a:t>
            </a:r>
            <a:r>
              <a:rPr lang="en-US"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information received and transmitted on the radio or phone.**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8. Identify and changes in the on-scene POC or medical personnel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D697E-C50F-81CA-D320-60AEA080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29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6BDF5-8FC3-EC34-CBC2-2A01952B8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1285-BBAD-78E8-4225-45422A28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 DUTCH CREEK PROTOCOL ON ICS 213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661DB-1611-9F9A-8A94-1482C2692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TO: JOHN DOE  DIRECTOR  FINISH                                                                     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FROM: EMT-P STRANGE     SUMMIT                                                                         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SUBJECT: NR 999  INJURY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 DATE: _________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6.TIME: 1322</a:t>
            </a:r>
          </a:p>
          <a:p>
            <a:endParaRPr lang="en-US" sz="3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5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5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5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37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58751-6340-77F5-D61E-BF6EE81A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25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02FCAD-8E84-C536-1584-77ABB2714965}"/>
              </a:ext>
            </a:extLst>
          </p:cNvPr>
          <p:cNvSpPr txBox="1"/>
          <p:nvPr/>
        </p:nvSpPr>
        <p:spPr>
          <a:xfrm>
            <a:off x="1313644" y="785611"/>
            <a:ext cx="1050916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7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MESSAGE DUTCH CREEK PROTOCOL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LINE  1. MEDICAL INJURY NOT LIFE THREATENING</a:t>
            </a:r>
          </a:p>
          <a:p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LINE 3.  JONES KZ0ZZZ  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LINE 4. NR 999  INJURED KNEE UNABLE TO WALK   LOW  RIDGE AID STATION</a:t>
            </a:r>
          </a:p>
          <a:p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LINE 6. SAR  UTV</a:t>
            </a:r>
          </a:p>
          <a:p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8.   EMT-P STRANGE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7060B7-7A9F-E702-A1A2-D6C2A5B0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72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656EE-7B32-2938-1BE3-026DB86B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212" y="856445"/>
            <a:ext cx="9905998" cy="650383"/>
          </a:xfrm>
        </p:spPr>
        <p:txBody>
          <a:bodyPr>
            <a:norm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COMMUNICATION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B1021-877A-36BB-74D8-561B954F3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57" y="2099257"/>
            <a:ext cx="11835685" cy="718641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Write, edit, get approval before transmitting.</a:t>
            </a:r>
          </a:p>
          <a:p>
            <a:r>
              <a:rPr lang="en-US" sz="32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Print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legible upper-case letters.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Speak slowly. Trace each letter as you speak.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Reading, speaking slowly, lowers vocal stress.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Read back each line for 100 percent accuracy.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B9056-34EA-D624-D448-8C6158092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1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3407-6A2D-47DC-5622-0334124A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to support planned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6B6F-1BC9-45D8-CD1E-7A4D4ECD6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608513"/>
          </a:xfrm>
        </p:spPr>
        <p:txBody>
          <a:bodyPr>
            <a:noAutofit/>
          </a:bodyPr>
          <a:lstStyle/>
          <a:p>
            <a:r>
              <a:rPr lang="en-US" sz="3200" kern="1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Emergency Communications, usually a medical emergency.</a:t>
            </a:r>
          </a:p>
          <a:p>
            <a:r>
              <a:rPr lang="en-US" sz="3200" kern="100" dirty="0">
                <a:latin typeface="Roboto" panose="02000000000000000000" pitchFamily="2" charset="0"/>
                <a:cs typeface="Times New Roman" panose="02020603050405020304" pitchFamily="18" charset="0"/>
              </a:rPr>
              <a:t>Routine traffic</a:t>
            </a:r>
          </a:p>
          <a:p>
            <a:pPr lvl="1"/>
            <a:r>
              <a:rPr lang="en-US" sz="3200" kern="100" dirty="0">
                <a:latin typeface="Roboto" panose="02000000000000000000" pitchFamily="2" charset="0"/>
                <a:cs typeface="Times New Roman" panose="02020603050405020304" pitchFamily="18" charset="0"/>
              </a:rPr>
              <a:t>Participant numbers,</a:t>
            </a:r>
          </a:p>
          <a:p>
            <a:pPr lvl="1"/>
            <a:r>
              <a:rPr lang="en-US" sz="3200" kern="100" dirty="0">
                <a:latin typeface="Roboto" panose="02000000000000000000" pitchFamily="2" charset="0"/>
                <a:cs typeface="Times New Roman" panose="02020603050405020304" pitchFamily="18" charset="0"/>
              </a:rPr>
              <a:t>Logistics </a:t>
            </a:r>
          </a:p>
          <a:p>
            <a:pPr lvl="1"/>
            <a:r>
              <a:rPr lang="en-US" sz="3200" kern="100" dirty="0">
                <a:latin typeface="Roboto" panose="02000000000000000000" pitchFamily="2" charset="0"/>
                <a:cs typeface="Times New Roman" panose="02020603050405020304" pitchFamily="18" charset="0"/>
              </a:rPr>
              <a:t>Administration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4BA27-57CE-B749-ED8E-340BDA22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94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354C0-172C-291B-4ACF-8E9828F57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48281"/>
          </a:xfrm>
        </p:spPr>
        <p:txBody>
          <a:bodyPr>
            <a:normAutofit fontScale="90000"/>
          </a:bodyPr>
          <a:lstStyle/>
          <a:p>
            <a:r>
              <a:rPr lang="en-US" dirty="0"/>
              <a:t>Acknowledge each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A558E-EAF0-BC00-FD03-72D503CAF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97736"/>
            <a:ext cx="9905999" cy="5660264"/>
          </a:xfrm>
        </p:spPr>
        <p:txBody>
          <a:bodyPr>
            <a:normAutofit fontScale="77500" lnSpcReduction="20000"/>
          </a:bodyPr>
          <a:lstStyle/>
          <a:p>
            <a:r>
              <a:rPr lang="en-US" sz="3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Summit this is Low Ridge Medical Emergency Dutch Creek Protocol How copy?</a:t>
            </a:r>
          </a:p>
          <a:p>
            <a:r>
              <a:rPr lang="en-US" sz="3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Ridge:  I copy medical emergency Dutch Creek Protocol</a:t>
            </a:r>
          </a:p>
          <a:p>
            <a:r>
              <a:rPr lang="en-US" sz="3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Summit: Good copy, line 1 medical injury  not life threatening How copy?</a:t>
            </a:r>
          </a:p>
          <a:p>
            <a:r>
              <a:rPr lang="en-US" sz="3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Ridge: I copy line 1 medical injury not life threatening</a:t>
            </a:r>
          </a:p>
          <a:p>
            <a:r>
              <a:rPr lang="en-US" sz="3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Summit:  Good copy line 3  Joe Jones KZ0ZZZ how copy</a:t>
            </a:r>
          </a:p>
          <a:p>
            <a:r>
              <a:rPr lang="en-US" sz="3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Ridge: I copy line 3 Joe Jones KZ0ZZZ</a:t>
            </a:r>
          </a:p>
          <a:p>
            <a:r>
              <a:rPr lang="en-US" sz="3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Summit: Good copy line 4 number 999 injured knee unable to walk Low Ridge Aid Station  How Copy</a:t>
            </a:r>
          </a:p>
          <a:p>
            <a:endParaRPr lang="en-US" dirty="0"/>
          </a:p>
        </p:txBody>
      </p:sp>
      <p:pic>
        <p:nvPicPr>
          <p:cNvPr id="4" name="Hamconn clear concise complete 1">
            <a:hlinkClick r:id="" action="ppaction://media"/>
            <a:extLst>
              <a:ext uri="{FF2B5EF4-FFF2-40B4-BE49-F238E27FC236}">
                <a16:creationId xmlns:a16="http://schemas.microsoft.com/office/drawing/2014/main" id="{F1253DAB-A5CE-D233-2963-484C4C235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6073" y="6034825"/>
            <a:ext cx="609600" cy="609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905C7-503A-8D22-DDAA-E19CEA79E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9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F4D31-0298-E588-6D1F-4E9C83C8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04975"/>
          </a:xfrm>
        </p:spPr>
        <p:txBody>
          <a:bodyPr/>
          <a:lstStyle/>
          <a:p>
            <a:r>
              <a:rPr lang="en-US" dirty="0"/>
              <a:t>Acknowledge each line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E455C-30DD-634F-4018-CE698959A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48496"/>
            <a:ext cx="9905999" cy="5209503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Summit: I copy line 4  number 999 injured knee unable to walk Low Ridge Aid Station 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Ridge good copy line 6  SAR  UTV how copy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Summit: I copy line 6  SAR  UTV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Ridge: Good copy line 8 EMTP Strange end of message how copy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Summit I copy line 6 EMTP Strange end of message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Ridge  Good copy  KZ0ZZZ</a:t>
            </a:r>
          </a:p>
        </p:txBody>
      </p:sp>
      <p:pic>
        <p:nvPicPr>
          <p:cNvPr id="6" name="AUDIO BB">
            <a:hlinkClick r:id="" action="ppaction://media"/>
            <a:extLst>
              <a:ext uri="{FF2B5EF4-FFF2-40B4-BE49-F238E27FC236}">
                <a16:creationId xmlns:a16="http://schemas.microsoft.com/office/drawing/2014/main" id="{8BECF1E2-A6EF-5C32-0F66-EC62EABD5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1076" y="5934682"/>
            <a:ext cx="609600" cy="609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6DC06-82AB-2297-9A44-09ED9C0F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2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otebook&#10;&#10;AI-generated content may be incorrect.">
            <a:extLst>
              <a:ext uri="{FF2B5EF4-FFF2-40B4-BE49-F238E27FC236}">
                <a16:creationId xmlns:a16="http://schemas.microsoft.com/office/drawing/2014/main" id="{AB7F2B25-EFBE-06D9-F99E-2DB7B2A2B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38211" y="998917"/>
            <a:ext cx="68580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FC708-1D6A-C787-9513-FC736F84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3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06712-7B61-2E4C-D935-C51E21A5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31" y="128789"/>
            <a:ext cx="6417547" cy="66858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129DF-2618-81B0-5A39-4110E25C7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9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61165-FD5F-B6C1-0221-1610E652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00"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demonstrate competency before the incident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A4EC7-F515-56BB-6D4A-A1782F9CF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Conduct team training before the event.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Conduct briefing and drills before the start. 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kern="100" dirty="0"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Repeat briefing and drills each operational period.</a:t>
            </a: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7CB8B-71C1-7C08-6F20-3EC69F3F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3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14C12-0E17-89D6-AD99-94473E120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36F6-ED5F-E4F9-D69E-BEA232C9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82" y="167757"/>
            <a:ext cx="9905998" cy="630733"/>
          </a:xfrm>
        </p:spPr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AE281-60F8-BA59-D569-7A900CC4E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381" y="682581"/>
            <a:ext cx="9905999" cy="6967470"/>
          </a:xfrm>
        </p:spPr>
        <p:txBody>
          <a:bodyPr>
            <a:normAutofit fontScale="55000" lnSpcReduction="20000"/>
          </a:bodyPr>
          <a:lstStyle/>
          <a:p>
            <a:r>
              <a:rPr lang="en-US" sz="5800" dirty="0"/>
              <a:t>PURPOSE: </a:t>
            </a:r>
            <a:r>
              <a:rPr lang="en-US" sz="5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Clear, complete, concise communications  for emergencies  at planned events.</a:t>
            </a:r>
            <a:endParaRPr lang="en-US" sz="5800" dirty="0"/>
          </a:p>
          <a:p>
            <a:r>
              <a:rPr lang="en-US" sz="5800" dirty="0"/>
              <a:t>DUTCH CREEK INCIDENT:   Planning, Protocols, Briefings</a:t>
            </a:r>
          </a:p>
          <a:p>
            <a:r>
              <a:rPr lang="en-US" sz="5800" dirty="0"/>
              <a:t>PLANS:  Policy, Communication (i.e. SOI), Team Briefings </a:t>
            </a:r>
          </a:p>
          <a:p>
            <a:r>
              <a:rPr lang="en-US" sz="5800" dirty="0"/>
              <a:t>DOCUMENTATION:  Unit Logs, Communication Logs, Message Forms, ICS-200!</a:t>
            </a:r>
          </a:p>
          <a:p>
            <a:r>
              <a:rPr lang="en-US" sz="5800" dirty="0"/>
              <a:t>TEMPLATES:   ICS 206-WF  Dutch Creek Protocol</a:t>
            </a:r>
          </a:p>
          <a:p>
            <a:r>
              <a:rPr lang="en-US" sz="5800" dirty="0"/>
              <a:t>COMPETENCY.  Briefings, Demonstrate Procedures</a:t>
            </a:r>
          </a:p>
          <a:p>
            <a:r>
              <a:rPr lang="en-US" sz="5800" dirty="0"/>
              <a:t>COMMUNICATION SKILLS:  Write Everything,  Print Clearly, Speak Slowly, Read Back.</a:t>
            </a:r>
          </a:p>
          <a:p>
            <a:endParaRPr lang="en-US" sz="5800" dirty="0"/>
          </a:p>
          <a:p>
            <a:endParaRPr lang="en-US" sz="5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3841B-D787-6F61-2E37-D580E9EE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18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F8F63-A2DF-F189-255B-39749775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19273"/>
            <a:ext cx="9905998" cy="424671"/>
          </a:xfrm>
        </p:spPr>
        <p:txBody>
          <a:bodyPr>
            <a:normAutofit fontScale="90000"/>
          </a:bodyPr>
          <a:lstStyle/>
          <a:p>
            <a:r>
              <a:rPr lang="en-US" dirty="0"/>
              <a:t>INDEX OF KNOWLEDGE AKA FINAL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5AAF2-9033-8759-4DCA-6E598D7F8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34097"/>
            <a:ext cx="9905999" cy="654857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are the leader for your club’s support of a planned event. A new ham from another, distant club will be part of your team.  </a:t>
            </a:r>
          </a:p>
          <a:p>
            <a:pPr marL="0" indent="0">
              <a:buNone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List the topics you will have in your emailed instructions.</a:t>
            </a:r>
          </a:p>
          <a:p>
            <a:pPr marL="0" indent="0">
              <a:buNone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documents will you have your team use?</a:t>
            </a:r>
          </a:p>
          <a:p>
            <a:pPr marL="0" indent="0">
              <a:buNone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Complete this sentence:</a:t>
            </a:r>
          </a:p>
          <a:p>
            <a:pPr marL="0" indent="0">
              <a:buNone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“Amateur” radio operators   ______________________  “professional” communicators.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76B79-8FAC-D4E7-AC28-2A009411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37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9E8FB-0F40-B01F-C17A-21CBF3E2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9"/>
            <a:ext cx="9905998" cy="501944"/>
          </a:xfrm>
        </p:spPr>
        <p:txBody>
          <a:bodyPr>
            <a:normAutofit fontScale="90000"/>
          </a:bodyPr>
          <a:lstStyle/>
          <a:p>
            <a:r>
              <a:rPr lang="en-US" dirty="0"/>
              <a:t>Do Your research  (Google. YOUTUBE)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06DD5-C057-E431-11D5-756D6050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965915"/>
            <a:ext cx="9905999" cy="7134896"/>
          </a:xfrm>
        </p:spPr>
        <p:txBody>
          <a:bodyPr>
            <a:normAutofit fontScale="40000" lnSpcReduction="20000"/>
          </a:bodyPr>
          <a:lstStyle/>
          <a:p>
            <a:r>
              <a:rPr lang="en-US" sz="8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Dutch Creek Incident, Protocol</a:t>
            </a:r>
          </a:p>
          <a:p>
            <a:r>
              <a:rPr lang="en-US" sz="8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Signals Operating Instructions</a:t>
            </a:r>
          </a:p>
          <a:p>
            <a:r>
              <a:rPr lang="en-US" sz="8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FM 6-99  U.S. ARMY REPORT AND MESSAGE FORMATS</a:t>
            </a:r>
          </a:p>
          <a:p>
            <a:r>
              <a:rPr lang="en-US" sz="8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NIFOG App:  https://www.cisa.gov › </a:t>
            </a:r>
            <a:r>
              <a:rPr lang="en-US" sz="8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safecom</a:t>
            </a:r>
            <a:r>
              <a:rPr lang="en-US" sz="8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› public-safety-library-... or cisa.gov/publication/fog-documents</a:t>
            </a:r>
          </a:p>
          <a:p>
            <a:r>
              <a:rPr lang="en-US" sz="8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INCIDENT RESPONSE POCKET GUIDE</a:t>
            </a:r>
          </a:p>
          <a:p>
            <a:r>
              <a:rPr lang="en-US" sz="8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GUERILLAS GUIDE TO THE BAOFENG RADIO!! , NC Scout (Amazon paperback)</a:t>
            </a:r>
          </a:p>
          <a:p>
            <a:pPr marL="0" indent="0">
              <a:buNone/>
            </a:pPr>
            <a:br>
              <a:rPr lang="en-US" sz="8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8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04D76-8F50-54D6-6B80-8069A582D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45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B6B93-90A1-861C-34E5-3061AEAC5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156693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A9EA-FD28-B842-B959-99046857A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198" y="2852669"/>
            <a:ext cx="9904459" cy="137159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Steve Schroder KI0KY</a:t>
            </a:r>
          </a:p>
          <a:p>
            <a:pPr algn="ctr"/>
            <a:r>
              <a:rPr lang="en-US" sz="3200" dirty="0"/>
              <a:t>KI0KY_at_ARRL.NET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6462B-84FF-204E-62BB-BB6DE61A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46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16D5-B3FD-4D62-4C28-B860FD4DB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1551B-99EB-3AA3-2970-6EC2F71A0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0C259-6E64-0A03-2403-C59072E5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87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E9E0-F8CF-8C0F-1A5C-24B3125E3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Planned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F1C7C-E40E-2CF5-7143-7BEC991D9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486164"/>
          </a:xfrm>
        </p:spPr>
        <p:txBody>
          <a:bodyPr/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Major activity for amateur radio operators.  Training for Emergencies 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Wide range in size and scope.  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an hour or so to several days.</a:t>
            </a: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 rallies, bicycle races, marathons, endurance races, horse races.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9E705-92F6-5B5C-E0DD-9A0ACD8B2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FE4CD5-BABC-6DCD-69AC-673A60CC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443" y="185285"/>
            <a:ext cx="5649113" cy="64874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5B97FE-BF61-9283-82D9-081760B8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90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ll">
            <a:extLst>
              <a:ext uri="{FF2B5EF4-FFF2-40B4-BE49-F238E27FC236}">
                <a16:creationId xmlns:a16="http://schemas.microsoft.com/office/drawing/2014/main" id="{6DF7051C-B8D7-097F-4CA2-55FDC062C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02" y="54735"/>
            <a:ext cx="524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441F0E-4DCA-290B-1894-AA9A83265778}"/>
              </a:ext>
            </a:extLst>
          </p:cNvPr>
          <p:cNvSpPr txBox="1"/>
          <p:nvPr/>
        </p:nvSpPr>
        <p:spPr>
          <a:xfrm>
            <a:off x="5325413" y="206062"/>
            <a:ext cx="2389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ICS -- 200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D1B089-2845-280B-D0DC-A2AC3DF1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05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882A-EEF2-521D-56AC-26D40A32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639B0-70B3-C863-E099-2BE398441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D8747-CC17-3CD5-0F12-6494E257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0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E5F03-05B0-8936-570B-AB2133D83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5719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26" name="Picture 2" descr="The 2024 Boston Marathon in photos – NBC Boston">
            <a:extLst>
              <a:ext uri="{FF2B5EF4-FFF2-40B4-BE49-F238E27FC236}">
                <a16:creationId xmlns:a16="http://schemas.microsoft.com/office/drawing/2014/main" id="{364AC96F-578E-467A-4FFA-034435CB60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30" y="316177"/>
            <a:ext cx="6401660" cy="634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68004B-8AB1-26B0-CC9D-FF710E7E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21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9F38A-0FBF-7ED1-1208-58B57A6A7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11037"/>
          </a:xfrm>
        </p:spPr>
        <p:txBody>
          <a:bodyPr/>
          <a:lstStyle/>
          <a:p>
            <a:r>
              <a:rPr lang="en-US" dirty="0"/>
              <a:t>Boston Marathon: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01BBB-632A-6BB1-DC7D-0DFAD68D2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29556"/>
            <a:ext cx="9905999" cy="4809926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 miles, few hours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Relatively flat terrain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Many repeaters, 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Thousands of runners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Large crowds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Hundreds of staff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Terrorism target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Mass Casualty Incident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D3FCA-BE2B-F72D-C5C9-ACDC5A34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37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334AC-3A9D-2F69-7BFF-D8B252A4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41413" y="572799"/>
            <a:ext cx="9905998" cy="45719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838084-A389-FDAE-894B-C0F6400AE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9209" y="121920"/>
            <a:ext cx="4313582" cy="661416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5659AC-3602-6E3C-C8B4-E077384F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88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D5E5-8F77-708A-7FA2-961936DF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Rock One Hundred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64418-D1D8-BF69-8682-E823AA2B8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  runners, 48 hours, 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mountains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Poor repeater coverage, 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standing EMS support, </a:t>
            </a: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runner died in July’s race.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49715-B45C-E27E-7FD9-A2D1ED358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231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7159</TotalTime>
  <Words>1792</Words>
  <Application>Microsoft Office PowerPoint</Application>
  <PresentationFormat>Widescreen</PresentationFormat>
  <Paragraphs>334</Paragraphs>
  <Slides>52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Aptos</vt:lpstr>
      <vt:lpstr>Arial</vt:lpstr>
      <vt:lpstr>Roboto</vt:lpstr>
      <vt:lpstr>Tw Cen MT</vt:lpstr>
      <vt:lpstr>Circuit</vt:lpstr>
      <vt:lpstr>Critical comms for planned events  </vt:lpstr>
      <vt:lpstr>introduction</vt:lpstr>
      <vt:lpstr>TOPICS</vt:lpstr>
      <vt:lpstr>Purpose to support planned events</vt:lpstr>
      <vt:lpstr>Planned Events</vt:lpstr>
      <vt:lpstr> </vt:lpstr>
      <vt:lpstr>Boston Marathon:</vt:lpstr>
      <vt:lpstr> </vt:lpstr>
      <vt:lpstr>Hard Rock One Hundred</vt:lpstr>
      <vt:lpstr>Dutch creek incident  July 25, 2008</vt:lpstr>
      <vt:lpstr>DUTCH CREEK INVESTIGATION</vt:lpstr>
      <vt:lpstr>Dutch creek investigation Recommendations</vt:lpstr>
      <vt:lpstr>PowerPoint Presentation</vt:lpstr>
      <vt:lpstr>PowerPoint Presentation</vt:lpstr>
      <vt:lpstr>PowerPoint Presentation</vt:lpstr>
      <vt:lpstr>Ics 206 wf / medical incident report</vt:lpstr>
      <vt:lpstr>Plans </vt:lpstr>
      <vt:lpstr>ADMIN: Who says what to whom when   “orders from headquarters”</vt:lpstr>
      <vt:lpstr>Example</vt:lpstr>
      <vt:lpstr>COMMUNICATIONS PLANs</vt:lpstr>
      <vt:lpstr>Signals Operating Instructions ( SOI) </vt:lpstr>
      <vt:lpstr>Xyz race communications plan</vt:lpstr>
      <vt:lpstr>XYZ RACE COMMUNICATIONS PLAN</vt:lpstr>
      <vt:lpstr>Documentation write everything down</vt:lpstr>
      <vt:lpstr>Documentation is important!</vt:lpstr>
      <vt:lpstr>ICS 214 Unit Log</vt:lpstr>
      <vt:lpstr>PowerPoint Presentation</vt:lpstr>
      <vt:lpstr> </vt:lpstr>
      <vt:lpstr>PowerPoint Presentation</vt:lpstr>
      <vt:lpstr>Team Communication Responsibilities</vt:lpstr>
      <vt:lpstr>Briefing</vt:lpstr>
      <vt:lpstr>Debrief,  HOT WASH, after action report</vt:lpstr>
      <vt:lpstr>Templates: clear, concise, complete</vt:lpstr>
      <vt:lpstr>Templates</vt:lpstr>
      <vt:lpstr>ICS 206 WF-Block 8 Dutch creek protocol</vt:lpstr>
      <vt:lpstr>ICS 206-Block 8 Dutch creek protocol</vt:lpstr>
      <vt:lpstr>EXAMPLE  DUTCH CREEK PROTOCOL ON ICS 213 </vt:lpstr>
      <vt:lpstr>PowerPoint Presentation</vt:lpstr>
      <vt:lpstr>  COMMUNICATION SKILLS</vt:lpstr>
      <vt:lpstr>Acknowledge each line</vt:lpstr>
      <vt:lpstr>Acknowledge each line</vt:lpstr>
      <vt:lpstr>PowerPoint Presentation</vt:lpstr>
      <vt:lpstr>PowerPoint Presentation</vt:lpstr>
      <vt:lpstr>demonstrate competency before the incident</vt:lpstr>
      <vt:lpstr>REVIEW</vt:lpstr>
      <vt:lpstr>INDEX OF KNOWLEDGE AKA FINAL EXAM</vt:lpstr>
      <vt:lpstr>Do Your research  (Google. YOUTUBE)</vt:lpstr>
      <vt:lpstr>QUESTIONS?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 Schroder</dc:creator>
  <cp:lastModifiedBy>Steve Schroder</cp:lastModifiedBy>
  <cp:revision>30</cp:revision>
  <dcterms:created xsi:type="dcterms:W3CDTF">2025-03-18T21:47:48Z</dcterms:created>
  <dcterms:modified xsi:type="dcterms:W3CDTF">2025-10-20T18:28:41Z</dcterms:modified>
</cp:coreProperties>
</file>