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8" r:id="rId3"/>
    <p:sldId id="273" r:id="rId4"/>
    <p:sldId id="257" r:id="rId5"/>
    <p:sldId id="260" r:id="rId6"/>
    <p:sldId id="261" r:id="rId7"/>
    <p:sldId id="259" r:id="rId8"/>
    <p:sldId id="275" r:id="rId9"/>
    <p:sldId id="274" r:id="rId10"/>
    <p:sldId id="290" r:id="rId11"/>
    <p:sldId id="291" r:id="rId12"/>
    <p:sldId id="292" r:id="rId13"/>
    <p:sldId id="293" r:id="rId14"/>
    <p:sldId id="262" r:id="rId15"/>
    <p:sldId id="278" r:id="rId16"/>
    <p:sldId id="263" r:id="rId17"/>
    <p:sldId id="277" r:id="rId18"/>
    <p:sldId id="279" r:id="rId19"/>
    <p:sldId id="280" r:id="rId20"/>
    <p:sldId id="281" r:id="rId21"/>
    <p:sldId id="282" r:id="rId22"/>
    <p:sldId id="283" r:id="rId23"/>
    <p:sldId id="284" r:id="rId24"/>
    <p:sldId id="285" r:id="rId25"/>
    <p:sldId id="286" r:id="rId26"/>
    <p:sldId id="287" r:id="rId27"/>
    <p:sldId id="288" r:id="rId28"/>
    <p:sldId id="289" r:id="rId29"/>
    <p:sldId id="264" r:id="rId30"/>
    <p:sldId id="265" r:id="rId31"/>
    <p:sldId id="267" r:id="rId32"/>
    <p:sldId id="269" r:id="rId33"/>
    <p:sldId id="270" r:id="rId34"/>
    <p:sldId id="271" r:id="rId35"/>
    <p:sldId id="27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6C934-5773-617A-5FEF-04AE64629053}" v="49" dt="2025-10-18T21:48:18.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8"/>
    <p:restoredTop sz="79086" autoAdjust="0"/>
  </p:normalViewPr>
  <p:slideViewPr>
    <p:cSldViewPr snapToGrid="0" snapToObjects="1">
      <p:cViewPr varScale="1">
        <p:scale>
          <a:sx n="79" d="100"/>
          <a:sy n="79" d="100"/>
        </p:scale>
        <p:origin x="2142" y="29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17079-F50D-415F-A6D8-9F711D7C41B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7301946-C83B-4314-A712-0FD7D2CED114}">
      <dgm:prSet/>
      <dgm:spPr/>
      <dgm:t>
        <a:bodyPr/>
        <a:lstStyle/>
        <a:p>
          <a:r>
            <a:rPr lang="en-US"/>
            <a:t>Some portable antennae may not handle much power</a:t>
          </a:r>
        </a:p>
      </dgm:t>
    </dgm:pt>
    <dgm:pt modelId="{B28307D7-739B-4DF1-9FCA-446B450BDB19}" type="parTrans" cxnId="{91EEFC9C-196C-4488-A457-12A6A1F30FAC}">
      <dgm:prSet/>
      <dgm:spPr/>
      <dgm:t>
        <a:bodyPr/>
        <a:lstStyle/>
        <a:p>
          <a:endParaRPr lang="en-US"/>
        </a:p>
      </dgm:t>
    </dgm:pt>
    <dgm:pt modelId="{F930155B-54FD-4C07-BCE6-CB914BBAEEC5}" type="sibTrans" cxnId="{91EEFC9C-196C-4488-A457-12A6A1F30FAC}">
      <dgm:prSet/>
      <dgm:spPr/>
      <dgm:t>
        <a:bodyPr/>
        <a:lstStyle/>
        <a:p>
          <a:endParaRPr lang="en-US"/>
        </a:p>
      </dgm:t>
    </dgm:pt>
    <dgm:pt modelId="{CA18709B-A37F-40F3-A3C7-FE805DE4E010}">
      <dgm:prSet/>
      <dgm:spPr/>
      <dgm:t>
        <a:bodyPr/>
        <a:lstStyle/>
        <a:p>
          <a:r>
            <a:rPr lang="en-US"/>
            <a:t>QRP for 5-10w, maybe up to 20</a:t>
          </a:r>
        </a:p>
      </dgm:t>
    </dgm:pt>
    <dgm:pt modelId="{F3302F30-D168-4573-B2EA-5DC7FA701430}" type="parTrans" cxnId="{A14E2058-FFBB-4DCF-9FED-562A6305D837}">
      <dgm:prSet/>
      <dgm:spPr/>
      <dgm:t>
        <a:bodyPr/>
        <a:lstStyle/>
        <a:p>
          <a:endParaRPr lang="en-US"/>
        </a:p>
      </dgm:t>
    </dgm:pt>
    <dgm:pt modelId="{F5F65F53-D665-472A-9118-6D0F56D6F3CA}" type="sibTrans" cxnId="{A14E2058-FFBB-4DCF-9FED-562A6305D837}">
      <dgm:prSet/>
      <dgm:spPr/>
      <dgm:t>
        <a:bodyPr/>
        <a:lstStyle/>
        <a:p>
          <a:endParaRPr lang="en-US"/>
        </a:p>
      </dgm:t>
    </dgm:pt>
    <dgm:pt modelId="{B52348B8-34CD-4FF3-9C69-07646E5A547B}">
      <dgm:prSet/>
      <dgm:spPr/>
      <dgm:t>
        <a:bodyPr/>
        <a:lstStyle/>
        <a:p>
          <a:r>
            <a:rPr lang="en-US"/>
            <a:t>If using 100w or an amp check the power handling limit</a:t>
          </a:r>
        </a:p>
      </dgm:t>
    </dgm:pt>
    <dgm:pt modelId="{1CBF0199-1A28-4CA7-B194-E2FF49943255}" type="parTrans" cxnId="{77AFF754-F274-47D4-B688-43F3E7580196}">
      <dgm:prSet/>
      <dgm:spPr/>
      <dgm:t>
        <a:bodyPr/>
        <a:lstStyle/>
        <a:p>
          <a:endParaRPr lang="en-US"/>
        </a:p>
      </dgm:t>
    </dgm:pt>
    <dgm:pt modelId="{BD3C6282-33F8-4492-91B8-65A2620004EA}" type="sibTrans" cxnId="{77AFF754-F274-47D4-B688-43F3E7580196}">
      <dgm:prSet/>
      <dgm:spPr/>
      <dgm:t>
        <a:bodyPr/>
        <a:lstStyle/>
        <a:p>
          <a:endParaRPr lang="en-US"/>
        </a:p>
      </dgm:t>
    </dgm:pt>
    <dgm:pt modelId="{54656751-F0BC-3D44-A6D0-4842FAA330E0}" type="pres">
      <dgm:prSet presAssocID="{A1717079-F50D-415F-A6D8-9F711D7C41B2}" presName="linear" presStyleCnt="0">
        <dgm:presLayoutVars>
          <dgm:animLvl val="lvl"/>
          <dgm:resizeHandles val="exact"/>
        </dgm:presLayoutVars>
      </dgm:prSet>
      <dgm:spPr/>
    </dgm:pt>
    <dgm:pt modelId="{4B990FE2-E79B-C449-8838-AE712DF941E6}" type="pres">
      <dgm:prSet presAssocID="{37301946-C83B-4314-A712-0FD7D2CED114}" presName="parentText" presStyleLbl="node1" presStyleIdx="0" presStyleCnt="3">
        <dgm:presLayoutVars>
          <dgm:chMax val="0"/>
          <dgm:bulletEnabled val="1"/>
        </dgm:presLayoutVars>
      </dgm:prSet>
      <dgm:spPr/>
    </dgm:pt>
    <dgm:pt modelId="{E4C2D8C7-23F0-044E-A602-AF039F481CBA}" type="pres">
      <dgm:prSet presAssocID="{F930155B-54FD-4C07-BCE6-CB914BBAEEC5}" presName="spacer" presStyleCnt="0"/>
      <dgm:spPr/>
    </dgm:pt>
    <dgm:pt modelId="{60F486F2-6EA9-AA46-A86C-1E09CA44B995}" type="pres">
      <dgm:prSet presAssocID="{CA18709B-A37F-40F3-A3C7-FE805DE4E010}" presName="parentText" presStyleLbl="node1" presStyleIdx="1" presStyleCnt="3">
        <dgm:presLayoutVars>
          <dgm:chMax val="0"/>
          <dgm:bulletEnabled val="1"/>
        </dgm:presLayoutVars>
      </dgm:prSet>
      <dgm:spPr/>
    </dgm:pt>
    <dgm:pt modelId="{D183F973-0022-164A-BF4B-B19629466D46}" type="pres">
      <dgm:prSet presAssocID="{F5F65F53-D665-472A-9118-6D0F56D6F3CA}" presName="spacer" presStyleCnt="0"/>
      <dgm:spPr/>
    </dgm:pt>
    <dgm:pt modelId="{A8535ECC-62E5-124F-9070-1E0E58FB3105}" type="pres">
      <dgm:prSet presAssocID="{B52348B8-34CD-4FF3-9C69-07646E5A547B}" presName="parentText" presStyleLbl="node1" presStyleIdx="2" presStyleCnt="3">
        <dgm:presLayoutVars>
          <dgm:chMax val="0"/>
          <dgm:bulletEnabled val="1"/>
        </dgm:presLayoutVars>
      </dgm:prSet>
      <dgm:spPr/>
    </dgm:pt>
  </dgm:ptLst>
  <dgm:cxnLst>
    <dgm:cxn modelId="{77AFF754-F274-47D4-B688-43F3E7580196}" srcId="{A1717079-F50D-415F-A6D8-9F711D7C41B2}" destId="{B52348B8-34CD-4FF3-9C69-07646E5A547B}" srcOrd="2" destOrd="0" parTransId="{1CBF0199-1A28-4CA7-B194-E2FF49943255}" sibTransId="{BD3C6282-33F8-4492-91B8-65A2620004EA}"/>
    <dgm:cxn modelId="{ED0DFC74-4DE0-1447-A269-1A1EF4A7A328}" type="presOf" srcId="{A1717079-F50D-415F-A6D8-9F711D7C41B2}" destId="{54656751-F0BC-3D44-A6D0-4842FAA330E0}" srcOrd="0" destOrd="0" presId="urn:microsoft.com/office/officeart/2005/8/layout/vList2"/>
    <dgm:cxn modelId="{A14E2058-FFBB-4DCF-9FED-562A6305D837}" srcId="{A1717079-F50D-415F-A6D8-9F711D7C41B2}" destId="{CA18709B-A37F-40F3-A3C7-FE805DE4E010}" srcOrd="1" destOrd="0" parTransId="{F3302F30-D168-4573-B2EA-5DC7FA701430}" sibTransId="{F5F65F53-D665-472A-9118-6D0F56D6F3CA}"/>
    <dgm:cxn modelId="{1510675A-A0BA-0C49-8E7C-B9B3E13244D3}" type="presOf" srcId="{B52348B8-34CD-4FF3-9C69-07646E5A547B}" destId="{A8535ECC-62E5-124F-9070-1E0E58FB3105}" srcOrd="0" destOrd="0" presId="urn:microsoft.com/office/officeart/2005/8/layout/vList2"/>
    <dgm:cxn modelId="{91EEFC9C-196C-4488-A457-12A6A1F30FAC}" srcId="{A1717079-F50D-415F-A6D8-9F711D7C41B2}" destId="{37301946-C83B-4314-A712-0FD7D2CED114}" srcOrd="0" destOrd="0" parTransId="{B28307D7-739B-4DF1-9FCA-446B450BDB19}" sibTransId="{F930155B-54FD-4C07-BCE6-CB914BBAEEC5}"/>
    <dgm:cxn modelId="{8CA7BEE4-2AFB-6A48-B166-A16A3AEAE9E7}" type="presOf" srcId="{CA18709B-A37F-40F3-A3C7-FE805DE4E010}" destId="{60F486F2-6EA9-AA46-A86C-1E09CA44B995}" srcOrd="0" destOrd="0" presId="urn:microsoft.com/office/officeart/2005/8/layout/vList2"/>
    <dgm:cxn modelId="{8843CFE8-8F7E-B945-A059-910C160408E9}" type="presOf" srcId="{37301946-C83B-4314-A712-0FD7D2CED114}" destId="{4B990FE2-E79B-C449-8838-AE712DF941E6}" srcOrd="0" destOrd="0" presId="urn:microsoft.com/office/officeart/2005/8/layout/vList2"/>
    <dgm:cxn modelId="{88F2DAC4-BAF7-4740-A0D8-076D99D6C1B4}" type="presParOf" srcId="{54656751-F0BC-3D44-A6D0-4842FAA330E0}" destId="{4B990FE2-E79B-C449-8838-AE712DF941E6}" srcOrd="0" destOrd="0" presId="urn:microsoft.com/office/officeart/2005/8/layout/vList2"/>
    <dgm:cxn modelId="{AC370ACB-5AD0-104F-B7E3-8C756423D0B6}" type="presParOf" srcId="{54656751-F0BC-3D44-A6D0-4842FAA330E0}" destId="{E4C2D8C7-23F0-044E-A602-AF039F481CBA}" srcOrd="1" destOrd="0" presId="urn:microsoft.com/office/officeart/2005/8/layout/vList2"/>
    <dgm:cxn modelId="{EA3720E1-3989-ED4E-95B7-16D4C7809C39}" type="presParOf" srcId="{54656751-F0BC-3D44-A6D0-4842FAA330E0}" destId="{60F486F2-6EA9-AA46-A86C-1E09CA44B995}" srcOrd="2" destOrd="0" presId="urn:microsoft.com/office/officeart/2005/8/layout/vList2"/>
    <dgm:cxn modelId="{5E5B4662-9030-A744-8B7F-D506CBC2E9F5}" type="presParOf" srcId="{54656751-F0BC-3D44-A6D0-4842FAA330E0}" destId="{D183F973-0022-164A-BF4B-B19629466D46}" srcOrd="3" destOrd="0" presId="urn:microsoft.com/office/officeart/2005/8/layout/vList2"/>
    <dgm:cxn modelId="{D25E3136-69E8-4746-91F3-0E277B08BE8B}" type="presParOf" srcId="{54656751-F0BC-3D44-A6D0-4842FAA330E0}" destId="{A8535ECC-62E5-124F-9070-1E0E58FB310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90FE2-E79B-C449-8838-AE712DF941E6}">
      <dsp:nvSpPr>
        <dsp:cNvPr id="0" name=""/>
        <dsp:cNvSpPr/>
      </dsp:nvSpPr>
      <dsp:spPr>
        <a:xfrm>
          <a:off x="0" y="77551"/>
          <a:ext cx="5175384" cy="17341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Some portable antennae may not handle much power</a:t>
          </a:r>
        </a:p>
      </dsp:txBody>
      <dsp:txXfrm>
        <a:off x="84655" y="162206"/>
        <a:ext cx="5006074" cy="1564849"/>
      </dsp:txXfrm>
    </dsp:sp>
    <dsp:sp modelId="{60F486F2-6EA9-AA46-A86C-1E09CA44B995}">
      <dsp:nvSpPr>
        <dsp:cNvPr id="0" name=""/>
        <dsp:cNvSpPr/>
      </dsp:nvSpPr>
      <dsp:spPr>
        <a:xfrm>
          <a:off x="0" y="1900990"/>
          <a:ext cx="5175384" cy="1734159"/>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QRP for 5-10w, maybe up to 20</a:t>
          </a:r>
        </a:p>
      </dsp:txBody>
      <dsp:txXfrm>
        <a:off x="84655" y="1985645"/>
        <a:ext cx="5006074" cy="1564849"/>
      </dsp:txXfrm>
    </dsp:sp>
    <dsp:sp modelId="{A8535ECC-62E5-124F-9070-1E0E58FB3105}">
      <dsp:nvSpPr>
        <dsp:cNvPr id="0" name=""/>
        <dsp:cNvSpPr/>
      </dsp:nvSpPr>
      <dsp:spPr>
        <a:xfrm>
          <a:off x="0" y="3724430"/>
          <a:ext cx="5175384" cy="173415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If using 100w or an amp check the power handling limit</a:t>
          </a:r>
        </a:p>
      </dsp:txBody>
      <dsp:txXfrm>
        <a:off x="84655" y="3809085"/>
        <a:ext cx="5006074" cy="15648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BBCCA-9367-3A44-9726-5ED5427B4946}" type="datetimeFigureOut">
              <a:rPr lang="en-US" smtClean="0"/>
              <a:t>10/20/2025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AF159-BB6B-404B-AE6A-8A8E03DFDD1B}" type="slidenum">
              <a:rPr lang="en-US" smtClean="0"/>
              <a:t>‹#›</a:t>
            </a:fld>
            <a:endParaRPr lang="en-US"/>
          </a:p>
        </p:txBody>
      </p:sp>
    </p:spTree>
    <p:extLst>
      <p:ext uri="{BB962C8B-B14F-4D97-AF65-F5344CB8AC3E}">
        <p14:creationId xmlns:p14="http://schemas.microsoft.com/office/powerpoint/2010/main" val="36957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mazon.com/SignWorld-Cross-Base-Feather-Flags/dp/B006R9IRP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ta.ap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potamap.u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a:t>
            </a:fld>
            <a:endParaRPr lang="en-US"/>
          </a:p>
        </p:txBody>
      </p:sp>
    </p:spTree>
    <p:extLst>
      <p:ext uri="{BB962C8B-B14F-4D97-AF65-F5344CB8AC3E}">
        <p14:creationId xmlns:p14="http://schemas.microsoft.com/office/powerpoint/2010/main" val="290967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activators work entirely out of their vehicle, or use mag mount or drive on mounts for antennas. You don’t have to be in the wilderness, as long as you are inside the park boundary.</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14</a:t>
            </a:fld>
            <a:endParaRPr lang="en-US"/>
          </a:p>
        </p:txBody>
      </p:sp>
    </p:spTree>
    <p:extLst>
      <p:ext uri="{BB962C8B-B14F-4D97-AF65-F5344CB8AC3E}">
        <p14:creationId xmlns:p14="http://schemas.microsoft.com/office/powerpoint/2010/main" val="318790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really don’t need to have specialized equipment. Start with what you already have.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use about any kind of transceiver, even if not designed as a portable unit, just be careful with it.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you have tried a few activations, you can decide what you would like to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many more radio options, include some that are CW only</a:t>
            </a:r>
          </a:p>
        </p:txBody>
      </p:sp>
      <p:sp>
        <p:nvSpPr>
          <p:cNvPr id="4" name="Slide Number Placeholder 3"/>
          <p:cNvSpPr>
            <a:spLocks noGrp="1"/>
          </p:cNvSpPr>
          <p:nvPr>
            <p:ph type="sldNum" sz="quarter" idx="5"/>
          </p:nvPr>
        </p:nvSpPr>
        <p:spPr/>
        <p:txBody>
          <a:bodyPr/>
          <a:lstStyle/>
          <a:p>
            <a:fld id="{802AF159-BB6B-404B-AE6A-8A8E03DFDD1B}" type="slidenum">
              <a:rPr lang="en-US" smtClean="0"/>
              <a:t>15</a:t>
            </a:fld>
            <a:endParaRPr lang="en-US"/>
          </a:p>
        </p:txBody>
      </p:sp>
    </p:spTree>
    <p:extLst>
      <p:ext uri="{BB962C8B-B14F-4D97-AF65-F5344CB8AC3E}">
        <p14:creationId xmlns:p14="http://schemas.microsoft.com/office/powerpoint/2010/main" val="332828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Will need a battery big enough to power your rig, for long enough to make your contacts.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Starting out, might be able to power from your vehicle, depending on where you setup?</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16</a:t>
            </a:fld>
            <a:endParaRPr lang="en-US"/>
          </a:p>
        </p:txBody>
      </p:sp>
    </p:spTree>
    <p:extLst>
      <p:ext uri="{BB962C8B-B14F-4D97-AF65-F5344CB8AC3E}">
        <p14:creationId xmlns:p14="http://schemas.microsoft.com/office/powerpoint/2010/main" val="245585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power you use to transmit determines how much battery power you need. A 100w radio will need a much bigger battery than a QRP rig.</a:t>
            </a:r>
          </a:p>
          <a:p>
            <a:endParaRPr lang="en-US" dirty="0"/>
          </a:p>
          <a:p>
            <a:r>
              <a:rPr lang="en-US" dirty="0"/>
              <a:t>The mode also affect battery consumption. CW uses very little, SSB uses more than CW but less than Digital modes like FT8</a:t>
            </a:r>
          </a:p>
          <a:p>
            <a:endParaRPr lang="en-US" dirty="0"/>
          </a:p>
          <a:p>
            <a:r>
              <a:rPr lang="en-US" dirty="0"/>
              <a:t>LiFePO4 batteries have become very affordable, weigh a fraction of lead acid batteries, and run for much longer.</a:t>
            </a:r>
          </a:p>
        </p:txBody>
      </p:sp>
      <p:sp>
        <p:nvSpPr>
          <p:cNvPr id="4" name="Slide Number Placeholder 3"/>
          <p:cNvSpPr>
            <a:spLocks noGrp="1"/>
          </p:cNvSpPr>
          <p:nvPr>
            <p:ph type="sldNum" sz="quarter" idx="5"/>
          </p:nvPr>
        </p:nvSpPr>
        <p:spPr/>
        <p:txBody>
          <a:bodyPr/>
          <a:lstStyle/>
          <a:p>
            <a:fld id="{802AF159-BB6B-404B-AE6A-8A8E03DFDD1B}" type="slidenum">
              <a:rPr lang="en-US" smtClean="0"/>
              <a:t>17</a:t>
            </a:fld>
            <a:endParaRPr lang="en-US"/>
          </a:p>
        </p:txBody>
      </p:sp>
    </p:spTree>
    <p:extLst>
      <p:ext uri="{BB962C8B-B14F-4D97-AF65-F5344CB8AC3E}">
        <p14:creationId xmlns:p14="http://schemas.microsoft.com/office/powerpoint/2010/main" val="2307305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plan to operate for a longer period or over several days you might consider a solar panel to keep your batteries charged</a:t>
            </a:r>
          </a:p>
          <a:p>
            <a:endParaRPr lang="en-US" dirty="0"/>
          </a:p>
          <a:p>
            <a:r>
              <a:rPr lang="en-US" dirty="0"/>
              <a:t>You’ll need a solar charge controller, like </a:t>
            </a:r>
            <a:r>
              <a:rPr lang="en-US" dirty="0" err="1"/>
              <a:t>BuddiPole</a:t>
            </a:r>
            <a:r>
              <a:rPr lang="en-US" dirty="0"/>
              <a:t> PowerMini2, West Mountain Radio Epic </a:t>
            </a:r>
            <a:r>
              <a:rPr lang="en-US" dirty="0" err="1"/>
              <a:t>PWRgate</a:t>
            </a:r>
            <a:r>
              <a:rPr lang="en-US" dirty="0"/>
              <a:t>, or </a:t>
            </a:r>
            <a:r>
              <a:rPr lang="en-US" dirty="0" err="1"/>
              <a:t>Genesun</a:t>
            </a:r>
            <a:r>
              <a:rPr lang="en-US" dirty="0"/>
              <a:t>, Victron</a:t>
            </a:r>
          </a:p>
          <a:p>
            <a:endParaRPr lang="en-US" dirty="0"/>
          </a:p>
          <a:p>
            <a:r>
              <a:rPr lang="en-US" dirty="0" err="1"/>
              <a:t>PowerFilm</a:t>
            </a:r>
            <a:r>
              <a:rPr lang="en-US" dirty="0"/>
              <a:t> makes several panels with integrated batteries</a:t>
            </a:r>
          </a:p>
        </p:txBody>
      </p:sp>
      <p:sp>
        <p:nvSpPr>
          <p:cNvPr id="4" name="Slide Number Placeholder 3"/>
          <p:cNvSpPr>
            <a:spLocks noGrp="1"/>
          </p:cNvSpPr>
          <p:nvPr>
            <p:ph type="sldNum" sz="quarter" idx="5"/>
          </p:nvPr>
        </p:nvSpPr>
        <p:spPr/>
        <p:txBody>
          <a:bodyPr/>
          <a:lstStyle/>
          <a:p>
            <a:fld id="{802AF159-BB6B-404B-AE6A-8A8E03DFDD1B}" type="slidenum">
              <a:rPr lang="en-US" smtClean="0"/>
              <a:t>18</a:t>
            </a:fld>
            <a:endParaRPr lang="en-US"/>
          </a:p>
        </p:txBody>
      </p:sp>
    </p:spTree>
    <p:extLst>
      <p:ext uri="{BB962C8B-B14F-4D97-AF65-F5344CB8AC3E}">
        <p14:creationId xmlns:p14="http://schemas.microsoft.com/office/powerpoint/2010/main" val="9518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Will need an antenna for the bands that you want to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 be a simple wire antenna, a telescoping whip or a ham stick with a mount.</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19</a:t>
            </a:fld>
            <a:endParaRPr lang="en-US"/>
          </a:p>
        </p:txBody>
      </p:sp>
    </p:spTree>
    <p:extLst>
      <p:ext uri="{BB962C8B-B14F-4D97-AF65-F5344CB8AC3E}">
        <p14:creationId xmlns:p14="http://schemas.microsoft.com/office/powerpoint/2010/main" val="269749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portable antennae like the ones from K6ARK and  </a:t>
            </a:r>
            <a:r>
              <a:rPr lang="en-US" dirty="0" err="1"/>
              <a:t>QRPGuys</a:t>
            </a:r>
            <a:r>
              <a:rPr lang="en-US" dirty="0"/>
              <a:t> EFHW have a small coil and will only handle up to 20w.</a:t>
            </a:r>
          </a:p>
        </p:txBody>
      </p:sp>
      <p:sp>
        <p:nvSpPr>
          <p:cNvPr id="4" name="Slide Number Placeholder 3"/>
          <p:cNvSpPr>
            <a:spLocks noGrp="1"/>
          </p:cNvSpPr>
          <p:nvPr>
            <p:ph type="sldNum" sz="quarter" idx="5"/>
          </p:nvPr>
        </p:nvSpPr>
        <p:spPr/>
        <p:txBody>
          <a:bodyPr/>
          <a:lstStyle/>
          <a:p>
            <a:fld id="{802AF159-BB6B-404B-AE6A-8A8E03DFDD1B}" type="slidenum">
              <a:rPr lang="en-US" smtClean="0"/>
              <a:t>20</a:t>
            </a:fld>
            <a:endParaRPr lang="en-US"/>
          </a:p>
        </p:txBody>
      </p:sp>
    </p:spTree>
    <p:extLst>
      <p:ext uri="{BB962C8B-B14F-4D97-AF65-F5344CB8AC3E}">
        <p14:creationId xmlns:p14="http://schemas.microsoft.com/office/powerpoint/2010/main" val="147049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hung from trees? (If there are trees, and only if not prohibited)</a:t>
            </a:r>
          </a:p>
          <a:p>
            <a:endParaRPr lang="en-US" dirty="0"/>
          </a:p>
          <a:p>
            <a:r>
              <a:rPr lang="en-US" dirty="0"/>
              <a:t>If you can’t use trees, may need a mast, which could be as simple as a fiberglass fishing pole or a painter’s pole</a:t>
            </a:r>
          </a:p>
        </p:txBody>
      </p:sp>
      <p:sp>
        <p:nvSpPr>
          <p:cNvPr id="4" name="Slide Number Placeholder 3"/>
          <p:cNvSpPr>
            <a:spLocks noGrp="1"/>
          </p:cNvSpPr>
          <p:nvPr>
            <p:ph type="sldNum" sz="quarter" idx="5"/>
          </p:nvPr>
        </p:nvSpPr>
        <p:spPr/>
        <p:txBody>
          <a:bodyPr/>
          <a:lstStyle/>
          <a:p>
            <a:fld id="{802AF159-BB6B-404B-AE6A-8A8E03DFDD1B}" type="slidenum">
              <a:rPr lang="en-US" smtClean="0"/>
              <a:t>21</a:t>
            </a:fld>
            <a:endParaRPr lang="en-US"/>
          </a:p>
        </p:txBody>
      </p:sp>
    </p:spTree>
    <p:extLst>
      <p:ext uri="{BB962C8B-B14F-4D97-AF65-F5344CB8AC3E}">
        <p14:creationId xmlns:p14="http://schemas.microsoft.com/office/powerpoint/2010/main" val="115778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small mast, you can put up a wire antenna like a dipole, inverted-V, or EFHW, etc.</a:t>
            </a:r>
          </a:p>
          <a:p>
            <a:endParaRPr lang="en-US" dirty="0"/>
          </a:p>
          <a:p>
            <a:r>
              <a:rPr lang="en-US" dirty="0"/>
              <a:t>Stainless steel whips can be adjusted to cover multiple bands, can be combined with a coil to cover lower bands like the Wolf River Coil</a:t>
            </a:r>
          </a:p>
          <a:p>
            <a:endParaRPr lang="en-US" dirty="0"/>
          </a:p>
          <a:p>
            <a:r>
              <a:rPr lang="en-US" dirty="0"/>
              <a:t>Ham sticks have a high Q but are simple to setup and can be quite effective. Can be used to make a dipole, as a vertical with a ground mount, on a mag mount on your vehicle</a:t>
            </a:r>
          </a:p>
          <a:p>
            <a:endParaRPr lang="en-US" dirty="0"/>
          </a:p>
          <a:p>
            <a:r>
              <a:rPr lang="en-US" dirty="0"/>
              <a:t>The POTA Performer or Portable Elevated Resonant antenna is a vertical antenna for 40 through 6 meters sitting on an elevated tripod or support with feed point about five feet off the ground and two elevated tuned radials.</a:t>
            </a:r>
          </a:p>
          <a:p>
            <a:endParaRPr lang="en-US" dirty="0"/>
          </a:p>
          <a:p>
            <a:r>
              <a:rPr lang="en-US" dirty="0"/>
              <a:t>Chameleon makes several high-quality antenna kits with a variety of wire antenna and telescoping whips with coils</a:t>
            </a:r>
          </a:p>
        </p:txBody>
      </p:sp>
      <p:sp>
        <p:nvSpPr>
          <p:cNvPr id="4" name="Slide Number Placeholder 3"/>
          <p:cNvSpPr>
            <a:spLocks noGrp="1"/>
          </p:cNvSpPr>
          <p:nvPr>
            <p:ph type="sldNum" sz="quarter" idx="5"/>
          </p:nvPr>
        </p:nvSpPr>
        <p:spPr/>
        <p:txBody>
          <a:bodyPr/>
          <a:lstStyle/>
          <a:p>
            <a:fld id="{802AF159-BB6B-404B-AE6A-8A8E03DFDD1B}" type="slidenum">
              <a:rPr lang="en-US" smtClean="0"/>
              <a:t>22</a:t>
            </a:fld>
            <a:endParaRPr lang="en-US"/>
          </a:p>
        </p:txBody>
      </p:sp>
    </p:spTree>
    <p:extLst>
      <p:ext uri="{BB962C8B-B14F-4D97-AF65-F5344CB8AC3E}">
        <p14:creationId xmlns:p14="http://schemas.microsoft.com/office/powerpoint/2010/main" val="1285499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Transmitting Loops, or Magnetic loop antenna are often made from a section of coax that can be rolled up and stored in a small bag</a:t>
            </a:r>
          </a:p>
          <a:p>
            <a:endParaRPr lang="en-US" dirty="0"/>
          </a:p>
          <a:p>
            <a:r>
              <a:rPr lang="en-US" dirty="0"/>
              <a:t>They can be mounted on a tripod, don’t need more that 1m above ground, doesn’t require ground plane or radials</a:t>
            </a:r>
          </a:p>
          <a:p>
            <a:endParaRPr lang="en-US" dirty="0"/>
          </a:p>
          <a:p>
            <a:r>
              <a:rPr lang="en-US" dirty="0"/>
              <a:t>Have high Q, narrow bandwidth, and have to be retuned when changing frequencies, but are perfect for digital modes on a preset frequency</a:t>
            </a:r>
          </a:p>
        </p:txBody>
      </p:sp>
      <p:sp>
        <p:nvSpPr>
          <p:cNvPr id="4" name="Slide Number Placeholder 3"/>
          <p:cNvSpPr>
            <a:spLocks noGrp="1"/>
          </p:cNvSpPr>
          <p:nvPr>
            <p:ph type="sldNum" sz="quarter" idx="5"/>
          </p:nvPr>
        </p:nvSpPr>
        <p:spPr/>
        <p:txBody>
          <a:bodyPr/>
          <a:lstStyle/>
          <a:p>
            <a:fld id="{802AF159-BB6B-404B-AE6A-8A8E03DFDD1B}" type="slidenum">
              <a:rPr lang="en-US" smtClean="0"/>
              <a:t>23</a:t>
            </a:fld>
            <a:endParaRPr lang="en-US"/>
          </a:p>
        </p:txBody>
      </p:sp>
    </p:spTree>
    <p:extLst>
      <p:ext uri="{BB962C8B-B14F-4D97-AF65-F5344CB8AC3E}">
        <p14:creationId xmlns:p14="http://schemas.microsoft.com/office/powerpoint/2010/main" val="332482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not experts in anything, but are portable operations and Parks on the Air enthusiasts. I’m sure that there are people here today that have been licensed longer, done more activations, and made more contacts. Our purpose here is to share what we have learned, and to encourage others to try Parks on the Air.</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4</a:t>
            </a:fld>
            <a:endParaRPr lang="en-US"/>
          </a:p>
        </p:txBody>
      </p:sp>
    </p:spTree>
    <p:extLst>
      <p:ext uri="{BB962C8B-B14F-4D97-AF65-F5344CB8AC3E}">
        <p14:creationId xmlns:p14="http://schemas.microsoft.com/office/powerpoint/2010/main" val="2651721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mounted to a vehicle, these multiband antenna use a motorized coil to tune to different bands.</a:t>
            </a:r>
          </a:p>
          <a:p>
            <a:endParaRPr lang="en-US" dirty="0"/>
          </a:p>
          <a:p>
            <a:r>
              <a:rPr lang="en-US" dirty="0"/>
              <a:t>Many </a:t>
            </a:r>
            <a:r>
              <a:rPr lang="en-US" dirty="0" err="1"/>
              <a:t>Yaesu</a:t>
            </a:r>
            <a:r>
              <a:rPr lang="en-US" dirty="0"/>
              <a:t> HF radios have built-in tuners to drive the ATAS</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24</a:t>
            </a:fld>
            <a:endParaRPr lang="en-US"/>
          </a:p>
        </p:txBody>
      </p:sp>
    </p:spTree>
    <p:extLst>
      <p:ext uri="{BB962C8B-B14F-4D97-AF65-F5344CB8AC3E}">
        <p14:creationId xmlns:p14="http://schemas.microsoft.com/office/powerpoint/2010/main" val="3768900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know that you are going to direct your signal to a nearby city, a directional antenna like a Yagi or log periodic can provide gain in one direction</a:t>
            </a:r>
          </a:p>
          <a:p>
            <a:endParaRPr lang="en-US" dirty="0"/>
          </a:p>
          <a:p>
            <a:r>
              <a:rPr lang="en-US" dirty="0"/>
              <a:t>Dual band Yagi are often used for satellite cross-band repeaters like the ISS</a:t>
            </a:r>
          </a:p>
          <a:p>
            <a:endParaRPr lang="en-US" dirty="0"/>
          </a:p>
          <a:p>
            <a:r>
              <a:rPr lang="en-US" dirty="0"/>
              <a:t>Can build your own Yagi with a PVC pipe frame and steel tape measure elements</a:t>
            </a:r>
          </a:p>
        </p:txBody>
      </p:sp>
      <p:sp>
        <p:nvSpPr>
          <p:cNvPr id="4" name="Slide Number Placeholder 3"/>
          <p:cNvSpPr>
            <a:spLocks noGrp="1"/>
          </p:cNvSpPr>
          <p:nvPr>
            <p:ph type="sldNum" sz="quarter" idx="5"/>
          </p:nvPr>
        </p:nvSpPr>
        <p:spPr/>
        <p:txBody>
          <a:bodyPr/>
          <a:lstStyle/>
          <a:p>
            <a:fld id="{802AF159-BB6B-404B-AE6A-8A8E03DFDD1B}" type="slidenum">
              <a:rPr lang="en-US" smtClean="0"/>
              <a:t>25</a:t>
            </a:fld>
            <a:endParaRPr lang="en-US"/>
          </a:p>
        </p:txBody>
      </p:sp>
    </p:spTree>
    <p:extLst>
      <p:ext uri="{BB962C8B-B14F-4D97-AF65-F5344CB8AC3E}">
        <p14:creationId xmlns:p14="http://schemas.microsoft.com/office/powerpoint/2010/main" val="380856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headset may be easier to hear and less obtrusive to those around you</a:t>
            </a:r>
          </a:p>
          <a:p>
            <a:endParaRPr lang="en-US" dirty="0"/>
          </a:p>
          <a:p>
            <a:r>
              <a:rPr lang="en-US" dirty="0"/>
              <a:t>Many choices for coax, probably need 25-50’</a:t>
            </a:r>
          </a:p>
          <a:p>
            <a:endParaRPr lang="en-US" dirty="0"/>
          </a:p>
          <a:p>
            <a:r>
              <a:rPr lang="en-US" dirty="0"/>
              <a:t>Smaller coax like 174 or 316 is lighter weight and compact, may not be as durable</a:t>
            </a:r>
          </a:p>
          <a:p>
            <a:endParaRPr lang="en-US" dirty="0"/>
          </a:p>
          <a:p>
            <a:r>
              <a:rPr lang="en-US" dirty="0"/>
              <a:t>Some coax is now available in high visibility colors</a:t>
            </a:r>
          </a:p>
          <a:p>
            <a:endParaRPr lang="en-US" dirty="0"/>
          </a:p>
          <a:p>
            <a:r>
              <a:rPr lang="en-US" dirty="0"/>
              <a:t>Pay attention to what connectors your gear uses, many portable units use BNC vs. UHF</a:t>
            </a:r>
          </a:p>
          <a:p>
            <a:endParaRPr lang="en-US" dirty="0"/>
          </a:p>
          <a:p>
            <a:r>
              <a:rPr lang="en-US" dirty="0"/>
              <a:t>Handy to have a set of adapters and barrel connectors</a:t>
            </a:r>
          </a:p>
        </p:txBody>
      </p:sp>
      <p:sp>
        <p:nvSpPr>
          <p:cNvPr id="4" name="Slide Number Placeholder 3"/>
          <p:cNvSpPr>
            <a:spLocks noGrp="1"/>
          </p:cNvSpPr>
          <p:nvPr>
            <p:ph type="sldNum" sz="quarter" idx="5"/>
          </p:nvPr>
        </p:nvSpPr>
        <p:spPr/>
        <p:txBody>
          <a:bodyPr/>
          <a:lstStyle/>
          <a:p>
            <a:fld id="{802AF159-BB6B-404B-AE6A-8A8E03DFDD1B}" type="slidenum">
              <a:rPr lang="en-US" smtClean="0"/>
              <a:t>27</a:t>
            </a:fld>
            <a:endParaRPr lang="en-US"/>
          </a:p>
        </p:txBody>
      </p:sp>
    </p:spTree>
    <p:extLst>
      <p:ext uri="{BB962C8B-B14F-4D97-AF65-F5344CB8AC3E}">
        <p14:creationId xmlns:p14="http://schemas.microsoft.com/office/powerpoint/2010/main" val="3148249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where you are going to setup and operate from you may need some other things.</a:t>
            </a:r>
          </a:p>
          <a:p>
            <a:endParaRPr lang="en-US" dirty="0"/>
          </a:p>
          <a:p>
            <a:r>
              <a:rPr lang="en-US" dirty="0"/>
              <a:t>If you operate out of your vehicle, you are probably all set.</a:t>
            </a:r>
          </a:p>
          <a:p>
            <a:endParaRPr lang="en-US" dirty="0"/>
          </a:p>
          <a:p>
            <a:r>
              <a:rPr lang="en-US" dirty="0"/>
              <a:t>Are there picnic tables or a pavilion at the park? You may need a small folding table and a chair</a:t>
            </a:r>
          </a:p>
          <a:p>
            <a:endParaRPr lang="en-US" dirty="0"/>
          </a:p>
          <a:p>
            <a:r>
              <a:rPr lang="en-US" dirty="0"/>
              <a:t>Do you need glasses or sunglasses?</a:t>
            </a:r>
          </a:p>
          <a:p>
            <a:endParaRPr lang="en-US" dirty="0"/>
          </a:p>
          <a:p>
            <a:r>
              <a:rPr lang="en-US" dirty="0"/>
              <a:t>Depending on the season and region, might need sunscreen or insect repellent</a:t>
            </a:r>
          </a:p>
        </p:txBody>
      </p:sp>
      <p:sp>
        <p:nvSpPr>
          <p:cNvPr id="4" name="Slide Number Placeholder 3"/>
          <p:cNvSpPr>
            <a:spLocks noGrp="1"/>
          </p:cNvSpPr>
          <p:nvPr>
            <p:ph type="sldNum" sz="quarter" idx="5"/>
          </p:nvPr>
        </p:nvSpPr>
        <p:spPr/>
        <p:txBody>
          <a:bodyPr/>
          <a:lstStyle/>
          <a:p>
            <a:fld id="{802AF159-BB6B-404B-AE6A-8A8E03DFDD1B}" type="slidenum">
              <a:rPr lang="en-US" smtClean="0"/>
              <a:t>28</a:t>
            </a:fld>
            <a:endParaRPr lang="en-US"/>
          </a:p>
        </p:txBody>
      </p:sp>
    </p:spTree>
    <p:extLst>
      <p:ext uri="{BB962C8B-B14F-4D97-AF65-F5344CB8AC3E}">
        <p14:creationId xmlns:p14="http://schemas.microsoft.com/office/powerpoint/2010/main" val="193278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Safety first! Scan the area for any overhead power lines and stay a safe distance away</a:t>
            </a:r>
          </a:p>
          <a:p>
            <a:r>
              <a:rPr lang="en-US" sz="1200" kern="1200" dirty="0">
                <a:solidFill>
                  <a:schemeClr val="tx1"/>
                </a:solidFill>
                <a:effectLst/>
                <a:latin typeface="+mn-lt"/>
                <a:ea typeface="+mn-ea"/>
                <a:cs typeface="+mn-cs"/>
              </a:rPr>
              <a:t>Portable mast or fishing pole</a:t>
            </a:r>
          </a:p>
          <a:p>
            <a:r>
              <a:rPr lang="en-US" sz="1200" kern="1200" dirty="0">
                <a:solidFill>
                  <a:schemeClr val="tx1"/>
                </a:solidFill>
                <a:effectLst/>
                <a:latin typeface="+mn-lt"/>
                <a:ea typeface="+mn-ea"/>
                <a:cs typeface="+mn-cs"/>
              </a:rPr>
              <a:t>Ground-mounted vertical</a:t>
            </a:r>
          </a:p>
          <a:p>
            <a:r>
              <a:rPr lang="en-US" sz="1200" kern="1200" dirty="0">
                <a:solidFill>
                  <a:schemeClr val="tx1"/>
                </a:solidFill>
                <a:effectLst/>
                <a:latin typeface="+mn-lt"/>
                <a:ea typeface="+mn-ea"/>
                <a:cs typeface="+mn-cs"/>
              </a:rPr>
              <a:t>Tripod (photo or surveyor, may need mount or adapter)</a:t>
            </a:r>
          </a:p>
          <a:p>
            <a:r>
              <a:rPr lang="en-US" sz="1200" kern="1200" dirty="0">
                <a:solidFill>
                  <a:schemeClr val="tx1"/>
                </a:solidFill>
                <a:effectLst/>
                <a:latin typeface="+mn-lt"/>
                <a:ea typeface="+mn-ea"/>
                <a:cs typeface="+mn-cs"/>
              </a:rPr>
              <a:t>Weighted base or stand</a:t>
            </a:r>
          </a:p>
          <a:p>
            <a:r>
              <a:rPr lang="en-US" sz="1200" kern="1200" dirty="0">
                <a:solidFill>
                  <a:schemeClr val="tx1"/>
                </a:solidFill>
                <a:effectLst/>
                <a:latin typeface="+mn-lt"/>
                <a:ea typeface="+mn-ea"/>
                <a:cs typeface="+mn-cs"/>
              </a:rPr>
              <a:t>Ground spike or umbrella stand, like Chameleon Spike</a:t>
            </a:r>
          </a:p>
          <a:p>
            <a:r>
              <a:rPr lang="en-US" sz="1200" kern="1200" dirty="0">
                <a:solidFill>
                  <a:schemeClr val="tx1"/>
                </a:solidFill>
                <a:effectLst/>
                <a:latin typeface="+mn-lt"/>
                <a:ea typeface="+mn-ea"/>
                <a:cs typeface="+mn-cs"/>
              </a:rPr>
              <a:t>Guy lines/stakes</a:t>
            </a:r>
          </a:p>
          <a:p>
            <a:r>
              <a:rPr lang="en-US" sz="1200" kern="1200" dirty="0">
                <a:solidFill>
                  <a:schemeClr val="tx1"/>
                </a:solidFill>
                <a:effectLst/>
                <a:latin typeface="+mn-lt"/>
                <a:ea typeface="+mn-ea"/>
                <a:cs typeface="+mn-cs"/>
              </a:rPr>
              <a:t>“Feather Flag” base (</a:t>
            </a:r>
            <a:r>
              <a:rPr lang="en-US" sz="1200" kern="1200" dirty="0">
                <a:solidFill>
                  <a:schemeClr val="tx1"/>
                </a:solidFill>
                <a:effectLst/>
                <a:latin typeface="+mn-lt"/>
                <a:ea typeface="+mn-ea"/>
                <a:cs typeface="+mn-cs"/>
                <a:hlinkClick r:id="rId3"/>
              </a:rPr>
              <a:t>https://www.amazon.com/SignWorld-Cross-Base-Feather-Flags/dp/B006R9IRP8</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Hang from trees, etc. if allowed</a:t>
            </a:r>
          </a:p>
          <a:p>
            <a:r>
              <a:rPr lang="en-US" sz="1200" kern="1200" dirty="0">
                <a:solidFill>
                  <a:schemeClr val="tx1"/>
                </a:solidFill>
                <a:effectLst/>
                <a:latin typeface="+mn-lt"/>
                <a:ea typeface="+mn-ea"/>
                <a:cs typeface="+mn-cs"/>
              </a:rPr>
              <a:t>Clamp-on mount like Chameleon </a:t>
            </a:r>
            <a:r>
              <a:rPr lang="en-US" sz="1200" kern="1200" dirty="0" err="1">
                <a:solidFill>
                  <a:schemeClr val="tx1"/>
                </a:solidFill>
                <a:effectLst/>
                <a:latin typeface="+mn-lt"/>
                <a:ea typeface="+mn-ea"/>
                <a:cs typeface="+mn-cs"/>
              </a:rPr>
              <a:t>Jawmount</a:t>
            </a:r>
            <a:r>
              <a:rPr lang="en-US" sz="1200" kern="1200" dirty="0">
                <a:solidFill>
                  <a:schemeClr val="tx1"/>
                </a:solidFill>
                <a:effectLst/>
                <a:latin typeface="+mn-lt"/>
                <a:ea typeface="+mn-ea"/>
                <a:cs typeface="+mn-cs"/>
              </a:rPr>
              <a:t> or photographic clamps</a:t>
            </a:r>
          </a:p>
          <a:p>
            <a:r>
              <a:rPr lang="en-US" sz="1200" kern="1200" dirty="0">
                <a:solidFill>
                  <a:schemeClr val="tx1"/>
                </a:solidFill>
                <a:effectLst/>
                <a:latin typeface="+mn-lt"/>
                <a:ea typeface="+mn-ea"/>
                <a:cs typeface="+mn-cs"/>
              </a:rPr>
              <a:t>Attach a ham stick mount attached to a quick clamp (a la KM9G)</a:t>
            </a:r>
          </a:p>
          <a:p>
            <a:r>
              <a:rPr lang="en-US" sz="1200" kern="1200" dirty="0">
                <a:solidFill>
                  <a:schemeClr val="tx1"/>
                </a:solidFill>
                <a:effectLst/>
                <a:latin typeface="+mn-lt"/>
                <a:ea typeface="+mn-ea"/>
                <a:cs typeface="+mn-cs"/>
              </a:rPr>
              <a:t>Mag mount on your vehicle</a:t>
            </a:r>
          </a:p>
          <a:p>
            <a:r>
              <a:rPr lang="en-US" sz="1200" kern="1200" dirty="0">
                <a:solidFill>
                  <a:schemeClr val="tx1"/>
                </a:solidFill>
                <a:effectLst/>
                <a:latin typeface="+mn-lt"/>
                <a:ea typeface="+mn-ea"/>
                <a:cs typeface="+mn-cs"/>
              </a:rPr>
              <a:t>Drive on mount for a mast</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29</a:t>
            </a:fld>
            <a:endParaRPr lang="en-US"/>
          </a:p>
        </p:txBody>
      </p:sp>
    </p:spTree>
    <p:extLst>
      <p:ext uri="{BB962C8B-B14F-4D97-AF65-F5344CB8AC3E}">
        <p14:creationId xmlns:p14="http://schemas.microsoft.com/office/powerpoint/2010/main" val="2074382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Filename requirements for uploading your log to the POTA website</a:t>
            </a:r>
          </a:p>
          <a:p>
            <a:endParaRPr lang="en-US" dirty="0"/>
          </a:p>
          <a:p>
            <a:r>
              <a:rPr lang="en-US" dirty="0"/>
              <a:t>Only need to record the band, not the frequency</a:t>
            </a:r>
          </a:p>
          <a:p>
            <a:endParaRPr lang="en-US" dirty="0"/>
          </a:p>
          <a:p>
            <a:r>
              <a:rPr lang="en-US" dirty="0"/>
              <a:t>Can record by hand with paper and pen</a:t>
            </a:r>
          </a:p>
          <a:p>
            <a:endParaRPr lang="en-US" dirty="0"/>
          </a:p>
          <a:p>
            <a:r>
              <a:rPr lang="en-US" dirty="0"/>
              <a:t>Many logging apps on smart phones or tables, or a small notebook computer</a:t>
            </a:r>
          </a:p>
          <a:p>
            <a:endParaRPr lang="en-US" dirty="0"/>
          </a:p>
          <a:p>
            <a:r>
              <a:rPr lang="en-US" dirty="0"/>
              <a:t>ADIF Master on Windows can easily filter and edit your logs if needed.</a:t>
            </a:r>
          </a:p>
        </p:txBody>
      </p:sp>
      <p:sp>
        <p:nvSpPr>
          <p:cNvPr id="4" name="Slide Number Placeholder 3"/>
          <p:cNvSpPr>
            <a:spLocks noGrp="1"/>
          </p:cNvSpPr>
          <p:nvPr>
            <p:ph type="sldNum" sz="quarter" idx="5"/>
          </p:nvPr>
        </p:nvSpPr>
        <p:spPr/>
        <p:txBody>
          <a:bodyPr/>
          <a:lstStyle/>
          <a:p>
            <a:fld id="{802AF159-BB6B-404B-AE6A-8A8E03DFDD1B}" type="slidenum">
              <a:rPr lang="en-US" smtClean="0"/>
              <a:t>30</a:t>
            </a:fld>
            <a:endParaRPr lang="en-US"/>
          </a:p>
        </p:txBody>
      </p:sp>
    </p:spTree>
    <p:extLst>
      <p:ext uri="{BB962C8B-B14F-4D97-AF65-F5344CB8AC3E}">
        <p14:creationId xmlns:p14="http://schemas.microsoft.com/office/powerpoint/2010/main" val="2764495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Anywhere inside of a designated park is fair game</a:t>
            </a:r>
          </a:p>
          <a:p>
            <a:r>
              <a:rPr lang="en-US" sz="1200" kern="1200" dirty="0">
                <a:solidFill>
                  <a:schemeClr val="tx1"/>
                </a:solidFill>
                <a:effectLst/>
                <a:latin typeface="+mn-lt"/>
                <a:ea typeface="+mn-ea"/>
                <a:cs typeface="+mn-cs"/>
              </a:rPr>
              <a:t>Picnic table, bench</a:t>
            </a:r>
          </a:p>
          <a:p>
            <a:r>
              <a:rPr lang="en-US" sz="1200" kern="1200" dirty="0">
                <a:solidFill>
                  <a:schemeClr val="tx1"/>
                </a:solidFill>
                <a:effectLst/>
                <a:latin typeface="+mn-lt"/>
                <a:ea typeface="+mn-ea"/>
                <a:cs typeface="+mn-cs"/>
              </a:rPr>
              <a:t>Parking lot (can work from vehicle)</a:t>
            </a:r>
          </a:p>
          <a:p>
            <a:r>
              <a:rPr lang="en-US" sz="1200" kern="1200" dirty="0">
                <a:solidFill>
                  <a:schemeClr val="tx1"/>
                </a:solidFill>
                <a:effectLst/>
                <a:latin typeface="+mn-lt"/>
                <a:ea typeface="+mn-ea"/>
                <a:cs typeface="+mn-cs"/>
              </a:rPr>
              <a:t>Picnic pavilion</a:t>
            </a:r>
          </a:p>
          <a:p>
            <a:r>
              <a:rPr lang="en-US" sz="1200" kern="1200" dirty="0">
                <a:solidFill>
                  <a:schemeClr val="tx1"/>
                </a:solidFill>
                <a:effectLst/>
                <a:latin typeface="+mn-lt"/>
                <a:ea typeface="+mn-ea"/>
                <a:cs typeface="+mn-cs"/>
              </a:rPr>
              <a:t>Trail head or trail (within 100’ so you don’t block access)</a:t>
            </a:r>
          </a:p>
          <a:p>
            <a:r>
              <a:rPr lang="en-US" sz="1200" kern="1200" dirty="0">
                <a:solidFill>
                  <a:schemeClr val="tx1"/>
                </a:solidFill>
                <a:effectLst/>
                <a:latin typeface="+mn-lt"/>
                <a:ea typeface="+mn-ea"/>
                <a:cs typeface="+mn-cs"/>
              </a:rPr>
              <a:t>Campground or campsite</a:t>
            </a:r>
          </a:p>
          <a:p>
            <a:r>
              <a:rPr lang="en-US" sz="1200" kern="1200" dirty="0">
                <a:solidFill>
                  <a:schemeClr val="tx1"/>
                </a:solidFill>
                <a:effectLst/>
                <a:latin typeface="+mn-lt"/>
                <a:ea typeface="+mn-ea"/>
                <a:cs typeface="+mn-cs"/>
              </a:rPr>
              <a:t>Some areas like National Forests cover a lot of area</a:t>
            </a:r>
          </a:p>
          <a:p>
            <a:r>
              <a:rPr lang="en-US" sz="1200" kern="1200" dirty="0">
                <a:solidFill>
                  <a:schemeClr val="tx1"/>
                </a:solidFill>
                <a:effectLst/>
                <a:latin typeface="+mn-lt"/>
                <a:ea typeface="+mn-ea"/>
                <a:cs typeface="+mn-cs"/>
              </a:rPr>
              <a:t>Some areas span state boundaries</a:t>
            </a:r>
          </a:p>
          <a:p>
            <a:r>
              <a:rPr lang="en-US" sz="1200" kern="1200" dirty="0">
                <a:solidFill>
                  <a:schemeClr val="tx1"/>
                </a:solidFill>
                <a:effectLst/>
                <a:latin typeface="+mn-lt"/>
                <a:ea typeface="+mn-ea"/>
                <a:cs typeface="+mn-cs"/>
              </a:rPr>
              <a:t>Look at other states in Rocky Mountain region for examples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Might find where multiple parks/trails overlap for a two-fer (or more!)</a:t>
            </a:r>
          </a:p>
          <a:p>
            <a:r>
              <a:rPr lang="en-US" sz="1200" kern="1200" dirty="0">
                <a:solidFill>
                  <a:schemeClr val="tx1"/>
                </a:solidFill>
                <a:effectLst/>
                <a:latin typeface="+mn-lt"/>
                <a:ea typeface="+mn-ea"/>
                <a:cs typeface="+mn-cs"/>
              </a:rPr>
              <a:t>E.g. Elephant Rock Campground near Buena Vista is in Arkansas Headwaters and San Isabel National Forest</a:t>
            </a:r>
          </a:p>
          <a:p>
            <a:r>
              <a:rPr lang="en-US" sz="1200" kern="1200" dirty="0">
                <a:solidFill>
                  <a:schemeClr val="tx1"/>
                </a:solidFill>
                <a:effectLst/>
                <a:latin typeface="+mn-lt"/>
                <a:ea typeface="+mn-ea"/>
                <a:cs typeface="+mn-cs"/>
              </a:rPr>
              <a:t>Are there SOTA summits in park boundaries? Could do both SOTA and POTA together.</a:t>
            </a:r>
          </a:p>
          <a:p>
            <a:endParaRPr lang="en-US" dirty="0"/>
          </a:p>
          <a:p>
            <a:r>
              <a:rPr lang="en-US" sz="1200" kern="1200" dirty="0">
                <a:solidFill>
                  <a:schemeClr val="tx1"/>
                </a:solidFill>
                <a:effectLst/>
                <a:latin typeface="+mn-lt"/>
                <a:ea typeface="+mn-ea"/>
                <a:cs typeface="+mn-cs"/>
              </a:rPr>
              <a:t>Look at POTA map on website </a:t>
            </a:r>
            <a:r>
              <a:rPr lang="en-US" sz="1200" kern="1200" dirty="0">
                <a:solidFill>
                  <a:schemeClr val="tx1"/>
                </a:solidFill>
                <a:effectLst/>
                <a:latin typeface="+mn-lt"/>
                <a:ea typeface="+mn-ea"/>
                <a:cs typeface="+mn-cs"/>
                <a:hlinkClick r:id="rId3"/>
              </a:rPr>
              <a:t>https://pota.app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Confirm boundaries with other maps like state park or national forest service maps, or with the </a:t>
            </a:r>
            <a:r>
              <a:rPr lang="en-US" sz="1200" kern="1200" dirty="0">
                <a:solidFill>
                  <a:schemeClr val="tx1"/>
                </a:solidFill>
                <a:effectLst/>
                <a:latin typeface="+mn-lt"/>
                <a:ea typeface="+mn-ea"/>
                <a:cs typeface="+mn-cs"/>
                <a:hlinkClick r:id="rId4"/>
              </a:rPr>
              <a:t>https://POTAMAP.us</a:t>
            </a:r>
            <a:r>
              <a:rPr lang="en-US" sz="1200" kern="1200" dirty="0">
                <a:solidFill>
                  <a:schemeClr val="tx1"/>
                </a:solidFill>
                <a:effectLst/>
                <a:latin typeface="+mn-lt"/>
                <a:ea typeface="+mn-ea"/>
                <a:cs typeface="+mn-cs"/>
              </a:rPr>
              <a:t> website</a:t>
            </a:r>
          </a:p>
          <a:p>
            <a:r>
              <a:rPr lang="en-US" sz="1200" kern="1200" dirty="0">
                <a:solidFill>
                  <a:schemeClr val="tx1"/>
                </a:solidFill>
                <a:effectLst/>
                <a:latin typeface="+mn-lt"/>
                <a:ea typeface="+mn-ea"/>
                <a:cs typeface="+mn-cs"/>
              </a:rPr>
              <a:t>https://newparks.m0trt.radio</a:t>
            </a:r>
          </a:p>
          <a:p>
            <a:endParaRPr lang="en-US" dirty="0"/>
          </a:p>
          <a:p>
            <a:r>
              <a:rPr lang="en-US" sz="1200" kern="1200" dirty="0">
                <a:solidFill>
                  <a:schemeClr val="tx1"/>
                </a:solidFill>
                <a:effectLst/>
                <a:latin typeface="+mn-lt"/>
                <a:ea typeface="+mn-ea"/>
                <a:cs typeface="+mn-cs"/>
              </a:rPr>
              <a:t>Activations are based on UTC day</a:t>
            </a:r>
          </a:p>
          <a:p>
            <a:r>
              <a:rPr lang="en-US" sz="1200" kern="1200" dirty="0">
                <a:solidFill>
                  <a:schemeClr val="tx1"/>
                </a:solidFill>
                <a:effectLst/>
                <a:latin typeface="+mn-lt"/>
                <a:ea typeface="+mn-ea"/>
                <a:cs typeface="+mn-cs"/>
              </a:rPr>
              <a:t>might be able to work in the evening before the end of the day</a:t>
            </a:r>
          </a:p>
          <a:p>
            <a:r>
              <a:rPr lang="en-US" sz="1200" kern="1200" dirty="0">
                <a:solidFill>
                  <a:schemeClr val="tx1"/>
                </a:solidFill>
                <a:effectLst/>
                <a:latin typeface="+mn-lt"/>
                <a:ea typeface="+mn-ea"/>
                <a:cs typeface="+mn-cs"/>
              </a:rPr>
              <a:t>and continue later into the beginning of the next UTC day</a:t>
            </a:r>
          </a:p>
          <a:p>
            <a:r>
              <a:rPr lang="en-US" sz="1200" kern="1200" dirty="0">
                <a:solidFill>
                  <a:schemeClr val="tx1"/>
                </a:solidFill>
                <a:effectLst/>
                <a:latin typeface="+mn-lt"/>
                <a:ea typeface="+mn-ea"/>
                <a:cs typeface="+mn-cs"/>
              </a:rPr>
              <a:t>much have 10 contacts for each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Early Shift/Late Shift awards</a:t>
            </a:r>
          </a:p>
          <a:p>
            <a:r>
              <a:rPr lang="en-US" sz="1200" kern="1200" dirty="0">
                <a:solidFill>
                  <a:schemeClr val="tx1"/>
                </a:solidFill>
                <a:effectLst/>
                <a:latin typeface="+mn-lt"/>
                <a:ea typeface="+mn-ea"/>
                <a:cs typeface="+mn-cs"/>
              </a:rPr>
              <a:t>Early Shift is the 6-hour period beginning at 02:00 UTC, +/- 1 hour for each 15 degrees of longitude that the park pin is offset from 0 degrees.</a:t>
            </a:r>
          </a:p>
          <a:p>
            <a:r>
              <a:rPr lang="en-US" sz="1200" kern="1200" dirty="0">
                <a:solidFill>
                  <a:schemeClr val="tx1"/>
                </a:solidFill>
                <a:effectLst/>
                <a:latin typeface="+mn-lt"/>
                <a:ea typeface="+mn-ea"/>
                <a:cs typeface="+mn-cs"/>
              </a:rPr>
              <a:t>Late Shift is the 8-hour period beginning at 18:00 UTC, +/- 1 hour for each 15 degrees of longitude that the park pin is offset from 0 degrees.</a:t>
            </a:r>
          </a:p>
          <a:p>
            <a:r>
              <a:rPr lang="en-US" sz="1200" kern="1200" dirty="0">
                <a:solidFill>
                  <a:schemeClr val="tx1"/>
                </a:solidFill>
                <a:effectLst/>
                <a:latin typeface="+mn-lt"/>
                <a:ea typeface="+mn-ea"/>
                <a:cs typeface="+mn-cs"/>
              </a:rPr>
              <a:t>During Standard Time (MST): The Mountain Time Zone is UTC-7. The early shift is from 7 p.m. to 1 a.m. MST.</a:t>
            </a:r>
          </a:p>
          <a:p>
            <a:r>
              <a:rPr lang="en-US" sz="1200" kern="1200" dirty="0">
                <a:solidFill>
                  <a:schemeClr val="tx1"/>
                </a:solidFill>
                <a:effectLst/>
                <a:latin typeface="+mn-lt"/>
                <a:ea typeface="+mn-ea"/>
                <a:cs typeface="+mn-cs"/>
              </a:rPr>
              <a:t>During Daylight Saving Time (MDT): The Mountain Time Zone is UTC-6. The early shift is from 8 p.m. to 2 a.m. MDT. </a:t>
            </a:r>
          </a:p>
          <a:p>
            <a:r>
              <a:rPr lang="en-US" sz="1200" kern="1200" dirty="0">
                <a:solidFill>
                  <a:schemeClr val="tx1"/>
                </a:solidFill>
                <a:effectLst/>
                <a:latin typeface="+mn-lt"/>
                <a:ea typeface="+mn-ea"/>
                <a:cs typeface="+mn-cs"/>
              </a:rPr>
              <a:t>POTA late shift times in Mountain Time (MT)</a:t>
            </a:r>
          </a:p>
          <a:p>
            <a:r>
              <a:rPr lang="en-US" sz="1200" kern="1200" dirty="0">
                <a:solidFill>
                  <a:schemeClr val="tx1"/>
                </a:solidFill>
                <a:effectLst/>
                <a:latin typeface="+mn-lt"/>
                <a:ea typeface="+mn-ea"/>
                <a:cs typeface="+mn-cs"/>
              </a:rPr>
              <a:t>Start: 5:00 PM MT, End: 1:00 AM MT (the next day)? (double check this)</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31</a:t>
            </a:fld>
            <a:endParaRPr lang="en-US"/>
          </a:p>
        </p:txBody>
      </p:sp>
    </p:spTree>
    <p:extLst>
      <p:ext uri="{BB962C8B-B14F-4D97-AF65-F5344CB8AC3E}">
        <p14:creationId xmlns:p14="http://schemas.microsoft.com/office/powerpoint/2010/main" val="335050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our POTA Resources list for links to these and more!</a:t>
            </a:r>
          </a:p>
        </p:txBody>
      </p:sp>
      <p:sp>
        <p:nvSpPr>
          <p:cNvPr id="4" name="Slide Number Placeholder 3"/>
          <p:cNvSpPr>
            <a:spLocks noGrp="1"/>
          </p:cNvSpPr>
          <p:nvPr>
            <p:ph type="sldNum" sz="quarter" idx="5"/>
          </p:nvPr>
        </p:nvSpPr>
        <p:spPr/>
        <p:txBody>
          <a:bodyPr/>
          <a:lstStyle/>
          <a:p>
            <a:fld id="{802AF159-BB6B-404B-AE6A-8A8E03DFDD1B}" type="slidenum">
              <a:rPr lang="en-US" smtClean="0"/>
              <a:t>32</a:t>
            </a:fld>
            <a:endParaRPr lang="en-US"/>
          </a:p>
        </p:txBody>
      </p:sp>
    </p:spTree>
    <p:extLst>
      <p:ext uri="{BB962C8B-B14F-4D97-AF65-F5344CB8AC3E}">
        <p14:creationId xmlns:p14="http://schemas.microsoft.com/office/powerpoint/2010/main" val="120540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activation and worked contacts, you accumulate “points” toward a multitude of award certificates</a:t>
            </a:r>
          </a:p>
          <a:p>
            <a:endParaRPr lang="en-US" dirty="0"/>
          </a:p>
          <a:p>
            <a:r>
              <a:rPr lang="en-US" dirty="0"/>
              <a:t>See the POTA website for </a:t>
            </a:r>
            <a:r>
              <a:rPr lang="en-US"/>
              <a:t>a listing</a:t>
            </a:r>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33</a:t>
            </a:fld>
            <a:endParaRPr lang="en-US"/>
          </a:p>
        </p:txBody>
      </p:sp>
    </p:spTree>
    <p:extLst>
      <p:ext uri="{BB962C8B-B14F-4D97-AF65-F5344CB8AC3E}">
        <p14:creationId xmlns:p14="http://schemas.microsoft.com/office/powerpoint/2010/main" val="271522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POTA is a perfect opportunity to get out of the house, visit a state or national park or forest, and practicing setting up portable gear</a:t>
            </a:r>
          </a:p>
          <a:p>
            <a:endParaRPr lang="en-US" dirty="0"/>
          </a:p>
          <a:p>
            <a:r>
              <a:rPr lang="en-US" dirty="0"/>
              <a:t>Great for those who live in apartments, condos, or HOA restricted neighborhoods where setting up an antenna is difficult</a:t>
            </a:r>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6</a:t>
            </a:fld>
            <a:endParaRPr lang="en-US"/>
          </a:p>
        </p:txBody>
      </p:sp>
    </p:spTree>
    <p:extLst>
      <p:ext uri="{BB962C8B-B14F-4D97-AF65-F5344CB8AC3E}">
        <p14:creationId xmlns:p14="http://schemas.microsoft.com/office/powerpoint/2010/main" val="291571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POTA is not a contest; POTA QSOs may take place on any amateur band, including the WARC bands (30m/17m/12m) and vhf/uhf</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do earn points for activations and contacts, and get award certificates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Field Day every day!” or “Every day is field day!”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be a hunter from anywhere, or an activator in a park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Activators and all their equipment must be completely inside the boundaries of a designated park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Includes national parks, state parks, national monuments, state wildlife areas, trails, etc.</a:t>
            </a:r>
          </a:p>
        </p:txBody>
      </p:sp>
      <p:sp>
        <p:nvSpPr>
          <p:cNvPr id="4" name="Slide Number Placeholder 3"/>
          <p:cNvSpPr>
            <a:spLocks noGrp="1"/>
          </p:cNvSpPr>
          <p:nvPr>
            <p:ph type="sldNum" sz="quarter" idx="5"/>
          </p:nvPr>
        </p:nvSpPr>
        <p:spPr/>
        <p:txBody>
          <a:bodyPr/>
          <a:lstStyle/>
          <a:p>
            <a:fld id="{802AF159-BB6B-404B-AE6A-8A8E03DFDD1B}" type="slidenum">
              <a:rPr lang="en-US" smtClean="0"/>
              <a:t>7</a:t>
            </a:fld>
            <a:endParaRPr lang="en-US"/>
          </a:p>
        </p:txBody>
      </p:sp>
    </p:spTree>
    <p:extLst>
      <p:ext uri="{BB962C8B-B14F-4D97-AF65-F5344CB8AC3E}">
        <p14:creationId xmlns:p14="http://schemas.microsoft.com/office/powerpoint/2010/main" val="18348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Demo:</a:t>
            </a:r>
          </a:p>
          <a:p>
            <a:endParaRPr lang="en-US" dirty="0"/>
          </a:p>
          <a:p>
            <a:r>
              <a:rPr lang="en-US" dirty="0"/>
              <a:t>Open Parks on the Air </a:t>
            </a:r>
          </a:p>
          <a:p>
            <a:endParaRPr lang="en-US" dirty="0"/>
          </a:p>
          <a:p>
            <a:r>
              <a:rPr lang="en-US" dirty="0"/>
              <a:t>Open </a:t>
            </a:r>
            <a:r>
              <a:rPr lang="en-US" dirty="0" err="1"/>
              <a:t>POTA.app</a:t>
            </a:r>
            <a:endParaRPr lang="en-US" dirty="0"/>
          </a:p>
          <a:p>
            <a:endParaRPr lang="en-US" dirty="0"/>
          </a:p>
          <a:p>
            <a:r>
              <a:rPr lang="en-US" dirty="0"/>
              <a:t>Open </a:t>
            </a:r>
            <a:r>
              <a:rPr lang="en-US" dirty="0" err="1"/>
              <a:t>POTAmap.us</a:t>
            </a:r>
            <a:endParaRPr lang="en-US" dirty="0"/>
          </a:p>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8</a:t>
            </a:fld>
            <a:endParaRPr lang="en-US"/>
          </a:p>
        </p:txBody>
      </p:sp>
    </p:spTree>
    <p:extLst>
      <p:ext uri="{BB962C8B-B14F-4D97-AF65-F5344CB8AC3E}">
        <p14:creationId xmlns:p14="http://schemas.microsoft.com/office/powerpoint/2010/main" val="405562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10</a:t>
            </a:fld>
            <a:endParaRPr lang="en-US"/>
          </a:p>
        </p:txBody>
      </p:sp>
    </p:spTree>
    <p:extLst>
      <p:ext uri="{BB962C8B-B14F-4D97-AF65-F5344CB8AC3E}">
        <p14:creationId xmlns:p14="http://schemas.microsoft.com/office/powerpoint/2010/main" val="111606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11</a:t>
            </a:fld>
            <a:endParaRPr lang="en-US"/>
          </a:p>
        </p:txBody>
      </p:sp>
    </p:spTree>
    <p:extLst>
      <p:ext uri="{BB962C8B-B14F-4D97-AF65-F5344CB8AC3E}">
        <p14:creationId xmlns:p14="http://schemas.microsoft.com/office/powerpoint/2010/main" val="357173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12</a:t>
            </a:fld>
            <a:endParaRPr lang="en-US"/>
          </a:p>
        </p:txBody>
      </p:sp>
    </p:spTree>
    <p:extLst>
      <p:ext uri="{BB962C8B-B14F-4D97-AF65-F5344CB8AC3E}">
        <p14:creationId xmlns:p14="http://schemas.microsoft.com/office/powerpoint/2010/main" val="22885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AF159-BB6B-404B-AE6A-8A8E03DFDD1B}" type="slidenum">
              <a:rPr lang="en-US" smtClean="0"/>
              <a:t>13</a:t>
            </a:fld>
            <a:endParaRPr lang="en-US"/>
          </a:p>
        </p:txBody>
      </p:sp>
    </p:spTree>
    <p:extLst>
      <p:ext uri="{BB962C8B-B14F-4D97-AF65-F5344CB8AC3E}">
        <p14:creationId xmlns:p14="http://schemas.microsoft.com/office/powerpoint/2010/main" val="38189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arksontheair.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otamap.us/" TargetMode="External"/><Relationship Id="rId4" Type="http://schemas.openxmlformats.org/officeDocument/2006/relationships/hyperlink" Target="https://pota.app/"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1958686" y="1078335"/>
            <a:ext cx="2987899" cy="2240924"/>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erson and child sitting at picnic tables under a log cabin&#10;&#10;AI-generated content may be incorrect.">
            <a:extLst>
              <a:ext uri="{FF2B5EF4-FFF2-40B4-BE49-F238E27FC236}">
                <a16:creationId xmlns:a16="http://schemas.microsoft.com/office/drawing/2014/main" id="{8A7E01FB-E696-7E87-9AD7-74362EF7DF84}"/>
              </a:ext>
            </a:extLst>
          </p:cNvPr>
          <p:cNvPicPr>
            <a:picLocks noChangeAspect="1"/>
          </p:cNvPicPr>
          <p:nvPr/>
        </p:nvPicPr>
        <p:blipFill>
          <a:blip r:embed="rId3"/>
          <a:srcRect l="1929"/>
          <a:stretch>
            <a:fillRect/>
          </a:stretch>
        </p:blipFill>
        <p:spPr>
          <a:xfrm>
            <a:off x="3189295" y="2577601"/>
            <a:ext cx="5597129"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le 1"/>
          <p:cNvSpPr>
            <a:spLocks noGrp="1"/>
          </p:cNvSpPr>
          <p:nvPr>
            <p:ph type="ctrTitle"/>
          </p:nvPr>
        </p:nvSpPr>
        <p:spPr>
          <a:xfrm>
            <a:off x="357576" y="1537376"/>
            <a:ext cx="3000776" cy="2757748"/>
          </a:xfrm>
        </p:spPr>
        <p:txBody>
          <a:bodyPr>
            <a:normAutofit/>
          </a:bodyPr>
          <a:lstStyle/>
          <a:p>
            <a:pPr algn="l">
              <a:lnSpc>
                <a:spcPct val="90000"/>
              </a:lnSpc>
            </a:pPr>
            <a:r>
              <a:rPr lang="en-US" sz="3700" dirty="0"/>
              <a:t>Planning Your Next Parks on the Air Activation</a:t>
            </a:r>
          </a:p>
        </p:txBody>
      </p:sp>
      <p:sp>
        <p:nvSpPr>
          <p:cNvPr id="3" name="Subtitle 2"/>
          <p:cNvSpPr>
            <a:spLocks noGrp="1"/>
          </p:cNvSpPr>
          <p:nvPr>
            <p:ph type="subTitle" idx="1"/>
          </p:nvPr>
        </p:nvSpPr>
        <p:spPr>
          <a:xfrm>
            <a:off x="357576" y="4526568"/>
            <a:ext cx="3000776" cy="1406661"/>
          </a:xfrm>
        </p:spPr>
        <p:txBody>
          <a:bodyPr>
            <a:normAutofit/>
          </a:bodyPr>
          <a:lstStyle/>
          <a:p>
            <a:pPr algn="l">
              <a:lnSpc>
                <a:spcPct val="90000"/>
              </a:lnSpc>
            </a:pPr>
            <a:r>
              <a:rPr lang="en-US" sz="2700" dirty="0"/>
              <a:t>By Perry Lundquist (W6AUN) &amp; Brad Tombaugh (W0BDT)</a:t>
            </a:r>
          </a:p>
        </p:txBody>
      </p:sp>
      <p:pic>
        <p:nvPicPr>
          <p:cNvPr id="5" name="Picture 4">
            <a:extLst>
              <a:ext uri="{FF2B5EF4-FFF2-40B4-BE49-F238E27FC236}">
                <a16:creationId xmlns:a16="http://schemas.microsoft.com/office/drawing/2014/main" id="{D44941D6-E903-B641-3FC4-736EFDD52C89}"/>
              </a:ext>
            </a:extLst>
          </p:cNvPr>
          <p:cNvPicPr>
            <a:picLocks noChangeAspect="1"/>
          </p:cNvPicPr>
          <p:nvPr/>
        </p:nvPicPr>
        <p:blipFill>
          <a:blip r:embed="rId4"/>
          <a:stretch>
            <a:fillRect/>
          </a:stretch>
        </p:blipFill>
        <p:spPr>
          <a:xfrm>
            <a:off x="5430644" y="1"/>
            <a:ext cx="3713356" cy="3713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35113-6882-0B9F-9517-57732AC32A37}"/>
              </a:ext>
            </a:extLst>
          </p:cNvPr>
          <p:cNvPicPr>
            <a:picLocks noChangeAspect="1"/>
          </p:cNvPicPr>
          <p:nvPr/>
        </p:nvPicPr>
        <p:blipFill rotWithShape="1">
          <a:blip r:embed="rId3">
            <a:alphaModFix amt="35000"/>
          </a:blip>
          <a:srcRect l="16862" r="14174"/>
          <a:stretch>
            <a:fillRect/>
          </a:stretch>
        </p:blipFill>
        <p:spPr>
          <a:xfrm>
            <a:off x="-1" y="546"/>
            <a:ext cx="9144001" cy="6864293"/>
          </a:xfrm>
          <a:prstGeom prst="rect">
            <a:avLst/>
          </a:prstGeom>
        </p:spPr>
      </p:pic>
      <p:sp>
        <p:nvSpPr>
          <p:cNvPr id="2" name="Title 1">
            <a:extLst>
              <a:ext uri="{FF2B5EF4-FFF2-40B4-BE49-F238E27FC236}">
                <a16:creationId xmlns:a16="http://schemas.microsoft.com/office/drawing/2014/main" id="{6B567DF7-D83D-1D60-CA90-D3CE2BBF924A}"/>
              </a:ext>
            </a:extLst>
          </p:cNvPr>
          <p:cNvSpPr>
            <a:spLocks noGrp="1"/>
          </p:cNvSpPr>
          <p:nvPr>
            <p:ph type="title"/>
          </p:nvPr>
        </p:nvSpPr>
        <p:spPr/>
        <p:txBody>
          <a:bodyPr/>
          <a:lstStyle/>
          <a:p>
            <a:r>
              <a:rPr lang="en-US" dirty="0"/>
              <a:t>Colorado</a:t>
            </a:r>
          </a:p>
        </p:txBody>
      </p:sp>
      <p:sp>
        <p:nvSpPr>
          <p:cNvPr id="3" name="Content Placeholder 2">
            <a:extLst>
              <a:ext uri="{FF2B5EF4-FFF2-40B4-BE49-F238E27FC236}">
                <a16:creationId xmlns:a16="http://schemas.microsoft.com/office/drawing/2014/main" id="{32D99220-7661-ED8C-06F6-07810D50BD73}"/>
              </a:ext>
            </a:extLst>
          </p:cNvPr>
          <p:cNvSpPr>
            <a:spLocks noGrp="1"/>
          </p:cNvSpPr>
          <p:nvPr>
            <p:ph idx="1"/>
          </p:nvPr>
        </p:nvSpPr>
        <p:spPr/>
        <p:txBody>
          <a:bodyPr vert="horz" lIns="91440" tIns="45720" rIns="91440" bIns="45720" rtlCol="0" anchor="t">
            <a:normAutofit fontScale="47500" lnSpcReduction="20000"/>
          </a:bodyPr>
          <a:lstStyle/>
          <a:p>
            <a:r>
              <a:rPr lang="en-US" dirty="0">
                <a:solidFill>
                  <a:srgbClr val="7030A0"/>
                </a:solidFill>
              </a:rPr>
              <a:t>Colorado's four </a:t>
            </a:r>
            <a:r>
              <a:rPr lang="en-US" b="1" dirty="0">
                <a:solidFill>
                  <a:srgbClr val="7030A0"/>
                </a:solidFill>
              </a:rPr>
              <a:t>national parks</a:t>
            </a:r>
            <a:r>
              <a:rPr lang="en-US" dirty="0">
                <a:solidFill>
                  <a:srgbClr val="7030A0"/>
                </a:solidFill>
              </a:rPr>
              <a:t>—Rocky Mountain, Black Canyon of the Gunnison, Great Sand Dunes, and Mesa Verde—cover a </a:t>
            </a:r>
            <a:r>
              <a:rPr lang="en-US" b="1" dirty="0">
                <a:solidFill>
                  <a:srgbClr val="7030A0"/>
                </a:solidFill>
              </a:rPr>
              <a:t>combined area of about 456,464 acres</a:t>
            </a:r>
            <a:r>
              <a:rPr lang="en-US" dirty="0">
                <a:solidFill>
                  <a:srgbClr val="7030A0"/>
                </a:solidFill>
              </a:rPr>
              <a:t> as of 2025. </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Area Breakdown</a:t>
            </a:r>
            <a:endParaRPr lang="en-US" dirty="0">
              <a:solidFill>
                <a:srgbClr val="7030A0"/>
              </a:solidFill>
              <a:ea typeface="Calibri"/>
              <a:cs typeface="Calibri"/>
            </a:endParaRPr>
          </a:p>
          <a:p>
            <a:pPr lvl="1"/>
            <a:r>
              <a:rPr lang="en-US" dirty="0">
                <a:solidFill>
                  <a:srgbClr val="7030A0"/>
                </a:solidFill>
              </a:rPr>
              <a:t>Rocky Mountain National Park: approximately 265,848 acres.</a:t>
            </a:r>
            <a:endParaRPr lang="en-US" dirty="0">
              <a:solidFill>
                <a:srgbClr val="7030A0"/>
              </a:solidFill>
              <a:ea typeface="Calibri"/>
              <a:cs typeface="Calibri"/>
            </a:endParaRPr>
          </a:p>
          <a:p>
            <a:pPr lvl="1"/>
            <a:r>
              <a:rPr lang="en-US" dirty="0">
                <a:solidFill>
                  <a:srgbClr val="7030A0"/>
                </a:solidFill>
              </a:rPr>
              <a:t>Great Sand Dunes National Park: about 107,346 acres.</a:t>
            </a:r>
            <a:endParaRPr lang="en-US" dirty="0">
              <a:solidFill>
                <a:srgbClr val="7030A0"/>
              </a:solidFill>
              <a:ea typeface="Calibri"/>
              <a:cs typeface="Calibri"/>
            </a:endParaRPr>
          </a:p>
          <a:p>
            <a:pPr lvl="1"/>
            <a:r>
              <a:rPr lang="en-US" dirty="0">
                <a:solidFill>
                  <a:srgbClr val="7030A0"/>
                </a:solidFill>
              </a:rPr>
              <a:t>Mesa Verde National Park: about 52,485 acres.</a:t>
            </a:r>
            <a:endParaRPr lang="en-US" dirty="0">
              <a:solidFill>
                <a:srgbClr val="7030A0"/>
              </a:solidFill>
              <a:ea typeface="Calibri"/>
              <a:cs typeface="Calibri"/>
            </a:endParaRPr>
          </a:p>
          <a:p>
            <a:pPr lvl="1"/>
            <a:r>
              <a:rPr lang="en-US" dirty="0">
                <a:solidFill>
                  <a:srgbClr val="7030A0"/>
                </a:solidFill>
              </a:rPr>
              <a:t>Black Canyon of the Gunnison National Park: about 30,780 acres.</a:t>
            </a:r>
            <a:endParaRPr lang="en-US" dirty="0">
              <a:solidFill>
                <a:srgbClr val="7030A0"/>
              </a:solidFill>
              <a:ea typeface="Calibri"/>
              <a:cs typeface="Calibri"/>
            </a:endParaRPr>
          </a:p>
          <a:p>
            <a:pPr lvl="1"/>
            <a:endParaRPr lang="en-US" dirty="0">
              <a:solidFill>
                <a:srgbClr val="7030A0"/>
              </a:solidFill>
              <a:ea typeface="Calibri"/>
              <a:cs typeface="Calibri"/>
            </a:endParaRPr>
          </a:p>
          <a:p>
            <a:r>
              <a:rPr lang="en-US" dirty="0">
                <a:solidFill>
                  <a:srgbClr val="7030A0"/>
                </a:solidFill>
              </a:rPr>
              <a:t>About </a:t>
            </a:r>
            <a:r>
              <a:rPr lang="en-US" b="1" dirty="0">
                <a:solidFill>
                  <a:srgbClr val="7030A0"/>
                </a:solidFill>
              </a:rPr>
              <a:t>30% of Colorado's total land</a:t>
            </a:r>
            <a:r>
              <a:rPr lang="en-US" dirty="0">
                <a:solidFill>
                  <a:srgbClr val="7030A0"/>
                </a:solidFill>
              </a:rPr>
              <a:t> area is designated as </a:t>
            </a:r>
            <a:r>
              <a:rPr lang="en-US" b="1" dirty="0">
                <a:solidFill>
                  <a:srgbClr val="7030A0"/>
                </a:solidFill>
              </a:rPr>
              <a:t>national forest, representing approximately 14 million acres </a:t>
            </a:r>
            <a:r>
              <a:rPr lang="en-US" dirty="0">
                <a:solidFill>
                  <a:srgbClr val="7030A0"/>
                </a:solidFill>
              </a:rPr>
              <a:t>spread across 11 national forests within the state. </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Colorado State Parks System</a:t>
            </a:r>
            <a:endParaRPr lang="en-US" dirty="0">
              <a:solidFill>
                <a:srgbClr val="7030A0"/>
              </a:solidFill>
              <a:ea typeface="Calibri"/>
              <a:cs typeface="Calibri"/>
            </a:endParaRPr>
          </a:p>
          <a:p>
            <a:pPr lvl="1"/>
            <a:r>
              <a:rPr lang="en-US" dirty="0">
                <a:solidFill>
                  <a:srgbClr val="7030A0"/>
                </a:solidFill>
              </a:rPr>
              <a:t>Colorado currently has 43 state parks and over 350 wildlife areas.</a:t>
            </a:r>
            <a:endParaRPr lang="en-US" dirty="0">
              <a:solidFill>
                <a:srgbClr val="7030A0"/>
              </a:solidFill>
              <a:ea typeface="Calibri"/>
              <a:cs typeface="Calibri"/>
            </a:endParaRPr>
          </a:p>
          <a:p>
            <a:pPr lvl="1"/>
            <a:r>
              <a:rPr lang="en-US" dirty="0">
                <a:solidFill>
                  <a:srgbClr val="7030A0"/>
                </a:solidFill>
              </a:rPr>
              <a:t>The combined land managed by </a:t>
            </a:r>
            <a:r>
              <a:rPr lang="en-US" b="1" dirty="0">
                <a:solidFill>
                  <a:srgbClr val="7030A0"/>
                </a:solidFill>
              </a:rPr>
              <a:t>Colorado Parks and Wildlife for parks and wildlife areas totals about 900,000 acres</a:t>
            </a:r>
            <a:r>
              <a:rPr lang="en-US" dirty="0">
                <a:solidFill>
                  <a:srgbClr val="7030A0"/>
                </a:solidFill>
              </a:rPr>
              <a:t>.</a:t>
            </a:r>
            <a:endParaRPr lang="en-US" dirty="0">
              <a:solidFill>
                <a:srgbClr val="7030A0"/>
              </a:solidFill>
              <a:ea typeface="Calibri"/>
              <a:cs typeface="Calibri"/>
            </a:endParaRPr>
          </a:p>
          <a:p>
            <a:pPr lvl="0"/>
            <a:endParaRPr lang="en-US" dirty="0">
              <a:solidFill>
                <a:srgbClr val="7030A0"/>
              </a:solidFill>
              <a:ea typeface="Calibri"/>
              <a:cs typeface="Calibri"/>
            </a:endParaRPr>
          </a:p>
          <a:p>
            <a:pPr lvl="0"/>
            <a:r>
              <a:rPr lang="en-US" dirty="0">
                <a:solidFill>
                  <a:srgbClr val="7030A0"/>
                </a:solidFill>
              </a:rPr>
              <a:t>This acreage makes Colorado’s state parks and wildlife areas among the largest in the western US, exemplifying the state’s commitment to outdoor recreation and nature conservation.</a:t>
            </a:r>
            <a:endParaRPr lang="en-US" dirty="0">
              <a:solidFill>
                <a:srgbClr val="7030A0"/>
              </a:solidFill>
              <a:ea typeface="Calibri"/>
              <a:cs typeface="Calibri"/>
            </a:endParaRPr>
          </a:p>
          <a:p>
            <a:pPr lvl="0"/>
            <a:endParaRPr lang="en-US" dirty="0">
              <a:solidFill>
                <a:srgbClr val="7030A0"/>
              </a:solidFill>
              <a:ea typeface="Calibri"/>
              <a:cs typeface="Calibri"/>
            </a:endParaRPr>
          </a:p>
          <a:p>
            <a:r>
              <a:rPr lang="en-US" dirty="0">
                <a:solidFill>
                  <a:srgbClr val="7030A0"/>
                </a:solidFill>
              </a:rPr>
              <a:t>The </a:t>
            </a:r>
            <a:r>
              <a:rPr lang="en-US" b="1" dirty="0">
                <a:solidFill>
                  <a:srgbClr val="7030A0"/>
                </a:solidFill>
              </a:rPr>
              <a:t>aggregate area of all SWAs</a:t>
            </a:r>
            <a:r>
              <a:rPr lang="en-US" dirty="0">
                <a:solidFill>
                  <a:srgbClr val="7030A0"/>
                </a:solidFill>
              </a:rPr>
              <a:t> in Colorado is about </a:t>
            </a:r>
            <a:r>
              <a:rPr lang="en-US" b="1" dirty="0">
                <a:solidFill>
                  <a:srgbClr val="7030A0"/>
                </a:solidFill>
              </a:rPr>
              <a:t>684,000 acres</a:t>
            </a:r>
            <a:r>
              <a:rPr lang="en-US" dirty="0">
                <a:solidFill>
                  <a:srgbClr val="7030A0"/>
                </a:solidFill>
              </a:rPr>
              <a:t>, roughly </a:t>
            </a:r>
            <a:r>
              <a:rPr lang="en-US" b="1" dirty="0">
                <a:solidFill>
                  <a:srgbClr val="7030A0"/>
                </a:solidFill>
              </a:rPr>
              <a:t>1,068 square miles</a:t>
            </a:r>
            <a:r>
              <a:rPr lang="en-US" dirty="0">
                <a:solidFill>
                  <a:srgbClr val="7030A0"/>
                </a:solidFill>
              </a:rPr>
              <a:t>.</a:t>
            </a:r>
            <a:endParaRPr lang="en-US" dirty="0">
              <a:solidFill>
                <a:srgbClr val="7030A0"/>
              </a:solidFill>
              <a:ea typeface="Calibri"/>
              <a:cs typeface="Calibri"/>
            </a:endParaRPr>
          </a:p>
        </p:txBody>
      </p:sp>
    </p:spTree>
    <p:extLst>
      <p:ext uri="{BB962C8B-B14F-4D97-AF65-F5344CB8AC3E}">
        <p14:creationId xmlns:p14="http://schemas.microsoft.com/office/powerpoint/2010/main" val="4214900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EEF149-BD9F-99BF-F62E-71BA15258B7E}"/>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5486" r="1548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718657-0A95-0844-6B61-7813A00D6B2D}"/>
              </a:ext>
            </a:extLst>
          </p:cNvPr>
          <p:cNvSpPr>
            <a:spLocks noGrp="1"/>
          </p:cNvSpPr>
          <p:nvPr>
            <p:ph type="title"/>
          </p:nvPr>
        </p:nvSpPr>
        <p:spPr/>
        <p:txBody>
          <a:bodyPr/>
          <a:lstStyle/>
          <a:p>
            <a:r>
              <a:rPr lang="en-US" dirty="0"/>
              <a:t>New Mexico</a:t>
            </a:r>
          </a:p>
        </p:txBody>
      </p:sp>
      <p:sp>
        <p:nvSpPr>
          <p:cNvPr id="3" name="Content Placeholder 2">
            <a:extLst>
              <a:ext uri="{FF2B5EF4-FFF2-40B4-BE49-F238E27FC236}">
                <a16:creationId xmlns:a16="http://schemas.microsoft.com/office/drawing/2014/main" id="{7844CC2B-4187-CDE5-D352-3D105750B539}"/>
              </a:ext>
            </a:extLst>
          </p:cNvPr>
          <p:cNvSpPr>
            <a:spLocks noGrp="1"/>
          </p:cNvSpPr>
          <p:nvPr>
            <p:ph idx="1"/>
          </p:nvPr>
        </p:nvSpPr>
        <p:spPr>
          <a:xfrm>
            <a:off x="457200" y="1600200"/>
            <a:ext cx="8229600" cy="4983162"/>
          </a:xfrm>
        </p:spPr>
        <p:txBody>
          <a:bodyPr vert="horz" lIns="91440" tIns="45720" rIns="91440" bIns="45720" rtlCol="0" anchor="t">
            <a:normAutofit fontScale="70000" lnSpcReduction="20000"/>
          </a:bodyPr>
          <a:lstStyle/>
          <a:p>
            <a:r>
              <a:rPr lang="en-US" b="1" dirty="0">
                <a:solidFill>
                  <a:srgbClr val="7030A0"/>
                </a:solidFill>
              </a:rPr>
              <a:t>New Mexico’s national parks </a:t>
            </a:r>
            <a:r>
              <a:rPr lang="en-US" dirty="0">
                <a:solidFill>
                  <a:srgbClr val="7030A0"/>
                </a:solidFill>
              </a:rPr>
              <a:t>cover about </a:t>
            </a:r>
            <a:r>
              <a:rPr lang="en-US" b="1" dirty="0">
                <a:solidFill>
                  <a:srgbClr val="7030A0"/>
                </a:solidFill>
              </a:rPr>
              <a:t>146,344 acres</a:t>
            </a:r>
            <a:r>
              <a:rPr lang="en-US" dirty="0">
                <a:solidFill>
                  <a:srgbClr val="7030A0"/>
                </a:solidFill>
              </a:rPr>
              <a:t>, while its national forests total approximately </a:t>
            </a:r>
            <a:r>
              <a:rPr lang="en-US" b="1" dirty="0">
                <a:solidFill>
                  <a:srgbClr val="7030A0"/>
                </a:solidFill>
              </a:rPr>
              <a:t>9.1 million acres</a:t>
            </a:r>
            <a:endParaRPr lang="en-US" dirty="0">
              <a:solidFill>
                <a:srgbClr val="7030A0"/>
              </a:solidFill>
              <a:ea typeface="Calibri"/>
              <a:cs typeface="Calibri"/>
            </a:endParaRPr>
          </a:p>
          <a:p>
            <a:endParaRPr lang="en-US" dirty="0">
              <a:solidFill>
                <a:srgbClr val="7030A0"/>
              </a:solidFill>
              <a:ea typeface="Calibri"/>
              <a:cs typeface="Calibri"/>
            </a:endParaRPr>
          </a:p>
          <a:p>
            <a:r>
              <a:rPr lang="en-US" b="1" dirty="0">
                <a:solidFill>
                  <a:srgbClr val="7030A0"/>
                </a:solidFill>
              </a:rPr>
              <a:t>New Mexico’s 35 state parks cover about 192,000 acres</a:t>
            </a:r>
            <a:r>
              <a:rPr lang="en-US" dirty="0">
                <a:solidFill>
                  <a:srgbClr val="7030A0"/>
                </a:solidFill>
              </a:rPr>
              <a:t> of land and water as of 2025. The state also maintains a network of </a:t>
            </a:r>
            <a:r>
              <a:rPr lang="en-US" b="1" dirty="0">
                <a:solidFill>
                  <a:srgbClr val="7030A0"/>
                </a:solidFill>
              </a:rPr>
              <a:t>wildlife management areas</a:t>
            </a:r>
            <a:r>
              <a:rPr lang="en-US" dirty="0">
                <a:solidFill>
                  <a:srgbClr val="7030A0"/>
                </a:solidFill>
              </a:rPr>
              <a:t>, with the latest estimate placing their total area at about </a:t>
            </a:r>
            <a:r>
              <a:rPr lang="en-US" b="1" dirty="0">
                <a:solidFill>
                  <a:srgbClr val="7030A0"/>
                </a:solidFill>
              </a:rPr>
              <a:t>421,000 acres</a:t>
            </a:r>
            <a:r>
              <a:rPr lang="en-US" dirty="0">
                <a:solidFill>
                  <a:srgbClr val="7030A0"/>
                </a:solidFill>
              </a:rPr>
              <a:t>.</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Area Details</a:t>
            </a:r>
            <a:endParaRPr lang="en-US" dirty="0">
              <a:solidFill>
                <a:srgbClr val="7030A0"/>
              </a:solidFill>
              <a:ea typeface="Calibri"/>
              <a:cs typeface="Calibri"/>
            </a:endParaRPr>
          </a:p>
          <a:p>
            <a:pPr lvl="1"/>
            <a:r>
              <a:rPr lang="en-US" dirty="0">
                <a:solidFill>
                  <a:srgbClr val="7030A0"/>
                </a:solidFill>
              </a:rPr>
              <a:t>State Parks: 35 parks totaling 192,000 acres of land and water.</a:t>
            </a:r>
            <a:endParaRPr lang="en-US" dirty="0">
              <a:solidFill>
                <a:srgbClr val="7030A0"/>
              </a:solidFill>
              <a:ea typeface="Calibri"/>
              <a:cs typeface="Calibri"/>
            </a:endParaRPr>
          </a:p>
          <a:p>
            <a:pPr lvl="1"/>
            <a:r>
              <a:rPr lang="en-US" dirty="0">
                <a:solidFill>
                  <a:srgbClr val="7030A0"/>
                </a:solidFill>
              </a:rPr>
              <a:t>State Wildlife Management Areas: Approximately 421,000 acres managed for wildlife conservation and public recreation, including recent additions like Bartlett Mesa.</a:t>
            </a:r>
            <a:endParaRPr lang="en-US" dirty="0">
              <a:solidFill>
                <a:srgbClr val="7030A0"/>
              </a:solidFill>
              <a:ea typeface="Calibri"/>
              <a:cs typeface="Calibri"/>
            </a:endParaRPr>
          </a:p>
          <a:p>
            <a:pPr lvl="0"/>
            <a:endParaRPr lang="en-US" dirty="0">
              <a:solidFill>
                <a:srgbClr val="7030A0"/>
              </a:solidFill>
              <a:ea typeface="Calibri"/>
              <a:cs typeface="Calibri"/>
            </a:endParaRPr>
          </a:p>
          <a:p>
            <a:pPr lvl="0"/>
            <a:r>
              <a:rPr lang="en-US" dirty="0">
                <a:solidFill>
                  <a:srgbClr val="7030A0"/>
                </a:solidFill>
              </a:rPr>
              <a:t>Total area in </a:t>
            </a:r>
            <a:r>
              <a:rPr lang="en-US" b="1" dirty="0">
                <a:solidFill>
                  <a:srgbClr val="7030A0"/>
                </a:solidFill>
              </a:rPr>
              <a:t>state parks and wildlife areas: Circa 613,000 acres</a:t>
            </a:r>
            <a:r>
              <a:rPr lang="en-US" dirty="0">
                <a:solidFill>
                  <a:srgbClr val="7030A0"/>
                </a:solidFill>
              </a:rPr>
              <a:t> as of 2025.</a:t>
            </a:r>
            <a:endParaRPr lang="en-US" dirty="0">
              <a:solidFill>
                <a:srgbClr val="7030A0"/>
              </a:solidFill>
              <a:ea typeface="Calibri"/>
              <a:cs typeface="Calibri"/>
            </a:endParaRPr>
          </a:p>
        </p:txBody>
      </p:sp>
    </p:spTree>
    <p:extLst>
      <p:ext uri="{BB962C8B-B14F-4D97-AF65-F5344CB8AC3E}">
        <p14:creationId xmlns:p14="http://schemas.microsoft.com/office/powerpoint/2010/main" val="61722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F0DA55-4FE4-2F39-F1C0-1A4B662CDA2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5487" t="1" r="15487" b="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3CE546-FB26-86AC-DEC1-EB04967386CD}"/>
              </a:ext>
            </a:extLst>
          </p:cNvPr>
          <p:cNvSpPr>
            <a:spLocks noGrp="1"/>
          </p:cNvSpPr>
          <p:nvPr>
            <p:ph type="title"/>
          </p:nvPr>
        </p:nvSpPr>
        <p:spPr/>
        <p:txBody>
          <a:bodyPr/>
          <a:lstStyle/>
          <a:p>
            <a:r>
              <a:rPr lang="en-US" dirty="0"/>
              <a:t>Utah</a:t>
            </a:r>
          </a:p>
        </p:txBody>
      </p:sp>
      <p:sp>
        <p:nvSpPr>
          <p:cNvPr id="3" name="Content Placeholder 2">
            <a:extLst>
              <a:ext uri="{FF2B5EF4-FFF2-40B4-BE49-F238E27FC236}">
                <a16:creationId xmlns:a16="http://schemas.microsoft.com/office/drawing/2014/main" id="{FFFB5A65-144B-4EDA-230D-39D89BA89ADB}"/>
              </a:ext>
            </a:extLst>
          </p:cNvPr>
          <p:cNvSpPr>
            <a:spLocks noGrp="1"/>
          </p:cNvSpPr>
          <p:nvPr>
            <p:ph idx="1"/>
          </p:nvPr>
        </p:nvSpPr>
        <p:spPr/>
        <p:txBody>
          <a:bodyPr vert="horz" lIns="91440" tIns="45720" rIns="91440" bIns="45720" rtlCol="0" anchor="t">
            <a:normAutofit fontScale="62500" lnSpcReduction="20000"/>
          </a:bodyPr>
          <a:lstStyle/>
          <a:p>
            <a:pPr lvl="0"/>
            <a:r>
              <a:rPr lang="en-US" dirty="0">
                <a:solidFill>
                  <a:srgbClr val="7030A0"/>
                </a:solidFill>
              </a:rPr>
              <a:t>The total area of </a:t>
            </a:r>
            <a:r>
              <a:rPr lang="en-US" b="1" dirty="0">
                <a:solidFill>
                  <a:srgbClr val="7030A0"/>
                </a:solidFill>
              </a:rPr>
              <a:t>Utah’s national parks and national park-managed sites is roughly 5.6 million acres</a:t>
            </a:r>
            <a:r>
              <a:rPr lang="en-US" dirty="0">
                <a:solidFill>
                  <a:srgbClr val="7030A0"/>
                </a:solidFill>
              </a:rPr>
              <a:t>.</a:t>
            </a:r>
            <a:endParaRPr lang="en-US" dirty="0">
              <a:solidFill>
                <a:srgbClr val="7030A0"/>
              </a:solidFill>
              <a:ea typeface="Calibri"/>
              <a:cs typeface="Calibri"/>
            </a:endParaRPr>
          </a:p>
          <a:p>
            <a:pPr lvl="1"/>
            <a:r>
              <a:rPr lang="en-US" dirty="0">
                <a:solidFill>
                  <a:srgbClr val="7030A0"/>
                </a:solidFill>
              </a:rPr>
              <a:t>The National Park Service manages the majority of these lands, though some national monuments and recreation areas are managed by other federal agencies.</a:t>
            </a:r>
            <a:endParaRPr lang="en-US" dirty="0">
              <a:solidFill>
                <a:srgbClr val="7030A0"/>
              </a:solidFill>
              <a:ea typeface="Calibri"/>
              <a:cs typeface="Calibri"/>
            </a:endParaRPr>
          </a:p>
          <a:p>
            <a:endParaRPr lang="en-US" dirty="0">
              <a:solidFill>
                <a:srgbClr val="7030A0"/>
              </a:solidFill>
              <a:ea typeface="Calibri"/>
              <a:cs typeface="Calibri"/>
            </a:endParaRPr>
          </a:p>
          <a:p>
            <a:pPr lvl="0"/>
            <a:r>
              <a:rPr lang="en-US" dirty="0">
                <a:solidFill>
                  <a:srgbClr val="7030A0"/>
                </a:solidFill>
              </a:rPr>
              <a:t>These parks represent about 10% of Utah’s entire land area (Utah’s total land area is approximately 54.3 million acres)</a:t>
            </a:r>
            <a:endParaRPr lang="en-US" dirty="0">
              <a:solidFill>
                <a:srgbClr val="7030A0"/>
              </a:solidFill>
              <a:ea typeface="Calibri"/>
              <a:cs typeface="Calibri"/>
            </a:endParaRPr>
          </a:p>
          <a:p>
            <a:endParaRPr lang="en-US" dirty="0">
              <a:solidFill>
                <a:srgbClr val="7030A0"/>
              </a:solidFill>
              <a:ea typeface="Calibri"/>
              <a:cs typeface="Calibri"/>
            </a:endParaRPr>
          </a:p>
          <a:p>
            <a:r>
              <a:rPr lang="en-US" b="1" dirty="0">
                <a:solidFill>
                  <a:srgbClr val="7030A0"/>
                </a:solidFill>
              </a:rPr>
              <a:t>Utah's national forests cover approximately 5.1 million acres</a:t>
            </a:r>
            <a:r>
              <a:rPr lang="en-US" dirty="0">
                <a:solidFill>
                  <a:srgbClr val="7030A0"/>
                </a:solidFill>
              </a:rPr>
              <a:t> as of 2025. The state is home to several national forests, with the largest being Dixie National Forest, which alone covers about 1.9 million acres.</a:t>
            </a:r>
            <a:endParaRPr lang="en-US" dirty="0">
              <a:solidFill>
                <a:srgbClr val="7030A0"/>
              </a:solidFill>
              <a:ea typeface="Calibri"/>
              <a:cs typeface="Calibri"/>
            </a:endParaRPr>
          </a:p>
          <a:p>
            <a:pPr marL="0" indent="0">
              <a:buNone/>
            </a:pPr>
            <a:endParaRPr lang="en-US" dirty="0">
              <a:solidFill>
                <a:srgbClr val="7030A0"/>
              </a:solidFill>
              <a:ea typeface="Calibri"/>
              <a:cs typeface="Calibri"/>
            </a:endParaRPr>
          </a:p>
          <a:p>
            <a:r>
              <a:rPr lang="en-US" b="1" dirty="0">
                <a:solidFill>
                  <a:srgbClr val="7030A0"/>
                </a:solidFill>
              </a:rPr>
              <a:t>Utah state parks cover over 95,000 acres </a:t>
            </a:r>
            <a:r>
              <a:rPr lang="en-US" dirty="0">
                <a:solidFill>
                  <a:srgbClr val="7030A0"/>
                </a:solidFill>
              </a:rPr>
              <a:t>of land and more than one million surface acres of water as of 2025.</a:t>
            </a:r>
            <a:endParaRPr lang="en-US" dirty="0">
              <a:solidFill>
                <a:srgbClr val="7030A0"/>
              </a:solidFill>
              <a:ea typeface="Calibri"/>
              <a:cs typeface="Calibri"/>
            </a:endParaRPr>
          </a:p>
        </p:txBody>
      </p:sp>
    </p:spTree>
    <p:extLst>
      <p:ext uri="{BB962C8B-B14F-4D97-AF65-F5344CB8AC3E}">
        <p14:creationId xmlns:p14="http://schemas.microsoft.com/office/powerpoint/2010/main" val="3273619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374B7C8-E159-2309-B13E-99F99884B5DF}"/>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5486" r="1548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ACB11A-5DAC-D95F-6FD4-F6D1D79B7E4C}"/>
              </a:ext>
            </a:extLst>
          </p:cNvPr>
          <p:cNvSpPr>
            <a:spLocks noGrp="1"/>
          </p:cNvSpPr>
          <p:nvPr>
            <p:ph type="title"/>
          </p:nvPr>
        </p:nvSpPr>
        <p:spPr/>
        <p:txBody>
          <a:bodyPr/>
          <a:lstStyle/>
          <a:p>
            <a:r>
              <a:rPr lang="en-US" dirty="0"/>
              <a:t>Wyoming</a:t>
            </a:r>
          </a:p>
        </p:txBody>
      </p:sp>
      <p:sp>
        <p:nvSpPr>
          <p:cNvPr id="3" name="Content Placeholder 2">
            <a:extLst>
              <a:ext uri="{FF2B5EF4-FFF2-40B4-BE49-F238E27FC236}">
                <a16:creationId xmlns:a16="http://schemas.microsoft.com/office/drawing/2014/main" id="{AA3CFEE2-D4E8-51A3-F986-2D1DFA377037}"/>
              </a:ext>
            </a:extLst>
          </p:cNvPr>
          <p:cNvSpPr>
            <a:spLocks noGrp="1"/>
          </p:cNvSpPr>
          <p:nvPr>
            <p:ph idx="1"/>
          </p:nvPr>
        </p:nvSpPr>
        <p:spPr/>
        <p:txBody>
          <a:bodyPr vert="horz" lIns="91440" tIns="45720" rIns="91440" bIns="45720" rtlCol="0" anchor="t">
            <a:normAutofit fontScale="47500" lnSpcReduction="20000"/>
          </a:bodyPr>
          <a:lstStyle/>
          <a:p>
            <a:r>
              <a:rPr lang="en-US" b="1" dirty="0">
                <a:solidFill>
                  <a:srgbClr val="7030A0"/>
                </a:solidFill>
              </a:rPr>
              <a:t>Wyoming's national parks and national forests together cover more than 10 million acres </a:t>
            </a:r>
            <a:r>
              <a:rPr lang="en-US" dirty="0">
                <a:solidFill>
                  <a:srgbClr val="7030A0"/>
                </a:solidFill>
              </a:rPr>
              <a:t>as of 2025. The state is home to massive protected public lands, including some of the largest and most iconic parks and forests in the United States.</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National Parks in Wyoming</a:t>
            </a:r>
            <a:endParaRPr lang="en-US" dirty="0">
              <a:solidFill>
                <a:srgbClr val="7030A0"/>
              </a:solidFill>
              <a:ea typeface="Calibri"/>
              <a:cs typeface="Calibri"/>
            </a:endParaRPr>
          </a:p>
          <a:p>
            <a:pPr lvl="1"/>
            <a:r>
              <a:rPr lang="en-US" dirty="0">
                <a:solidFill>
                  <a:srgbClr val="7030A0"/>
                </a:solidFill>
              </a:rPr>
              <a:t>Yellowstone National Park: Approximately 2.2 million acres (majority located in Wyoming).</a:t>
            </a:r>
            <a:endParaRPr lang="en-US" dirty="0">
              <a:solidFill>
                <a:srgbClr val="7030A0"/>
              </a:solidFill>
              <a:ea typeface="Calibri"/>
              <a:cs typeface="Calibri"/>
            </a:endParaRPr>
          </a:p>
          <a:p>
            <a:pPr lvl="1"/>
            <a:r>
              <a:rPr lang="en-US" dirty="0">
                <a:solidFill>
                  <a:srgbClr val="7030A0"/>
                </a:solidFill>
              </a:rPr>
              <a:t>Grand Teton National Park: About 310,044 acres.</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National Forests in Wyoming</a:t>
            </a:r>
            <a:endParaRPr lang="en-US" dirty="0">
              <a:solidFill>
                <a:srgbClr val="7030A0"/>
              </a:solidFill>
              <a:ea typeface="Calibri"/>
              <a:cs typeface="Calibri"/>
            </a:endParaRPr>
          </a:p>
          <a:p>
            <a:pPr lvl="1"/>
            <a:r>
              <a:rPr lang="en-US" dirty="0">
                <a:solidFill>
                  <a:srgbClr val="7030A0"/>
                </a:solidFill>
              </a:rPr>
              <a:t>Bridger-Teton National Forest: 3.4 million acres.</a:t>
            </a:r>
            <a:endParaRPr lang="en-US" dirty="0">
              <a:solidFill>
                <a:srgbClr val="7030A0"/>
              </a:solidFill>
              <a:ea typeface="Calibri"/>
              <a:cs typeface="Calibri"/>
            </a:endParaRPr>
          </a:p>
          <a:p>
            <a:pPr lvl="1"/>
            <a:r>
              <a:rPr lang="en-US" dirty="0">
                <a:solidFill>
                  <a:srgbClr val="7030A0"/>
                </a:solidFill>
              </a:rPr>
              <a:t>Other national forests (including Shoshone, Medicine Bow-Routt, Bighorn, and Black Hills): bring the total national forest acreage in the state to roughly 9 million acres.</a:t>
            </a:r>
            <a:endParaRPr lang="en-US" dirty="0">
              <a:solidFill>
                <a:srgbClr val="7030A0"/>
              </a:solidFill>
              <a:ea typeface="Calibri"/>
              <a:cs typeface="Calibri"/>
            </a:endParaRPr>
          </a:p>
          <a:p>
            <a:endParaRPr lang="en-US" dirty="0">
              <a:solidFill>
                <a:srgbClr val="7030A0"/>
              </a:solidFill>
              <a:ea typeface="Calibri"/>
              <a:cs typeface="Calibri"/>
            </a:endParaRPr>
          </a:p>
          <a:p>
            <a:r>
              <a:rPr lang="en-US" dirty="0">
                <a:solidFill>
                  <a:srgbClr val="7030A0"/>
                </a:solidFill>
              </a:rPr>
              <a:t>Combined Area</a:t>
            </a:r>
            <a:endParaRPr lang="en-US" dirty="0">
              <a:solidFill>
                <a:srgbClr val="7030A0"/>
              </a:solidFill>
              <a:ea typeface="Calibri"/>
              <a:cs typeface="Calibri"/>
            </a:endParaRPr>
          </a:p>
          <a:p>
            <a:pPr lvl="1"/>
            <a:r>
              <a:rPr lang="en-US" dirty="0">
                <a:solidFill>
                  <a:srgbClr val="7030A0"/>
                </a:solidFill>
              </a:rPr>
              <a:t>Total land area in Wyoming national parks: Over 2.5 million acres.</a:t>
            </a:r>
            <a:endParaRPr lang="en-US" dirty="0">
              <a:solidFill>
                <a:srgbClr val="7030A0"/>
              </a:solidFill>
              <a:ea typeface="Calibri"/>
              <a:cs typeface="Calibri"/>
            </a:endParaRPr>
          </a:p>
          <a:p>
            <a:pPr lvl="1"/>
            <a:r>
              <a:rPr lang="en-US" dirty="0">
                <a:solidFill>
                  <a:srgbClr val="7030A0"/>
                </a:solidFill>
              </a:rPr>
              <a:t>Total national forest land area: Roughly 9 million acres.</a:t>
            </a:r>
            <a:endParaRPr lang="en-US" dirty="0">
              <a:solidFill>
                <a:srgbClr val="7030A0"/>
              </a:solidFill>
              <a:ea typeface="Calibri"/>
              <a:cs typeface="Calibri"/>
            </a:endParaRPr>
          </a:p>
          <a:p>
            <a:pPr lvl="1"/>
            <a:r>
              <a:rPr lang="en-US" dirty="0">
                <a:solidFill>
                  <a:srgbClr val="7030A0"/>
                </a:solidFill>
              </a:rPr>
              <a:t>Combined total: More than 11.5 million acres of Wyoming are managed as national parks or national forests as of 2025</a:t>
            </a:r>
            <a:endParaRPr lang="en-US" dirty="0">
              <a:solidFill>
                <a:srgbClr val="7030A0"/>
              </a:solidFill>
              <a:ea typeface="Calibri"/>
              <a:cs typeface="Calibri"/>
            </a:endParaRPr>
          </a:p>
          <a:p>
            <a:endParaRPr lang="en-US" dirty="0">
              <a:solidFill>
                <a:srgbClr val="7030A0"/>
              </a:solidFill>
              <a:ea typeface="Calibri"/>
              <a:cs typeface="Calibri"/>
            </a:endParaRPr>
          </a:p>
          <a:p>
            <a:r>
              <a:rPr lang="en-US" b="1" dirty="0">
                <a:solidFill>
                  <a:srgbClr val="7030A0"/>
                </a:solidFill>
              </a:rPr>
              <a:t>Wyoming’s state parks span over 100,000 acres, and the state wildlife habitat management areas cover more than 500,000 acres</a:t>
            </a:r>
            <a:r>
              <a:rPr lang="en-US" dirty="0">
                <a:solidFill>
                  <a:srgbClr val="7030A0"/>
                </a:solidFill>
              </a:rPr>
              <a:t> </a:t>
            </a:r>
            <a:endParaRPr lang="en-US" dirty="0">
              <a:solidFill>
                <a:srgbClr val="7030A0"/>
              </a:solidFill>
              <a:ea typeface="Calibri"/>
              <a:cs typeface="Calibri"/>
            </a:endParaRPr>
          </a:p>
        </p:txBody>
      </p:sp>
    </p:spTree>
    <p:extLst>
      <p:ext uri="{BB962C8B-B14F-4D97-AF65-F5344CB8AC3E}">
        <p14:creationId xmlns:p14="http://schemas.microsoft.com/office/powerpoint/2010/main" val="104834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Gear: Start Simple</a:t>
            </a:r>
          </a:p>
        </p:txBody>
      </p:sp>
      <p:pic>
        <p:nvPicPr>
          <p:cNvPr id="5" name="Picture 4" descr="A computer and a backpack on a table&#10;&#10;AI-generated content may be incorrect.">
            <a:extLst>
              <a:ext uri="{FF2B5EF4-FFF2-40B4-BE49-F238E27FC236}">
                <a16:creationId xmlns:a16="http://schemas.microsoft.com/office/drawing/2014/main" id="{F931CCF7-2AA9-D85D-B340-22604E7FFC5C}"/>
              </a:ext>
            </a:extLst>
          </p:cNvPr>
          <p:cNvPicPr>
            <a:picLocks noChangeAspect="1"/>
          </p:cNvPicPr>
          <p:nvPr/>
        </p:nvPicPr>
        <p:blipFill>
          <a:blip r:embed="rId3"/>
          <a:srcRect t="21874" b="24019"/>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US" sz="1600" dirty="0"/>
              <a:t>Radio: Any HF/VHF/UHF rig (QRP or full power)</a:t>
            </a:r>
          </a:p>
          <a:p>
            <a:r>
              <a:rPr lang="en-US" sz="1600" dirty="0"/>
              <a:t>Power: Vehicle, LiFePO4 battery, optional solar</a:t>
            </a:r>
          </a:p>
          <a:p>
            <a:r>
              <a:rPr lang="en-US" sz="1600" dirty="0"/>
              <a:t>Antennas: Wire (EFHW, dipole), vertical, mag-mount, loop, screwdriver</a:t>
            </a:r>
          </a:p>
          <a:p>
            <a:r>
              <a:rPr lang="en-US" sz="1600" dirty="0"/>
              <a:t>Accessories: Coax, connectors, throw line, tuner, mic or headset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609662-5D32-720B-7EF5-B6F4A7DD8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4581B-D9DD-C695-9B20-D40D80838402}"/>
              </a:ext>
            </a:extLst>
          </p:cNvPr>
          <p:cNvSpPr>
            <a:spLocks noGrp="1"/>
          </p:cNvSpPr>
          <p:nvPr>
            <p:ph type="title"/>
          </p:nvPr>
        </p:nvSpPr>
        <p:spPr/>
        <p:txBody>
          <a:bodyPr>
            <a:normAutofit/>
          </a:bodyPr>
          <a:lstStyle/>
          <a:p>
            <a:r>
              <a:rPr lang="en-US" dirty="0"/>
              <a:t>Radio</a:t>
            </a:r>
          </a:p>
        </p:txBody>
      </p:sp>
      <p:sp>
        <p:nvSpPr>
          <p:cNvPr id="3" name="Content Placeholder 2">
            <a:extLst>
              <a:ext uri="{FF2B5EF4-FFF2-40B4-BE49-F238E27FC236}">
                <a16:creationId xmlns:a16="http://schemas.microsoft.com/office/drawing/2014/main" id="{A15FFCB3-E5E3-2576-7FDF-E85385EE188E}"/>
              </a:ext>
            </a:extLst>
          </p:cNvPr>
          <p:cNvSpPr>
            <a:spLocks noGrp="1"/>
          </p:cNvSpPr>
          <p:nvPr>
            <p:ph sz="half" idx="1"/>
          </p:nvPr>
        </p:nvSpPr>
        <p:spPr>
          <a:xfrm>
            <a:off x="457200" y="1600200"/>
            <a:ext cx="3573379" cy="4525963"/>
          </a:xfrm>
        </p:spPr>
        <p:txBody>
          <a:bodyPr>
            <a:normAutofit lnSpcReduction="10000"/>
          </a:bodyPr>
          <a:lstStyle/>
          <a:p>
            <a:pPr marL="0" indent="0">
              <a:buNone/>
            </a:pPr>
            <a:r>
              <a:rPr lang="en-US" sz="2800" dirty="0"/>
              <a:t>You really don’t need to have specialized equipment. Start with what you already have. Can use about any kind of transceiver, even if not designed as a portable unit, just be careful with it.</a:t>
            </a:r>
          </a:p>
        </p:txBody>
      </p:sp>
      <p:sp>
        <p:nvSpPr>
          <p:cNvPr id="4" name="Content Placeholder 3">
            <a:extLst>
              <a:ext uri="{FF2B5EF4-FFF2-40B4-BE49-F238E27FC236}">
                <a16:creationId xmlns:a16="http://schemas.microsoft.com/office/drawing/2014/main" id="{1FD68A13-3A54-27A4-6751-1109C919C9A9}"/>
              </a:ext>
            </a:extLst>
          </p:cNvPr>
          <p:cNvSpPr>
            <a:spLocks noGrp="1"/>
          </p:cNvSpPr>
          <p:nvPr>
            <p:ph sz="half" idx="2"/>
          </p:nvPr>
        </p:nvSpPr>
        <p:spPr>
          <a:xfrm>
            <a:off x="4030579" y="1600200"/>
            <a:ext cx="4656221" cy="4525963"/>
          </a:xfrm>
        </p:spPr>
        <p:txBody>
          <a:bodyPr>
            <a:normAutofit lnSpcReduction="10000"/>
          </a:bodyPr>
          <a:lstStyle/>
          <a:p>
            <a:pPr>
              <a:lnSpc>
                <a:spcPct val="90000"/>
              </a:lnSpc>
            </a:pPr>
            <a:r>
              <a:rPr lang="en-US" sz="2000" dirty="0"/>
              <a:t>UHF/VHF HT, mobile, or HF rig?</a:t>
            </a:r>
          </a:p>
          <a:p>
            <a:pPr>
              <a:lnSpc>
                <a:spcPct val="90000"/>
              </a:lnSpc>
            </a:pPr>
            <a:r>
              <a:rPr lang="en-US" sz="2000" dirty="0"/>
              <a:t>QRP or full-power?</a:t>
            </a:r>
          </a:p>
          <a:p>
            <a:pPr>
              <a:lnSpc>
                <a:spcPct val="90000"/>
              </a:lnSpc>
            </a:pPr>
            <a:r>
              <a:rPr lang="en-US" sz="2000" dirty="0"/>
              <a:t>CW, digital, or SSB Voice?</a:t>
            </a:r>
          </a:p>
          <a:p>
            <a:pPr>
              <a:lnSpc>
                <a:spcPct val="90000"/>
              </a:lnSpc>
            </a:pPr>
            <a:r>
              <a:rPr lang="en-US" sz="2000" dirty="0"/>
              <a:t>Examples of popular portable radios:</a:t>
            </a:r>
          </a:p>
          <a:p>
            <a:pPr lvl="1">
              <a:lnSpc>
                <a:spcPct val="90000"/>
              </a:lnSpc>
            </a:pPr>
            <a:r>
              <a:rPr lang="en-US" sz="2000" dirty="0" err="1"/>
              <a:t>Yaesu</a:t>
            </a:r>
            <a:r>
              <a:rPr lang="en-US" sz="2000" dirty="0"/>
              <a:t> FT-891 or FT-857</a:t>
            </a:r>
          </a:p>
          <a:p>
            <a:pPr lvl="1">
              <a:lnSpc>
                <a:spcPct val="90000"/>
              </a:lnSpc>
            </a:pPr>
            <a:r>
              <a:rPr lang="en-US" sz="2000" dirty="0" err="1"/>
              <a:t>Yaesu</a:t>
            </a:r>
            <a:r>
              <a:rPr lang="en-US" sz="2000" dirty="0"/>
              <a:t> FT-817ND or FT-818ND</a:t>
            </a:r>
          </a:p>
          <a:p>
            <a:pPr lvl="1">
              <a:lnSpc>
                <a:spcPct val="90000"/>
              </a:lnSpc>
            </a:pPr>
            <a:r>
              <a:rPr lang="en-US" sz="2000" dirty="0"/>
              <a:t>ICOM IC-705</a:t>
            </a:r>
          </a:p>
          <a:p>
            <a:pPr lvl="1">
              <a:lnSpc>
                <a:spcPct val="90000"/>
              </a:lnSpc>
            </a:pPr>
            <a:r>
              <a:rPr lang="en-US" sz="2000" dirty="0" err="1"/>
              <a:t>Elecraft</a:t>
            </a:r>
            <a:r>
              <a:rPr lang="en-US" sz="2000" dirty="0"/>
              <a:t> KX2 or KX3</a:t>
            </a:r>
          </a:p>
          <a:p>
            <a:pPr lvl="1">
              <a:lnSpc>
                <a:spcPct val="90000"/>
              </a:lnSpc>
            </a:pPr>
            <a:r>
              <a:rPr lang="en-US" sz="2000" dirty="0" err="1"/>
              <a:t>Xiegu</a:t>
            </a:r>
            <a:r>
              <a:rPr lang="en-US" sz="2000" dirty="0"/>
              <a:t> 5105, G90, G106, X6100 or X6200</a:t>
            </a:r>
          </a:p>
          <a:p>
            <a:pPr lvl="1">
              <a:lnSpc>
                <a:spcPct val="90000"/>
              </a:lnSpc>
            </a:pPr>
            <a:r>
              <a:rPr lang="en-US" sz="2000" dirty="0" err="1"/>
              <a:t>Yaesu</a:t>
            </a:r>
            <a:r>
              <a:rPr lang="en-US" sz="2000" dirty="0"/>
              <a:t> FT-991a or FT-710 Field</a:t>
            </a:r>
          </a:p>
          <a:p>
            <a:pPr lvl="1">
              <a:lnSpc>
                <a:spcPct val="90000"/>
              </a:lnSpc>
            </a:pPr>
            <a:r>
              <a:rPr lang="en-US" sz="2000" dirty="0"/>
              <a:t>Lab599 Discovery TX-500</a:t>
            </a:r>
          </a:p>
          <a:p>
            <a:pPr lvl="1">
              <a:lnSpc>
                <a:spcPct val="90000"/>
              </a:lnSpc>
            </a:pPr>
            <a:r>
              <a:rPr lang="en-US" sz="2000" dirty="0" err="1"/>
              <a:t>Yaesu</a:t>
            </a:r>
            <a:r>
              <a:rPr lang="en-US" sz="2000" dirty="0"/>
              <a:t> FTX-1F</a:t>
            </a:r>
          </a:p>
          <a:p>
            <a:pPr lvl="1">
              <a:lnSpc>
                <a:spcPct val="90000"/>
              </a:lnSpc>
            </a:pPr>
            <a:r>
              <a:rPr lang="en-US" sz="2000" dirty="0"/>
              <a:t>QRP Labs QMX</a:t>
            </a:r>
          </a:p>
        </p:txBody>
      </p:sp>
    </p:spTree>
    <p:extLst>
      <p:ext uri="{BB962C8B-B14F-4D97-AF65-F5344CB8AC3E}">
        <p14:creationId xmlns:p14="http://schemas.microsoft.com/office/powerpoint/2010/main" val="720445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Power Planning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sz="2800" dirty="0"/>
              <a:t>100W rig: ~1A RX, 16–20A TX</a:t>
            </a:r>
            <a:endParaRPr lang="en-US" sz="2800" dirty="0">
              <a:ea typeface="Calibri"/>
              <a:cs typeface="Calibri"/>
            </a:endParaRPr>
          </a:p>
          <a:p>
            <a:r>
              <a:rPr sz="2800" dirty="0"/>
              <a:t>QRP: ~0.3A RX, ~2.5A TX at 10W</a:t>
            </a:r>
            <a:endParaRPr sz="2800" dirty="0">
              <a:ea typeface="Calibri"/>
              <a:cs typeface="Calibri"/>
            </a:endParaRPr>
          </a:p>
          <a:p>
            <a:r>
              <a:rPr sz="2800" dirty="0"/>
              <a:t>LiFePO4: lightweight, long life</a:t>
            </a:r>
            <a:endParaRPr sz="2800" dirty="0">
              <a:ea typeface="Calibri"/>
              <a:cs typeface="Calibri"/>
            </a:endParaRPr>
          </a:p>
          <a:p>
            <a:r>
              <a:rPr sz="2800" dirty="0"/>
              <a:t>Solar extends </a:t>
            </a:r>
            <a:r>
              <a:rPr lang="en-US" sz="2800" dirty="0"/>
              <a:t>battery time</a:t>
            </a:r>
          </a:p>
          <a:p>
            <a:pPr marL="0" indent="0">
              <a:buNone/>
            </a:pPr>
            <a:r>
              <a:rPr lang="en-US" sz="2800"/>
              <a:t>    </a:t>
            </a:r>
            <a:r>
              <a:rPr sz="2800"/>
              <a:t>(needs </a:t>
            </a:r>
            <a:r>
              <a:rPr lang="en-US" sz="2800" dirty="0"/>
              <a:t>charge </a:t>
            </a:r>
            <a:r>
              <a:rPr sz="2800" dirty="0"/>
              <a:t>controller)</a:t>
            </a:r>
            <a:endParaRPr sz="2800">
              <a:ea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2CAC30-4D60-FC87-B534-AAD2985FA168}"/>
              </a:ext>
            </a:extLst>
          </p:cNvPr>
          <p:cNvSpPr>
            <a:spLocks noGrp="1"/>
          </p:cNvSpPr>
          <p:nvPr>
            <p:ph type="title"/>
          </p:nvPr>
        </p:nvSpPr>
        <p:spPr>
          <a:xfrm>
            <a:off x="628650" y="365125"/>
            <a:ext cx="7886700" cy="1325563"/>
          </a:xfrm>
        </p:spPr>
        <p:txBody>
          <a:bodyPr>
            <a:normAutofit/>
          </a:bodyPr>
          <a:lstStyle/>
          <a:p>
            <a:r>
              <a:rPr lang="en-US" dirty="0"/>
              <a:t>Battery Capacity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6CA6318-1499-24C5-45A7-0DC1381F1412}"/>
              </a:ext>
            </a:extLst>
          </p:cNvPr>
          <p:cNvSpPr>
            <a:spLocks noGrp="1"/>
          </p:cNvSpPr>
          <p:nvPr>
            <p:ph idx="1"/>
          </p:nvPr>
        </p:nvSpPr>
        <p:spPr>
          <a:xfrm>
            <a:off x="628650" y="1825625"/>
            <a:ext cx="7886700" cy="4351338"/>
          </a:xfrm>
        </p:spPr>
        <p:txBody>
          <a:bodyPr>
            <a:normAutofit/>
          </a:bodyPr>
          <a:lstStyle/>
          <a:p>
            <a:pPr>
              <a:lnSpc>
                <a:spcPct val="90000"/>
              </a:lnSpc>
            </a:pPr>
            <a:r>
              <a:rPr lang="en-US" sz="2700"/>
              <a:t>How much? How big, how heavy? What Modes?</a:t>
            </a:r>
          </a:p>
          <a:p>
            <a:pPr>
              <a:lnSpc>
                <a:spcPct val="90000"/>
              </a:lnSpc>
            </a:pPr>
            <a:r>
              <a:rPr lang="en-US" sz="2700"/>
              <a:t>Bigger radio means you need a bigger battery</a:t>
            </a:r>
          </a:p>
          <a:p>
            <a:pPr>
              <a:lnSpc>
                <a:spcPct val="90000"/>
              </a:lnSpc>
            </a:pPr>
            <a:r>
              <a:rPr lang="en-US" sz="2700"/>
              <a:t>LiFePO4 is lightweight, long life, despite higher cost</a:t>
            </a:r>
          </a:p>
          <a:p>
            <a:pPr>
              <a:lnSpc>
                <a:spcPct val="90000"/>
              </a:lnSpc>
            </a:pPr>
            <a:r>
              <a:rPr lang="en-US" sz="2700"/>
              <a:t>Lead acid (SLA or AGM) is only about half of the rated capacity before voltage too low</a:t>
            </a:r>
          </a:p>
          <a:p>
            <a:pPr>
              <a:lnSpc>
                <a:spcPct val="90000"/>
              </a:lnSpc>
            </a:pPr>
            <a:r>
              <a:rPr lang="en-US" sz="2700"/>
              <a:t>Full size 100w rig may be 1a on receive, 16-20a on transmit at full power</a:t>
            </a:r>
          </a:p>
          <a:p>
            <a:pPr>
              <a:lnSpc>
                <a:spcPct val="90000"/>
              </a:lnSpc>
            </a:pPr>
            <a:r>
              <a:rPr lang="en-US" sz="2700"/>
              <a:t>QRP might be under .3a on receive, under 2.5a on transmit at 10w</a:t>
            </a:r>
          </a:p>
          <a:p>
            <a:pPr>
              <a:lnSpc>
                <a:spcPct val="90000"/>
              </a:lnSpc>
            </a:pPr>
            <a:endParaRPr lang="en-US" sz="2700"/>
          </a:p>
        </p:txBody>
      </p:sp>
    </p:spTree>
    <p:extLst>
      <p:ext uri="{BB962C8B-B14F-4D97-AF65-F5344CB8AC3E}">
        <p14:creationId xmlns:p14="http://schemas.microsoft.com/office/powerpoint/2010/main" val="3468960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3673C-64EF-6EC8-2E92-6D293FDC5FBE}"/>
              </a:ext>
            </a:extLst>
          </p:cNvPr>
          <p:cNvSpPr>
            <a:spLocks noGrp="1"/>
          </p:cNvSpPr>
          <p:nvPr>
            <p:ph type="title"/>
          </p:nvPr>
        </p:nvSpPr>
        <p:spPr>
          <a:xfrm>
            <a:off x="5490349" y="609600"/>
            <a:ext cx="3105011" cy="1330839"/>
          </a:xfrm>
        </p:spPr>
        <p:txBody>
          <a:bodyPr>
            <a:normAutofit/>
          </a:bodyPr>
          <a:lstStyle/>
          <a:p>
            <a:r>
              <a:rPr lang="en-US" b="1"/>
              <a:t>Solar Panels</a:t>
            </a:r>
            <a:endParaRPr lang="en-US"/>
          </a:p>
        </p:txBody>
      </p:sp>
      <p:pic>
        <p:nvPicPr>
          <p:cNvPr id="5" name="Picture 4" descr="Solar panels on the ground&#10;&#10;AI-generated content may be incorrect.">
            <a:extLst>
              <a:ext uri="{FF2B5EF4-FFF2-40B4-BE49-F238E27FC236}">
                <a16:creationId xmlns:a16="http://schemas.microsoft.com/office/drawing/2014/main" id="{FF343FD0-FFC7-40E8-5C9A-D00DECC211E8}"/>
              </a:ext>
            </a:extLst>
          </p:cNvPr>
          <p:cNvPicPr>
            <a:picLocks noChangeAspect="1"/>
          </p:cNvPicPr>
          <p:nvPr/>
        </p:nvPicPr>
        <p:blipFill>
          <a:blip r:embed="rId3"/>
          <a:srcRect l="25857" r="17534"/>
          <a:stretch>
            <a:fillRect/>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C3F08551-A34C-3987-8FD8-76A2D6A0793E}"/>
              </a:ext>
            </a:extLst>
          </p:cNvPr>
          <p:cNvSpPr>
            <a:spLocks noGrp="1"/>
          </p:cNvSpPr>
          <p:nvPr>
            <p:ph idx="1"/>
          </p:nvPr>
        </p:nvSpPr>
        <p:spPr>
          <a:xfrm>
            <a:off x="5490348" y="2194102"/>
            <a:ext cx="3105010" cy="3908586"/>
          </a:xfrm>
        </p:spPr>
        <p:txBody>
          <a:bodyPr>
            <a:normAutofit/>
          </a:bodyPr>
          <a:lstStyle/>
          <a:p>
            <a:r>
              <a:rPr lang="en-US" sz="1700" dirty="0"/>
              <a:t>Can extend your time or recharge spare battery</a:t>
            </a:r>
          </a:p>
          <a:p>
            <a:r>
              <a:rPr lang="en-US" sz="1700" dirty="0"/>
              <a:t>Need a solar charge controller for your battery type</a:t>
            </a:r>
          </a:p>
          <a:p>
            <a:r>
              <a:rPr lang="en-US" sz="1700" dirty="0" err="1"/>
              <a:t>PowerFilm</a:t>
            </a:r>
            <a:r>
              <a:rPr lang="en-US" sz="1700" dirty="0"/>
              <a:t> </a:t>
            </a:r>
            <a:r>
              <a:rPr lang="en-US" sz="1700" dirty="0" err="1"/>
              <a:t>LightSaver</a:t>
            </a:r>
            <a:endParaRPr lang="en-US" sz="1700" dirty="0"/>
          </a:p>
          <a:p>
            <a:r>
              <a:rPr lang="en-US" sz="1700" dirty="0"/>
              <a:t>West Mountain Radio EPIC </a:t>
            </a:r>
            <a:r>
              <a:rPr lang="en-US" sz="1700" dirty="0" err="1"/>
              <a:t>PwrGate</a:t>
            </a:r>
            <a:endParaRPr lang="en-US" sz="1700" dirty="0"/>
          </a:p>
          <a:p>
            <a:r>
              <a:rPr lang="en-US" sz="1700" dirty="0" err="1"/>
              <a:t>BuddiPole</a:t>
            </a:r>
            <a:r>
              <a:rPr lang="en-US" sz="1700" dirty="0"/>
              <a:t> </a:t>
            </a:r>
            <a:r>
              <a:rPr lang="en-US" sz="1700" dirty="0" err="1"/>
              <a:t>PowerMini</a:t>
            </a:r>
            <a:r>
              <a:rPr lang="en-US" sz="1700" dirty="0"/>
              <a:t> 2</a:t>
            </a:r>
          </a:p>
          <a:p>
            <a:r>
              <a:rPr lang="en-US" sz="1700" dirty="0"/>
              <a:t>Victron, </a:t>
            </a:r>
            <a:r>
              <a:rPr lang="en-US" sz="1700" dirty="0" err="1"/>
              <a:t>Genasun</a:t>
            </a:r>
            <a:r>
              <a:rPr lang="en-US" sz="1700" dirty="0"/>
              <a:t>, others</a:t>
            </a:r>
          </a:p>
          <a:p>
            <a:r>
              <a:rPr lang="en-US" sz="1700" dirty="0"/>
              <a:t>Many solar panels available</a:t>
            </a:r>
          </a:p>
          <a:p>
            <a:r>
              <a:rPr lang="en-US" sz="1700" dirty="0"/>
              <a:t>Rigid, Folding, Flexible</a:t>
            </a:r>
          </a:p>
        </p:txBody>
      </p:sp>
    </p:spTree>
    <p:extLst>
      <p:ext uri="{BB962C8B-B14F-4D97-AF65-F5344CB8AC3E}">
        <p14:creationId xmlns:p14="http://schemas.microsoft.com/office/powerpoint/2010/main" val="4071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D08E1F-CB99-A95A-387B-793E13F3B71E}"/>
              </a:ext>
            </a:extLst>
          </p:cNvPr>
          <p:cNvSpPr>
            <a:spLocks noGrp="1"/>
          </p:cNvSpPr>
          <p:nvPr>
            <p:ph type="title"/>
          </p:nvPr>
        </p:nvSpPr>
        <p:spPr>
          <a:xfrm>
            <a:off x="480060" y="325369"/>
            <a:ext cx="3276451" cy="1956841"/>
          </a:xfrm>
        </p:spPr>
        <p:txBody>
          <a:bodyPr anchor="b">
            <a:normAutofit/>
          </a:bodyPr>
          <a:lstStyle/>
          <a:p>
            <a:pPr>
              <a:lnSpc>
                <a:spcPct val="90000"/>
              </a:lnSpc>
            </a:pPr>
            <a:r>
              <a:rPr lang="en-US" sz="3600" b="1"/>
              <a:t>Antenna Considerations</a:t>
            </a:r>
            <a:endParaRPr lang="en-US" sz="36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218538-1810-B931-AA43-34D9EF562AE9}"/>
              </a:ext>
            </a:extLst>
          </p:cNvPr>
          <p:cNvSpPr>
            <a:spLocks noGrp="1"/>
          </p:cNvSpPr>
          <p:nvPr>
            <p:ph idx="1"/>
          </p:nvPr>
        </p:nvSpPr>
        <p:spPr>
          <a:xfrm>
            <a:off x="480060" y="2872899"/>
            <a:ext cx="3182691" cy="3320668"/>
          </a:xfrm>
        </p:spPr>
        <p:txBody>
          <a:bodyPr>
            <a:normAutofit/>
          </a:bodyPr>
          <a:lstStyle/>
          <a:p>
            <a:r>
              <a:rPr lang="en-US" sz="1900"/>
              <a:t>Resonant frequencies</a:t>
            </a:r>
          </a:p>
          <a:p>
            <a:r>
              <a:rPr lang="en-US" sz="1900"/>
              <a:t>Bandwidth</a:t>
            </a:r>
          </a:p>
          <a:p>
            <a:r>
              <a:rPr lang="en-US" sz="1900"/>
              <a:t>Power handling</a:t>
            </a:r>
          </a:p>
          <a:p>
            <a:r>
              <a:rPr lang="en-US" sz="1900"/>
              <a:t>Gain/Efficiency/Q factor</a:t>
            </a:r>
          </a:p>
          <a:p>
            <a:r>
              <a:rPr lang="en-US" sz="1900"/>
              <a:t>Size and weight</a:t>
            </a:r>
          </a:p>
          <a:p>
            <a:r>
              <a:rPr lang="en-US" sz="1900"/>
              <a:t>Cost</a:t>
            </a:r>
          </a:p>
          <a:p>
            <a:r>
              <a:rPr lang="en-US" sz="1900"/>
              <a:t>Ease of deployment</a:t>
            </a:r>
          </a:p>
          <a:p>
            <a:endParaRPr lang="en-US" sz="1900"/>
          </a:p>
        </p:txBody>
      </p:sp>
      <p:pic>
        <p:nvPicPr>
          <p:cNvPr id="7" name="Picture 6" descr="A pole in the dirt&#10;&#10;AI-generated content may be incorrect.">
            <a:extLst>
              <a:ext uri="{FF2B5EF4-FFF2-40B4-BE49-F238E27FC236}">
                <a16:creationId xmlns:a16="http://schemas.microsoft.com/office/drawing/2014/main" id="{61D30748-0F0A-9C7A-0DC2-EE4A25CDB1DF}"/>
              </a:ext>
            </a:extLst>
          </p:cNvPr>
          <p:cNvPicPr>
            <a:picLocks noChangeAspect="1"/>
          </p:cNvPicPr>
          <p:nvPr/>
        </p:nvPicPr>
        <p:blipFill>
          <a:blip r:embed="rId3"/>
          <a:srcRect b="303"/>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63091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Presenters</a:t>
            </a:r>
          </a:p>
        </p:txBody>
      </p:sp>
      <p:sp>
        <p:nvSpPr>
          <p:cNvPr id="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300"/>
              <a:t>Perry Lundquist, W6AUN</a:t>
            </a:r>
          </a:p>
          <a:p>
            <a:pPr marL="0" indent="0">
              <a:lnSpc>
                <a:spcPct val="90000"/>
              </a:lnSpc>
              <a:buNone/>
            </a:pPr>
            <a:endParaRPr lang="en-US" sz="1300"/>
          </a:p>
          <a:p>
            <a:pPr marL="0" indent="0">
              <a:lnSpc>
                <a:spcPct val="90000"/>
              </a:lnSpc>
              <a:buNone/>
            </a:pPr>
            <a:r>
              <a:rPr lang="en-US" sz="1300"/>
              <a:t>First licensed in 1978, Perry enjoys many amateur radio activities including POTA activating and hunting. He also serves his local ARES District as a Plans Section Chief and is the Liaison to the Douglas County Sheriff's Office in Colorado. Perry is a Reserve Deputy Sheriff with Douglas County, and is the manager of the 911 Communications Authority for Elbert County. Additionally, Perry is a Colorado AuxComm member. Professionally, he is a Senior Project Manager for a national telecom company.</a:t>
            </a:r>
          </a:p>
        </p:txBody>
      </p:sp>
      <p:pic>
        <p:nvPicPr>
          <p:cNvPr id="7" name="Picture 6" descr="A person sitting at a table&#10;&#10;AI-generated content may be incorrect.">
            <a:extLst>
              <a:ext uri="{FF2B5EF4-FFF2-40B4-BE49-F238E27FC236}">
                <a16:creationId xmlns:a16="http://schemas.microsoft.com/office/drawing/2014/main" id="{C1BF4F87-71E1-DFDF-0AAE-BE35BB0CA5BF}"/>
              </a:ext>
            </a:extLst>
          </p:cNvPr>
          <p:cNvPicPr>
            <a:picLocks noChangeAspect="1"/>
          </p:cNvPicPr>
          <p:nvPr/>
        </p:nvPicPr>
        <p:blipFill>
          <a:blip r:embed="rId2"/>
          <a:srcRect l="24962" r="18618"/>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FCC40-7B51-9F2F-C4FD-8E8C4B6BFA62}"/>
              </a:ext>
            </a:extLst>
          </p:cNvPr>
          <p:cNvSpPr>
            <a:spLocks noGrp="1"/>
          </p:cNvSpPr>
          <p:nvPr>
            <p:ph type="title"/>
          </p:nvPr>
        </p:nvSpPr>
        <p:spPr>
          <a:xfrm>
            <a:off x="476250" y="640823"/>
            <a:ext cx="2563994" cy="5583148"/>
          </a:xfrm>
        </p:spPr>
        <p:txBody>
          <a:bodyPr anchor="ctr">
            <a:normAutofit/>
          </a:bodyPr>
          <a:lstStyle/>
          <a:p>
            <a:r>
              <a:rPr lang="en-US" sz="4700" b="1"/>
              <a:t>Power Handling</a:t>
            </a:r>
            <a:endParaRPr lang="en-US" sz="47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182957F-DB50-8B42-A667-3A874BB2B0A6}"/>
              </a:ext>
            </a:extLst>
          </p:cNvPr>
          <p:cNvGraphicFramePr>
            <a:graphicFrameLocks noGrp="1"/>
          </p:cNvGraphicFramePr>
          <p:nvPr>
            <p:ph idx="1"/>
            <p:extLst>
              <p:ext uri="{D42A27DB-BD31-4B8C-83A1-F6EECF244321}">
                <p14:modId xmlns:p14="http://schemas.microsoft.com/office/powerpoint/2010/main" val="182836795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79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0BEA7-9B13-7ABE-18DE-73FBF43EA965}"/>
              </a:ext>
            </a:extLst>
          </p:cNvPr>
          <p:cNvSpPr>
            <a:spLocks noGrp="1"/>
          </p:cNvSpPr>
          <p:nvPr>
            <p:ph type="title"/>
          </p:nvPr>
        </p:nvSpPr>
        <p:spPr>
          <a:xfrm>
            <a:off x="480060" y="325369"/>
            <a:ext cx="3276451" cy="1956841"/>
          </a:xfrm>
        </p:spPr>
        <p:txBody>
          <a:bodyPr anchor="b">
            <a:normAutofit/>
          </a:bodyPr>
          <a:lstStyle/>
          <a:p>
            <a:r>
              <a:rPr lang="en-US" sz="4700" b="1"/>
              <a:t>Wire Antenna</a:t>
            </a:r>
            <a:endParaRPr lang="en-US" sz="47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E46B29-2AAC-E74A-29D9-5B31D1959446}"/>
              </a:ext>
            </a:extLst>
          </p:cNvPr>
          <p:cNvSpPr>
            <a:spLocks noGrp="1"/>
          </p:cNvSpPr>
          <p:nvPr>
            <p:ph idx="1"/>
          </p:nvPr>
        </p:nvSpPr>
        <p:spPr>
          <a:xfrm>
            <a:off x="480060" y="2872899"/>
            <a:ext cx="3182691" cy="3320668"/>
          </a:xfrm>
        </p:spPr>
        <p:txBody>
          <a:bodyPr>
            <a:normAutofit/>
          </a:bodyPr>
          <a:lstStyle/>
          <a:p>
            <a:pPr>
              <a:lnSpc>
                <a:spcPct val="90000"/>
              </a:lnSpc>
            </a:pPr>
            <a:r>
              <a:rPr lang="en-US" sz="1600" dirty="0"/>
              <a:t>Simple wire dipole</a:t>
            </a:r>
          </a:p>
          <a:p>
            <a:pPr>
              <a:lnSpc>
                <a:spcPct val="90000"/>
              </a:lnSpc>
            </a:pPr>
            <a:r>
              <a:rPr lang="en-US" sz="1600" dirty="0"/>
              <a:t>End-fed half wave (may require a tuner)</a:t>
            </a:r>
          </a:p>
          <a:p>
            <a:pPr>
              <a:lnSpc>
                <a:spcPct val="90000"/>
              </a:lnSpc>
            </a:pPr>
            <a:r>
              <a:rPr lang="en-US" sz="1600" dirty="0"/>
              <a:t>K6ARK, KM4ACK, </a:t>
            </a:r>
            <a:r>
              <a:rPr lang="en-US" sz="1600" dirty="0" err="1"/>
              <a:t>QRPGuys</a:t>
            </a:r>
            <a:r>
              <a:rPr lang="en-US" sz="1600" dirty="0"/>
              <a:t>, </a:t>
            </a:r>
            <a:r>
              <a:rPr lang="en-US" sz="1600" dirty="0" err="1"/>
              <a:t>CaHR</a:t>
            </a:r>
            <a:r>
              <a:rPr lang="en-US" sz="1600" dirty="0"/>
              <a:t>, </a:t>
            </a:r>
            <a:r>
              <a:rPr lang="en-US" sz="1600" dirty="0" err="1"/>
              <a:t>Packtenna</a:t>
            </a:r>
            <a:endParaRPr lang="en-US" sz="1600" dirty="0"/>
          </a:p>
          <a:p>
            <a:pPr>
              <a:lnSpc>
                <a:spcPct val="90000"/>
              </a:lnSpc>
            </a:pPr>
            <a:r>
              <a:rPr lang="en-US" sz="1600" dirty="0"/>
              <a:t>Random length wire with a tuner</a:t>
            </a:r>
          </a:p>
          <a:p>
            <a:pPr>
              <a:lnSpc>
                <a:spcPct val="90000"/>
              </a:lnSpc>
            </a:pPr>
            <a:r>
              <a:rPr lang="en-US" sz="1600" dirty="0"/>
              <a:t>Vertical on a mast</a:t>
            </a:r>
          </a:p>
          <a:p>
            <a:pPr>
              <a:lnSpc>
                <a:spcPct val="90000"/>
              </a:lnSpc>
            </a:pPr>
            <a:r>
              <a:rPr lang="en-US" sz="1600" dirty="0"/>
              <a:t>Silicone wire doesn’t tangle</a:t>
            </a:r>
          </a:p>
          <a:p>
            <a:pPr>
              <a:lnSpc>
                <a:spcPct val="90000"/>
              </a:lnSpc>
            </a:pPr>
            <a:r>
              <a:rPr lang="en-US" sz="1600" dirty="0"/>
              <a:t>Small plastic S-biner clips work well</a:t>
            </a:r>
          </a:p>
          <a:p>
            <a:pPr>
              <a:lnSpc>
                <a:spcPct val="90000"/>
              </a:lnSpc>
            </a:pPr>
            <a:r>
              <a:rPr lang="en-US" sz="1600" dirty="0"/>
              <a:t>J-Pole for VHF/UHF</a:t>
            </a:r>
          </a:p>
          <a:p>
            <a:pPr marL="0" indent="0">
              <a:lnSpc>
                <a:spcPct val="90000"/>
              </a:lnSpc>
              <a:buNone/>
            </a:pPr>
            <a:endParaRPr lang="en-US" sz="1600" dirty="0"/>
          </a:p>
        </p:txBody>
      </p:sp>
      <p:pic>
        <p:nvPicPr>
          <p:cNvPr id="5" name="Picture 4" descr="A pole in a field&#10;&#10;AI-generated content may be incorrect.">
            <a:extLst>
              <a:ext uri="{FF2B5EF4-FFF2-40B4-BE49-F238E27FC236}">
                <a16:creationId xmlns:a16="http://schemas.microsoft.com/office/drawing/2014/main" id="{E6C56DF1-959F-0832-6CD6-097D421BBA6B}"/>
              </a:ext>
            </a:extLst>
          </p:cNvPr>
          <p:cNvPicPr>
            <a:picLocks noChangeAspect="1"/>
          </p:cNvPicPr>
          <p:nvPr/>
        </p:nvPicPr>
        <p:blipFill>
          <a:blip r:embed="rId3"/>
          <a:srcRect t="302"/>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4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2C5B1C-7A1B-1175-5DE1-904DFDD2EEDF}"/>
              </a:ext>
            </a:extLst>
          </p:cNvPr>
          <p:cNvSpPr>
            <a:spLocks noGrp="1"/>
          </p:cNvSpPr>
          <p:nvPr>
            <p:ph type="title"/>
          </p:nvPr>
        </p:nvSpPr>
        <p:spPr>
          <a:xfrm>
            <a:off x="3973321" y="329184"/>
            <a:ext cx="4688333" cy="1783080"/>
          </a:xfrm>
        </p:spPr>
        <p:txBody>
          <a:bodyPr anchor="b">
            <a:normAutofit/>
          </a:bodyPr>
          <a:lstStyle/>
          <a:p>
            <a:pPr>
              <a:lnSpc>
                <a:spcPct val="90000"/>
              </a:lnSpc>
            </a:pPr>
            <a:r>
              <a:rPr lang="en-US" sz="4000" b="1"/>
              <a:t>Free-standing Vertical or Dipole on Tripod/Stand</a:t>
            </a:r>
            <a:endParaRPr lang="en-US" sz="4000"/>
          </a:p>
        </p:txBody>
      </p:sp>
      <p:pic>
        <p:nvPicPr>
          <p:cNvPr id="5" name="Picture 4" descr="A black pole with a black pole attached to it&#10;&#10;AI-generated content may be incorrect.">
            <a:extLst>
              <a:ext uri="{FF2B5EF4-FFF2-40B4-BE49-F238E27FC236}">
                <a16:creationId xmlns:a16="http://schemas.microsoft.com/office/drawing/2014/main" id="{FD61C150-22A6-1358-CB3E-2CCD58B648E1}"/>
              </a:ext>
            </a:extLst>
          </p:cNvPr>
          <p:cNvPicPr>
            <a:picLocks noChangeAspect="1"/>
          </p:cNvPicPr>
          <p:nvPr/>
        </p:nvPicPr>
        <p:blipFill>
          <a:blip r:embed="rId3"/>
          <a:srcRect l="16873" r="15216"/>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EC9BDB-2E4E-6AD3-9CDA-D0AF09BDB2D3}"/>
              </a:ext>
            </a:extLst>
          </p:cNvPr>
          <p:cNvSpPr>
            <a:spLocks noGrp="1"/>
          </p:cNvSpPr>
          <p:nvPr>
            <p:ph idx="1"/>
          </p:nvPr>
        </p:nvSpPr>
        <p:spPr>
          <a:xfrm>
            <a:off x="3973321" y="2706624"/>
            <a:ext cx="4688333" cy="3483864"/>
          </a:xfrm>
        </p:spPr>
        <p:txBody>
          <a:bodyPr>
            <a:normAutofit/>
          </a:bodyPr>
          <a:lstStyle/>
          <a:p>
            <a:r>
              <a:rPr lang="en-US" sz="1900" dirty="0"/>
              <a:t>Wire antenna with mast</a:t>
            </a:r>
          </a:p>
          <a:p>
            <a:r>
              <a:rPr lang="en-US" sz="1900" dirty="0"/>
              <a:t>Telescoping stainless steel whip</a:t>
            </a:r>
          </a:p>
          <a:p>
            <a:r>
              <a:rPr lang="en-US" sz="1900" dirty="0"/>
              <a:t>Ham sticks (Vertical, dipole, octopus)</a:t>
            </a:r>
          </a:p>
          <a:p>
            <a:r>
              <a:rPr lang="en-US" sz="1900" dirty="0"/>
              <a:t>Wolf River Coil with a whip</a:t>
            </a:r>
          </a:p>
          <a:p>
            <a:r>
              <a:rPr lang="en-US" sz="1900" dirty="0"/>
              <a:t>POTA Performer</a:t>
            </a:r>
          </a:p>
          <a:p>
            <a:r>
              <a:rPr lang="en-US" sz="1900"/>
              <a:t>Chameleon CHA Basic Vertical or MPAS</a:t>
            </a:r>
          </a:p>
        </p:txBody>
      </p:sp>
    </p:spTree>
    <p:extLst>
      <p:ext uri="{BB962C8B-B14F-4D97-AF65-F5344CB8AC3E}">
        <p14:creationId xmlns:p14="http://schemas.microsoft.com/office/powerpoint/2010/main" val="849971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C7626-2EAB-D50A-4B74-C0B382F01A45}"/>
              </a:ext>
            </a:extLst>
          </p:cNvPr>
          <p:cNvSpPr>
            <a:spLocks noGrp="1"/>
          </p:cNvSpPr>
          <p:nvPr>
            <p:ph type="title"/>
          </p:nvPr>
        </p:nvSpPr>
        <p:spPr>
          <a:xfrm>
            <a:off x="480060" y="325369"/>
            <a:ext cx="3276451" cy="1956841"/>
          </a:xfrm>
        </p:spPr>
        <p:txBody>
          <a:bodyPr anchor="b">
            <a:normAutofit/>
          </a:bodyPr>
          <a:lstStyle/>
          <a:p>
            <a:r>
              <a:rPr lang="en-US" sz="4700" b="1"/>
              <a:t>Magnetic Loop</a:t>
            </a:r>
            <a:endParaRPr lang="en-US" sz="47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DBDE27-3F3C-47A7-C2E6-1ED396129B04}"/>
              </a:ext>
            </a:extLst>
          </p:cNvPr>
          <p:cNvSpPr>
            <a:spLocks noGrp="1"/>
          </p:cNvSpPr>
          <p:nvPr>
            <p:ph idx="1"/>
          </p:nvPr>
        </p:nvSpPr>
        <p:spPr>
          <a:xfrm>
            <a:off x="480060" y="2872899"/>
            <a:ext cx="3182691" cy="3320668"/>
          </a:xfrm>
        </p:spPr>
        <p:txBody>
          <a:bodyPr>
            <a:normAutofit/>
          </a:bodyPr>
          <a:lstStyle/>
          <a:p>
            <a:r>
              <a:rPr lang="en-US" sz="1900"/>
              <a:t>Small, lightweight</a:t>
            </a:r>
          </a:p>
          <a:p>
            <a:r>
              <a:rPr lang="en-US" sz="1900"/>
              <a:t>Doesn’t need height</a:t>
            </a:r>
          </a:p>
          <a:p>
            <a:r>
              <a:rPr lang="en-US" sz="1900"/>
              <a:t>Doesn’t need ground plane or radials</a:t>
            </a:r>
          </a:p>
          <a:p>
            <a:pPr lvl="1"/>
            <a:r>
              <a:rPr lang="en-US" sz="1900"/>
              <a:t>AlexLoop</a:t>
            </a:r>
          </a:p>
          <a:p>
            <a:pPr lvl="1"/>
            <a:r>
              <a:rPr lang="en-US" sz="1900"/>
              <a:t>Alpha</a:t>
            </a:r>
          </a:p>
          <a:p>
            <a:pPr lvl="1"/>
            <a:r>
              <a:rPr lang="en-US" sz="1900"/>
              <a:t>Chameleon</a:t>
            </a:r>
          </a:p>
          <a:p>
            <a:pPr lvl="1"/>
            <a:r>
              <a:rPr lang="en-US" sz="1900"/>
              <a:t>ICOM</a:t>
            </a:r>
          </a:p>
          <a:p>
            <a:pPr lvl="1"/>
            <a:r>
              <a:rPr lang="en-US" sz="1900"/>
              <a:t>PreciseRF</a:t>
            </a:r>
          </a:p>
          <a:p>
            <a:endParaRPr lang="en-US" sz="1900"/>
          </a:p>
        </p:txBody>
      </p:sp>
      <p:pic>
        <p:nvPicPr>
          <p:cNvPr id="5" name="Picture 4" descr="A metal object in a field&#10;&#10;AI-generated content may be incorrect.">
            <a:extLst>
              <a:ext uri="{FF2B5EF4-FFF2-40B4-BE49-F238E27FC236}">
                <a16:creationId xmlns:a16="http://schemas.microsoft.com/office/drawing/2014/main" id="{C27BD045-2D72-B0CA-423F-A45D6FE82EB1}"/>
              </a:ext>
            </a:extLst>
          </p:cNvPr>
          <p:cNvPicPr>
            <a:picLocks noChangeAspect="1"/>
          </p:cNvPicPr>
          <p:nvPr/>
        </p:nvPicPr>
        <p:blipFill>
          <a:blip r:embed="rId3"/>
          <a:srcRect t="302"/>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07427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8F3E5F-4008-F191-BF03-ACD3C47973B7}"/>
              </a:ext>
            </a:extLst>
          </p:cNvPr>
          <p:cNvSpPr>
            <a:spLocks noGrp="1"/>
          </p:cNvSpPr>
          <p:nvPr>
            <p:ph type="title"/>
          </p:nvPr>
        </p:nvSpPr>
        <p:spPr>
          <a:xfrm>
            <a:off x="480060" y="325369"/>
            <a:ext cx="3276451" cy="1956841"/>
          </a:xfrm>
        </p:spPr>
        <p:txBody>
          <a:bodyPr anchor="b">
            <a:normAutofit/>
          </a:bodyPr>
          <a:lstStyle/>
          <a:p>
            <a:r>
              <a:rPr lang="en-US" sz="4700" b="1"/>
              <a:t>Screwdriver Antenna</a:t>
            </a:r>
            <a:endParaRPr lang="en-US" sz="47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92CDC5-A778-44CF-AF71-649CD79C6199}"/>
              </a:ext>
            </a:extLst>
          </p:cNvPr>
          <p:cNvSpPr>
            <a:spLocks noGrp="1"/>
          </p:cNvSpPr>
          <p:nvPr>
            <p:ph idx="1"/>
          </p:nvPr>
        </p:nvSpPr>
        <p:spPr>
          <a:xfrm>
            <a:off x="480060" y="2872899"/>
            <a:ext cx="3182691" cy="3320668"/>
          </a:xfrm>
        </p:spPr>
        <p:txBody>
          <a:bodyPr>
            <a:normAutofit/>
          </a:bodyPr>
          <a:lstStyle/>
          <a:p>
            <a:r>
              <a:rPr lang="en-US" sz="1900" dirty="0"/>
              <a:t>Can cover multiple bands with one antenna</a:t>
            </a:r>
          </a:p>
          <a:p>
            <a:r>
              <a:rPr lang="en-US" sz="1900" dirty="0"/>
              <a:t>Tarheel</a:t>
            </a:r>
          </a:p>
          <a:p>
            <a:r>
              <a:rPr lang="en-US" sz="1900" dirty="0" err="1"/>
              <a:t>Yaesu</a:t>
            </a:r>
            <a:r>
              <a:rPr lang="en-US" sz="1900" dirty="0"/>
              <a:t> ATAS-120</a:t>
            </a:r>
          </a:p>
          <a:p>
            <a:pPr marL="0" indent="0">
              <a:buNone/>
            </a:pPr>
            <a:endParaRPr lang="en-US" sz="1900" dirty="0"/>
          </a:p>
        </p:txBody>
      </p:sp>
      <p:pic>
        <p:nvPicPr>
          <p:cNvPr id="4" name="Picture 3">
            <a:extLst>
              <a:ext uri="{FF2B5EF4-FFF2-40B4-BE49-F238E27FC236}">
                <a16:creationId xmlns:a16="http://schemas.microsoft.com/office/drawing/2014/main" id="{296C1E9B-C5A3-4785-B546-4F87981CA7CF}"/>
              </a:ext>
            </a:extLst>
          </p:cNvPr>
          <p:cNvPicPr>
            <a:picLocks noChangeAspect="1"/>
          </p:cNvPicPr>
          <p:nvPr/>
        </p:nvPicPr>
        <p:blipFill>
          <a:blip r:embed="rId3"/>
          <a:srcRect t="302"/>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3335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8CC1A7-F97A-7BF0-4FC7-6518617BC233}"/>
              </a:ext>
            </a:extLst>
          </p:cNvPr>
          <p:cNvSpPr>
            <a:spLocks noGrp="1"/>
          </p:cNvSpPr>
          <p:nvPr>
            <p:ph type="title"/>
          </p:nvPr>
        </p:nvSpPr>
        <p:spPr>
          <a:xfrm>
            <a:off x="3973321" y="329184"/>
            <a:ext cx="4688333" cy="1783080"/>
          </a:xfrm>
        </p:spPr>
        <p:txBody>
          <a:bodyPr anchor="b">
            <a:normAutofit/>
          </a:bodyPr>
          <a:lstStyle/>
          <a:p>
            <a:r>
              <a:rPr lang="en-US" sz="4700" b="1"/>
              <a:t>Specialty</a:t>
            </a:r>
            <a:endParaRPr lang="en-US" sz="4700"/>
          </a:p>
        </p:txBody>
      </p:sp>
      <p:pic>
        <p:nvPicPr>
          <p:cNvPr id="4" name="Picture 3">
            <a:extLst>
              <a:ext uri="{FF2B5EF4-FFF2-40B4-BE49-F238E27FC236}">
                <a16:creationId xmlns:a16="http://schemas.microsoft.com/office/drawing/2014/main" id="{3345FEB2-9C7F-A258-437C-CBEEE4AD7227}"/>
              </a:ext>
            </a:extLst>
          </p:cNvPr>
          <p:cNvPicPr>
            <a:picLocks noChangeAspect="1"/>
          </p:cNvPicPr>
          <p:nvPr/>
        </p:nvPicPr>
        <p:blipFill>
          <a:blip r:embed="rId3"/>
          <a:srcRect l="30805" r="30995"/>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358993-7505-FB60-5E81-A6A623158160}"/>
              </a:ext>
            </a:extLst>
          </p:cNvPr>
          <p:cNvSpPr>
            <a:spLocks noGrp="1"/>
          </p:cNvSpPr>
          <p:nvPr>
            <p:ph idx="1"/>
          </p:nvPr>
        </p:nvSpPr>
        <p:spPr>
          <a:xfrm>
            <a:off x="3973321" y="2706624"/>
            <a:ext cx="4688333" cy="3483864"/>
          </a:xfrm>
        </p:spPr>
        <p:txBody>
          <a:bodyPr>
            <a:normAutofit/>
          </a:bodyPr>
          <a:lstStyle/>
          <a:p>
            <a:r>
              <a:rPr lang="en-US" sz="1900"/>
              <a:t>2m/70cm handheld yagi or log periodic for satellite or directional gain</a:t>
            </a:r>
          </a:p>
          <a:p>
            <a:r>
              <a:rPr lang="en-US" sz="1900"/>
              <a:t>Arrow Antenna</a:t>
            </a:r>
          </a:p>
          <a:p>
            <a:r>
              <a:rPr lang="en-US" sz="1900"/>
              <a:t>Elk Log Periodic</a:t>
            </a:r>
          </a:p>
          <a:p>
            <a:r>
              <a:rPr lang="en-US" sz="1900"/>
              <a:t>homemade tape measure yagi</a:t>
            </a:r>
          </a:p>
          <a:p>
            <a:endParaRPr lang="en-US" sz="1900"/>
          </a:p>
        </p:txBody>
      </p:sp>
    </p:spTree>
    <p:extLst>
      <p:ext uri="{BB962C8B-B14F-4D97-AF65-F5344CB8AC3E}">
        <p14:creationId xmlns:p14="http://schemas.microsoft.com/office/powerpoint/2010/main" val="2425664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08F54-C711-51DF-3D68-56FA2B559226}"/>
              </a:ext>
            </a:extLst>
          </p:cNvPr>
          <p:cNvSpPr>
            <a:spLocks noGrp="1"/>
          </p:cNvSpPr>
          <p:nvPr>
            <p:ph type="title"/>
          </p:nvPr>
        </p:nvSpPr>
        <p:spPr>
          <a:xfrm>
            <a:off x="515125" y="1153572"/>
            <a:ext cx="2400300" cy="4461163"/>
          </a:xfrm>
        </p:spPr>
        <p:txBody>
          <a:bodyPr>
            <a:normAutofit/>
          </a:bodyPr>
          <a:lstStyle/>
          <a:p>
            <a:r>
              <a:rPr lang="en-US" b="1">
                <a:solidFill>
                  <a:srgbClr val="FFFFFF"/>
                </a:solidFill>
              </a:rPr>
              <a:t>Radials vs. Screen or Faraday Cloth</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1042261-CC54-FF86-E562-17E5EA8774FD}"/>
              </a:ext>
            </a:extLst>
          </p:cNvPr>
          <p:cNvSpPr>
            <a:spLocks noGrp="1"/>
          </p:cNvSpPr>
          <p:nvPr>
            <p:ph idx="1"/>
          </p:nvPr>
        </p:nvSpPr>
        <p:spPr>
          <a:xfrm>
            <a:off x="3335481" y="591344"/>
            <a:ext cx="5179868" cy="5585619"/>
          </a:xfrm>
        </p:spPr>
        <p:txBody>
          <a:bodyPr anchor="ctr">
            <a:normAutofit/>
          </a:bodyPr>
          <a:lstStyle/>
          <a:p>
            <a:pPr>
              <a:lnSpc>
                <a:spcPct val="90000"/>
              </a:lnSpc>
            </a:pPr>
            <a:r>
              <a:rPr lang="en-US" dirty="0"/>
              <a:t>Many antennae require ground radials of some sort</a:t>
            </a:r>
            <a:endParaRPr lang="en-US"/>
          </a:p>
          <a:p>
            <a:pPr>
              <a:lnSpc>
                <a:spcPct val="90000"/>
              </a:lnSpc>
            </a:pPr>
            <a:r>
              <a:rPr lang="en-US" dirty="0"/>
              <a:t>Laying on the ground doesn’t require tuning, but may not be as effective</a:t>
            </a:r>
            <a:endParaRPr lang="en-US"/>
          </a:p>
          <a:p>
            <a:pPr>
              <a:lnSpc>
                <a:spcPct val="90000"/>
              </a:lnSpc>
            </a:pPr>
            <a:r>
              <a:rPr lang="en-US" dirty="0"/>
              <a:t>Elevated radials may be more efficient, but must be tuned for the band</a:t>
            </a:r>
            <a:endParaRPr lang="en-US"/>
          </a:p>
          <a:p>
            <a:pPr>
              <a:lnSpc>
                <a:spcPct val="90000"/>
              </a:lnSpc>
            </a:pPr>
            <a:r>
              <a:rPr lang="en-US" dirty="0"/>
              <a:t>Wire screen or Faraday Cloth can be used in place of wire radials</a:t>
            </a:r>
            <a:endParaRPr lang="en-US"/>
          </a:p>
          <a:p>
            <a:pPr>
              <a:lnSpc>
                <a:spcPct val="90000"/>
              </a:lnSpc>
            </a:pPr>
            <a:endParaRPr lang="en-US"/>
          </a:p>
        </p:txBody>
      </p:sp>
    </p:spTree>
    <p:extLst>
      <p:ext uri="{BB962C8B-B14F-4D97-AF65-F5344CB8AC3E}">
        <p14:creationId xmlns:p14="http://schemas.microsoft.com/office/powerpoint/2010/main" val="1401962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C0321-FFAE-3538-D08B-194D3891314D}"/>
              </a:ext>
            </a:extLst>
          </p:cNvPr>
          <p:cNvSpPr>
            <a:spLocks noGrp="1"/>
          </p:cNvSpPr>
          <p:nvPr>
            <p:ph type="title"/>
          </p:nvPr>
        </p:nvSpPr>
        <p:spPr>
          <a:xfrm>
            <a:off x="3973321" y="329184"/>
            <a:ext cx="4688333" cy="1783080"/>
          </a:xfrm>
        </p:spPr>
        <p:txBody>
          <a:bodyPr anchor="b">
            <a:normAutofit/>
          </a:bodyPr>
          <a:lstStyle/>
          <a:p>
            <a:r>
              <a:rPr lang="en-US" sz="4700"/>
              <a:t>Other Gear</a:t>
            </a:r>
          </a:p>
        </p:txBody>
      </p:sp>
      <p:pic>
        <p:nvPicPr>
          <p:cNvPr id="5" name="Picture 4" descr="A blue and black device with a white screen&#10;&#10;AI-generated content may be incorrect.">
            <a:extLst>
              <a:ext uri="{FF2B5EF4-FFF2-40B4-BE49-F238E27FC236}">
                <a16:creationId xmlns:a16="http://schemas.microsoft.com/office/drawing/2014/main" id="{60B1A00B-7388-DF5D-37AF-E7693BEE8DBE}"/>
              </a:ext>
            </a:extLst>
          </p:cNvPr>
          <p:cNvPicPr>
            <a:picLocks noChangeAspect="1"/>
          </p:cNvPicPr>
          <p:nvPr/>
        </p:nvPicPr>
        <p:blipFill>
          <a:blip r:embed="rId3"/>
          <a:srcRect l="10680" r="21409"/>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2DBCD6-BB83-B719-7784-1C606BBAED65}"/>
              </a:ext>
            </a:extLst>
          </p:cNvPr>
          <p:cNvSpPr>
            <a:spLocks noGrp="1"/>
          </p:cNvSpPr>
          <p:nvPr>
            <p:ph idx="1"/>
          </p:nvPr>
        </p:nvSpPr>
        <p:spPr>
          <a:xfrm>
            <a:off x="3973321" y="2706624"/>
            <a:ext cx="4688333" cy="3483864"/>
          </a:xfrm>
        </p:spPr>
        <p:txBody>
          <a:bodyPr>
            <a:normAutofit/>
          </a:bodyPr>
          <a:lstStyle/>
          <a:p>
            <a:pPr>
              <a:lnSpc>
                <a:spcPct val="90000"/>
              </a:lnSpc>
            </a:pPr>
            <a:r>
              <a:rPr lang="en-US" sz="1500" dirty="0"/>
              <a:t>Mic/headset</a:t>
            </a:r>
          </a:p>
          <a:p>
            <a:pPr>
              <a:lnSpc>
                <a:spcPct val="90000"/>
              </a:lnSpc>
            </a:pPr>
            <a:r>
              <a:rPr lang="en-US" sz="1500" dirty="0"/>
              <a:t>Coax, power cables, USB cables</a:t>
            </a:r>
          </a:p>
          <a:p>
            <a:pPr lvl="1">
              <a:lnSpc>
                <a:spcPct val="90000"/>
              </a:lnSpc>
            </a:pPr>
            <a:r>
              <a:rPr lang="en-US" sz="1500" dirty="0"/>
              <a:t>Some like RG-316 for lightweight, others prefer RG-8X for durability</a:t>
            </a:r>
          </a:p>
          <a:p>
            <a:pPr lvl="1">
              <a:lnSpc>
                <a:spcPct val="90000"/>
              </a:lnSpc>
            </a:pPr>
            <a:r>
              <a:rPr lang="en-US" sz="1500" dirty="0"/>
              <a:t>New ABR-174 that is more flexible</a:t>
            </a:r>
          </a:p>
          <a:p>
            <a:pPr lvl="1">
              <a:lnSpc>
                <a:spcPct val="90000"/>
              </a:lnSpc>
            </a:pPr>
            <a:r>
              <a:rPr lang="en-US" sz="1500" dirty="0"/>
              <a:t>Some coax now available in high visibility colors</a:t>
            </a:r>
          </a:p>
          <a:p>
            <a:pPr>
              <a:lnSpc>
                <a:spcPct val="90000"/>
              </a:lnSpc>
            </a:pPr>
            <a:r>
              <a:rPr lang="en-US" sz="1500" dirty="0"/>
              <a:t>Arborist Throw Line for wire antenna</a:t>
            </a:r>
          </a:p>
          <a:p>
            <a:pPr>
              <a:lnSpc>
                <a:spcPct val="90000"/>
              </a:lnSpc>
            </a:pPr>
            <a:r>
              <a:rPr lang="en-US" sz="1500" dirty="0"/>
              <a:t>Antenna analyzer? Useful if you need to tune antenna</a:t>
            </a:r>
          </a:p>
          <a:p>
            <a:pPr lvl="1">
              <a:lnSpc>
                <a:spcPct val="90000"/>
              </a:lnSpc>
            </a:pPr>
            <a:r>
              <a:rPr lang="en-US" sz="1500" dirty="0"/>
              <a:t>Rig Expert Stick series is small and portable</a:t>
            </a:r>
          </a:p>
          <a:p>
            <a:pPr>
              <a:lnSpc>
                <a:spcPct val="90000"/>
              </a:lnSpc>
            </a:pPr>
            <a:r>
              <a:rPr lang="en-US" sz="1500" dirty="0"/>
              <a:t>12v watt meter to monitor battery level/usage or solar generation, or use a shunt</a:t>
            </a:r>
          </a:p>
          <a:p>
            <a:pPr>
              <a:lnSpc>
                <a:spcPct val="90000"/>
              </a:lnSpc>
            </a:pPr>
            <a:r>
              <a:rPr lang="en-US" sz="1500" dirty="0"/>
              <a:t>common mode choke, can be a coil of coax to make an “ugly balun” or string of ferrites</a:t>
            </a:r>
          </a:p>
          <a:p>
            <a:pPr>
              <a:lnSpc>
                <a:spcPct val="90000"/>
              </a:lnSpc>
            </a:pPr>
            <a:r>
              <a:rPr lang="en-US" sz="1500" dirty="0"/>
              <a:t>coax adapters, barrel connectors</a:t>
            </a:r>
          </a:p>
        </p:txBody>
      </p:sp>
    </p:spTree>
    <p:extLst>
      <p:ext uri="{BB962C8B-B14F-4D97-AF65-F5344CB8AC3E}">
        <p14:creationId xmlns:p14="http://schemas.microsoft.com/office/powerpoint/2010/main" val="3147429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7DE83-697B-CBB9-E60F-0FC5A7AEE40A}"/>
              </a:ext>
            </a:extLst>
          </p:cNvPr>
          <p:cNvSpPr>
            <a:spLocks noGrp="1"/>
          </p:cNvSpPr>
          <p:nvPr>
            <p:ph type="title"/>
          </p:nvPr>
        </p:nvSpPr>
        <p:spPr>
          <a:xfrm>
            <a:off x="480060" y="325369"/>
            <a:ext cx="3276451" cy="1956841"/>
          </a:xfrm>
        </p:spPr>
        <p:txBody>
          <a:bodyPr anchor="b">
            <a:normAutofit/>
          </a:bodyPr>
          <a:lstStyle/>
          <a:p>
            <a:r>
              <a:rPr lang="en-US" sz="4700"/>
              <a:t>Do you need:</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56EF52-11D6-97BA-8327-8FC782805505}"/>
              </a:ext>
            </a:extLst>
          </p:cNvPr>
          <p:cNvSpPr>
            <a:spLocks noGrp="1"/>
          </p:cNvSpPr>
          <p:nvPr>
            <p:ph idx="1"/>
          </p:nvPr>
        </p:nvSpPr>
        <p:spPr>
          <a:xfrm>
            <a:off x="480060" y="2872899"/>
            <a:ext cx="3182691" cy="3320668"/>
          </a:xfrm>
        </p:spPr>
        <p:txBody>
          <a:bodyPr>
            <a:normAutofit/>
          </a:bodyPr>
          <a:lstStyle/>
          <a:p>
            <a:pPr>
              <a:lnSpc>
                <a:spcPct val="90000"/>
              </a:lnSpc>
            </a:pPr>
            <a:r>
              <a:rPr lang="en-US" sz="1900" dirty="0"/>
              <a:t>Shelter</a:t>
            </a:r>
          </a:p>
          <a:p>
            <a:pPr lvl="1">
              <a:lnSpc>
                <a:spcPct val="90000"/>
              </a:lnSpc>
            </a:pPr>
            <a:r>
              <a:rPr lang="en-US" sz="1900" dirty="0"/>
              <a:t>Umbrella</a:t>
            </a:r>
          </a:p>
          <a:p>
            <a:pPr lvl="1">
              <a:lnSpc>
                <a:spcPct val="90000"/>
              </a:lnSpc>
            </a:pPr>
            <a:r>
              <a:rPr lang="en-US" sz="1900" dirty="0"/>
              <a:t>push-up canopy</a:t>
            </a:r>
          </a:p>
          <a:p>
            <a:pPr lvl="1">
              <a:lnSpc>
                <a:spcPct val="90000"/>
              </a:lnSpc>
            </a:pPr>
            <a:r>
              <a:rPr lang="en-US" sz="1900" dirty="0"/>
              <a:t>Tarp</a:t>
            </a:r>
          </a:p>
          <a:p>
            <a:pPr lvl="1">
              <a:lnSpc>
                <a:spcPct val="90000"/>
              </a:lnSpc>
            </a:pPr>
            <a:r>
              <a:rPr lang="en-US" sz="1900" dirty="0"/>
              <a:t>Tent</a:t>
            </a:r>
          </a:p>
          <a:p>
            <a:pPr>
              <a:lnSpc>
                <a:spcPct val="90000"/>
              </a:lnSpc>
            </a:pPr>
            <a:r>
              <a:rPr lang="en-US" sz="1900" dirty="0"/>
              <a:t>Seating</a:t>
            </a:r>
          </a:p>
          <a:p>
            <a:pPr>
              <a:lnSpc>
                <a:spcPct val="90000"/>
              </a:lnSpc>
            </a:pPr>
            <a:r>
              <a:rPr lang="en-US" sz="1900" dirty="0"/>
              <a:t>Table/workspace</a:t>
            </a:r>
          </a:p>
          <a:p>
            <a:pPr>
              <a:lnSpc>
                <a:spcPct val="90000"/>
              </a:lnSpc>
            </a:pPr>
            <a:r>
              <a:rPr lang="en-US" sz="1900" dirty="0"/>
              <a:t>Sunglasses, eyeglasses, reading glasses</a:t>
            </a:r>
          </a:p>
          <a:p>
            <a:pPr>
              <a:lnSpc>
                <a:spcPct val="90000"/>
              </a:lnSpc>
            </a:pPr>
            <a:r>
              <a:rPr lang="en-US" sz="1900" dirty="0"/>
              <a:t>Sunscreen, insect repellent</a:t>
            </a:r>
          </a:p>
        </p:txBody>
      </p:sp>
      <p:pic>
        <p:nvPicPr>
          <p:cNvPr id="5" name="Picture 4" descr="Two men standing under a covered patio&#10;&#10;AI-generated content may be incorrect.">
            <a:extLst>
              <a:ext uri="{FF2B5EF4-FFF2-40B4-BE49-F238E27FC236}">
                <a16:creationId xmlns:a16="http://schemas.microsoft.com/office/drawing/2014/main" id="{0FB904FE-2814-FCF0-7DC8-C52ABB71F9A8}"/>
              </a:ext>
            </a:extLst>
          </p:cNvPr>
          <p:cNvPicPr>
            <a:picLocks noChangeAspect="1"/>
          </p:cNvPicPr>
          <p:nvPr/>
        </p:nvPicPr>
        <p:blipFill>
          <a:blip r:embed="rId3"/>
          <a:srcRect l="22429" r="21151"/>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0151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Setting Up at the Park</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a:lnSpc>
                <a:spcPct val="90000"/>
              </a:lnSpc>
            </a:pPr>
            <a:r>
              <a:rPr lang="en-US" sz="1900"/>
              <a:t>Check: entry fees, permits, staking/tree restrictions</a:t>
            </a:r>
          </a:p>
          <a:p>
            <a:pPr>
              <a:lnSpc>
                <a:spcPct val="90000"/>
              </a:lnSpc>
            </a:pPr>
            <a:r>
              <a:rPr lang="en-US" sz="1900"/>
              <a:t>Stay safe: distance from trails, facilities, overhead power lines</a:t>
            </a:r>
          </a:p>
          <a:p>
            <a:pPr>
              <a:lnSpc>
                <a:spcPct val="90000"/>
              </a:lnSpc>
            </a:pPr>
            <a:r>
              <a:rPr lang="en-US" sz="1900"/>
              <a:t>Locations: picnic tables, pavilions, campsites, vehicles</a:t>
            </a:r>
          </a:p>
          <a:p>
            <a:pPr>
              <a:lnSpc>
                <a:spcPct val="90000"/>
              </a:lnSpc>
            </a:pPr>
            <a:r>
              <a:rPr lang="en-US" sz="1900"/>
              <a:t>Antennas: tripod, fishing pole, drive-on mount, mag mount, trees (if allowed)</a:t>
            </a:r>
          </a:p>
        </p:txBody>
      </p:sp>
      <p:pic>
        <p:nvPicPr>
          <p:cNvPr id="8" name="Picture 7" descr="A truck with a computer and equipment in the back&#10;&#10;AI-generated content may be incorrect.">
            <a:extLst>
              <a:ext uri="{FF2B5EF4-FFF2-40B4-BE49-F238E27FC236}">
                <a16:creationId xmlns:a16="http://schemas.microsoft.com/office/drawing/2014/main" id="{B40C90C0-0472-337D-92BD-35AFF5D446E2}"/>
              </a:ext>
            </a:extLst>
          </p:cNvPr>
          <p:cNvPicPr>
            <a:picLocks noChangeAspect="1"/>
          </p:cNvPicPr>
          <p:nvPr/>
        </p:nvPicPr>
        <p:blipFill rotWithShape="1">
          <a:blip r:embed="rId3"/>
          <a:srcRect l="17848" r="25732"/>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B00874-28CD-3A7C-E66D-E8412026F26B}"/>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F4D56-AC92-69CD-29CC-6BB88F003505}"/>
              </a:ext>
            </a:extLst>
          </p:cNvPr>
          <p:cNvSpPr>
            <a:spLocks noGrp="1"/>
          </p:cNvSpPr>
          <p:nvPr>
            <p:ph type="title"/>
          </p:nvPr>
        </p:nvSpPr>
        <p:spPr>
          <a:xfrm>
            <a:off x="3973321" y="329184"/>
            <a:ext cx="4688333" cy="1783080"/>
          </a:xfrm>
        </p:spPr>
        <p:txBody>
          <a:bodyPr anchor="b">
            <a:normAutofit/>
          </a:bodyPr>
          <a:lstStyle/>
          <a:p>
            <a:r>
              <a:rPr lang="en-US" sz="4700"/>
              <a:t>Presenters</a:t>
            </a:r>
          </a:p>
        </p:txBody>
      </p:sp>
      <p:pic>
        <p:nvPicPr>
          <p:cNvPr id="5" name="Picture 4" descr="A person wearing headphones and holding a camera&#10;&#10;AI-generated content may be incorrect.">
            <a:extLst>
              <a:ext uri="{FF2B5EF4-FFF2-40B4-BE49-F238E27FC236}">
                <a16:creationId xmlns:a16="http://schemas.microsoft.com/office/drawing/2014/main" id="{A679DFCC-B722-2A12-49F6-D8399A16A9F8}"/>
              </a:ext>
            </a:extLst>
          </p:cNvPr>
          <p:cNvPicPr>
            <a:picLocks noChangeAspect="1"/>
          </p:cNvPicPr>
          <p:nvPr/>
        </p:nvPicPr>
        <p:blipFill>
          <a:blip r:embed="rId2"/>
          <a:srcRect l="22945" r="16057"/>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782DEA-03DC-33DF-3813-C90C02A4BC42}"/>
              </a:ext>
            </a:extLst>
          </p:cNvPr>
          <p:cNvSpPr>
            <a:spLocks noGrp="1"/>
          </p:cNvSpPr>
          <p:nvPr>
            <p:ph idx="1"/>
          </p:nvPr>
        </p:nvSpPr>
        <p:spPr>
          <a:xfrm>
            <a:off x="3973321" y="2706624"/>
            <a:ext cx="4688333" cy="3483864"/>
          </a:xfrm>
        </p:spPr>
        <p:txBody>
          <a:bodyPr>
            <a:normAutofit/>
          </a:bodyPr>
          <a:lstStyle/>
          <a:p>
            <a:pPr marL="0" indent="0">
              <a:buNone/>
            </a:pPr>
            <a:r>
              <a:rPr lang="en-US" sz="1900"/>
              <a:t>Brad Tombaugh, W0BDT</a:t>
            </a:r>
          </a:p>
          <a:p>
            <a:pPr marL="0" indent="0">
              <a:buNone/>
            </a:pPr>
            <a:endParaRPr lang="en-US" sz="1900"/>
          </a:p>
          <a:p>
            <a:pPr marL="0" indent="0">
              <a:buNone/>
            </a:pPr>
            <a:r>
              <a:rPr lang="en-US" sz="1900"/>
              <a:t>After building a crystal radio set as a kid, Brad has had a lifelong interest in radio and electronics. After doing CB, FRS and GMRS, was licensed as an amateur in 2019. Brad is active with several area radio clubs and serves as IT staff and PIO for the local ARES district. Brad is an Advisory Consultant for a global IT firm.</a:t>
            </a:r>
          </a:p>
        </p:txBody>
      </p:sp>
    </p:spTree>
    <p:extLst>
      <p:ext uri="{BB962C8B-B14F-4D97-AF65-F5344CB8AC3E}">
        <p14:creationId xmlns:p14="http://schemas.microsoft.com/office/powerpoint/2010/main" val="202977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en-US" sz="4700"/>
              <a:t>Logging</a:t>
            </a:r>
          </a:p>
        </p:txBody>
      </p:sp>
      <p:pic>
        <p:nvPicPr>
          <p:cNvPr id="4" name="Picture 3">
            <a:extLst>
              <a:ext uri="{FF2B5EF4-FFF2-40B4-BE49-F238E27FC236}">
                <a16:creationId xmlns:a16="http://schemas.microsoft.com/office/drawing/2014/main" id="{2E5A834C-5F19-A57C-9042-4BC4FB514576}"/>
              </a:ext>
            </a:extLst>
          </p:cNvPr>
          <p:cNvPicPr>
            <a:picLocks noChangeAspect="1"/>
          </p:cNvPicPr>
          <p:nvPr/>
        </p:nvPicPr>
        <p:blipFill>
          <a:blip r:embed="rId3"/>
          <a:srcRect l="32384" r="29416"/>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en-US" sz="1900" dirty="0"/>
              <a:t>Only activators upload logs (ADI format)</a:t>
            </a:r>
          </a:p>
          <a:p>
            <a:r>
              <a:rPr lang="en-US" sz="1900" dirty="0"/>
              <a:t>Can use pen and paper, phone or computer</a:t>
            </a:r>
          </a:p>
          <a:p>
            <a:r>
              <a:rPr lang="en-US" sz="1900" dirty="0"/>
              <a:t>Can create directly on the POTA website</a:t>
            </a:r>
          </a:p>
          <a:p>
            <a:r>
              <a:rPr lang="en-US" sz="1900" dirty="0"/>
              <a:t>Apps: HAMRS, Ham2k </a:t>
            </a:r>
            <a:r>
              <a:rPr lang="en-US" sz="1900" dirty="0" err="1"/>
              <a:t>PoLo</a:t>
            </a:r>
            <a:r>
              <a:rPr lang="en-US" sz="1900" dirty="0"/>
              <a:t>, HRD, N3FJP, World Radio League, </a:t>
            </a:r>
            <a:r>
              <a:rPr lang="en-US" sz="1900" dirty="0" err="1"/>
              <a:t>MacLoggerDX</a:t>
            </a:r>
            <a:endParaRPr lang="en-US" sz="1900" dirty="0"/>
          </a:p>
          <a:p>
            <a:r>
              <a:rPr lang="en-US" sz="1900" dirty="0"/>
              <a:t>Log must include: Callsign, Park #, Band, Mode, Date/Time</a:t>
            </a:r>
          </a:p>
          <a:p>
            <a:r>
              <a:rPr lang="en-US" sz="1900" dirty="0"/>
              <a:t>Need 10 contacts per UTC day for valid activation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When &amp; Where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a:t>Anywhere inside a designated park (confirm boundaries)</a:t>
            </a:r>
          </a:p>
          <a:p>
            <a:r>
              <a:rPr lang="en-US" sz="1900"/>
              <a:t>Multi-park activations possible (two-fer, four-fer)</a:t>
            </a:r>
          </a:p>
          <a:p>
            <a:r>
              <a:rPr lang="en-US" sz="1900"/>
              <a:t>Activation windows: Early Shift &amp; Late Shift</a:t>
            </a:r>
          </a:p>
          <a:p>
            <a:r>
              <a:rPr lang="en-US" sz="1900"/>
              <a:t>Plan around weather and propagation conditions</a:t>
            </a:r>
          </a:p>
        </p:txBody>
      </p:sp>
      <p:pic>
        <p:nvPicPr>
          <p:cNvPr id="6" name="Picture 5" descr="A path leading to a park&#10;&#10;AI-generated content may be incorrect.">
            <a:extLst>
              <a:ext uri="{FF2B5EF4-FFF2-40B4-BE49-F238E27FC236}">
                <a16:creationId xmlns:a16="http://schemas.microsoft.com/office/drawing/2014/main" id="{C1B61C0D-8576-C68C-9C88-7C4E2A1EE1AC}"/>
              </a:ext>
            </a:extLst>
          </p:cNvPr>
          <p:cNvPicPr>
            <a:picLocks noChangeAspect="1"/>
          </p:cNvPicPr>
          <p:nvPr/>
        </p:nvPicPr>
        <p:blipFill>
          <a:blip r:embed="rId3"/>
          <a:srcRect l="27074" r="16505"/>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en-US" sz="4700" dirty="0"/>
              <a:t>Resources</a:t>
            </a:r>
          </a:p>
        </p:txBody>
      </p:sp>
      <p:pic>
        <p:nvPicPr>
          <p:cNvPr id="11" name="Picture 10">
            <a:extLst>
              <a:ext uri="{FF2B5EF4-FFF2-40B4-BE49-F238E27FC236}">
                <a16:creationId xmlns:a16="http://schemas.microsoft.com/office/drawing/2014/main" id="{62999C96-72EA-21F2-AADE-36EE5D5DE62C}"/>
              </a:ext>
            </a:extLst>
          </p:cNvPr>
          <p:cNvPicPr>
            <a:picLocks noChangeAspect="1"/>
          </p:cNvPicPr>
          <p:nvPr/>
        </p:nvPicPr>
        <p:blipFill>
          <a:blip r:embed="rId3"/>
          <a:srcRect l="3620" r="18022"/>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833795" cy="3483864"/>
          </a:xfrm>
        </p:spPr>
        <p:txBody>
          <a:bodyPr vert="horz" lIns="91440" tIns="45720" rIns="91440" bIns="45720" rtlCol="0" anchor="t">
            <a:normAutofit lnSpcReduction="10000"/>
          </a:bodyPr>
          <a:lstStyle/>
          <a:p>
            <a:pPr>
              <a:lnSpc>
                <a:spcPct val="90000"/>
              </a:lnSpc>
            </a:pPr>
            <a:r>
              <a:rPr lang="en-US" sz="1300" dirty="0"/>
              <a:t>Web: </a:t>
            </a:r>
            <a:r>
              <a:rPr lang="en-US" sz="1300" err="1"/>
              <a:t>parksontheair.com</a:t>
            </a:r>
            <a:r>
              <a:rPr lang="en-US" sz="1300" dirty="0"/>
              <a:t>, </a:t>
            </a:r>
            <a:r>
              <a:rPr lang="en-US" sz="1300" err="1"/>
              <a:t>pota.app</a:t>
            </a:r>
            <a:r>
              <a:rPr lang="en-US" sz="1300" dirty="0"/>
              <a:t>, </a:t>
            </a:r>
            <a:r>
              <a:rPr lang="en-US" sz="1300" err="1"/>
              <a:t>potamap.us</a:t>
            </a:r>
            <a:endParaRPr lang="en-US" sz="1300"/>
          </a:p>
          <a:p>
            <a:pPr>
              <a:lnSpc>
                <a:spcPct val="90000"/>
              </a:lnSpc>
            </a:pPr>
            <a:r>
              <a:rPr lang="en-US" sz="1300" dirty="0"/>
              <a:t>YouTube/Blogs:</a:t>
            </a:r>
          </a:p>
          <a:p>
            <a:pPr lvl="1">
              <a:lnSpc>
                <a:spcPct val="90000"/>
              </a:lnSpc>
            </a:pPr>
            <a:r>
              <a:rPr lang="en-US" sz="1300" dirty="0"/>
              <a:t>POTA YouTube Channel</a:t>
            </a:r>
          </a:p>
          <a:p>
            <a:pPr lvl="1">
              <a:lnSpc>
                <a:spcPct val="90000"/>
              </a:lnSpc>
            </a:pPr>
            <a:r>
              <a:rPr lang="en-US" sz="1300" dirty="0"/>
              <a:t>Ham Radio Crash Course KI6NAZ Josh Nass</a:t>
            </a:r>
          </a:p>
          <a:p>
            <a:pPr lvl="1">
              <a:lnSpc>
                <a:spcPct val="90000"/>
              </a:lnSpc>
            </a:pPr>
            <a:r>
              <a:rPr lang="en-US" sz="1300" dirty="0"/>
              <a:t>KB9VBR Michael Martens</a:t>
            </a:r>
          </a:p>
          <a:p>
            <a:pPr lvl="1">
              <a:lnSpc>
                <a:spcPct val="90000"/>
              </a:lnSpc>
            </a:pPr>
            <a:r>
              <a:rPr lang="en-US" sz="1300" dirty="0"/>
              <a:t>K0NR Bob Witte</a:t>
            </a:r>
          </a:p>
          <a:p>
            <a:pPr lvl="1">
              <a:lnSpc>
                <a:spcPct val="90000"/>
              </a:lnSpc>
            </a:pPr>
            <a:r>
              <a:rPr lang="en-US" sz="1300" dirty="0" err="1"/>
              <a:t>QRPer.com</a:t>
            </a:r>
            <a:r>
              <a:rPr lang="en-US" sz="1300" dirty="0"/>
              <a:t> K4SWL Thomas Witherspoon</a:t>
            </a:r>
          </a:p>
          <a:p>
            <a:pPr lvl="1">
              <a:lnSpc>
                <a:spcPct val="90000"/>
              </a:lnSpc>
            </a:pPr>
            <a:r>
              <a:rPr lang="en-US" sz="1300" dirty="0"/>
              <a:t>Ham Radio Tube K8MRD Mike</a:t>
            </a:r>
          </a:p>
          <a:p>
            <a:pPr lvl="1">
              <a:lnSpc>
                <a:spcPct val="90000"/>
              </a:lnSpc>
            </a:pPr>
            <a:r>
              <a:rPr lang="en-US" sz="1300">
                <a:ea typeface="Calibri"/>
                <a:cs typeface="Calibri"/>
              </a:rPr>
              <a:t>Costal Waves &amp; Wires, K4OGO Salty Walt </a:t>
            </a:r>
            <a:endParaRPr lang="en-US" sz="1300" dirty="0"/>
          </a:p>
          <a:p>
            <a:pPr lvl="1">
              <a:lnSpc>
                <a:spcPct val="90000"/>
              </a:lnSpc>
            </a:pPr>
            <a:r>
              <a:rPr lang="en-US" sz="1300" dirty="0"/>
              <a:t>Temporarily Offline KM9G Steve</a:t>
            </a:r>
          </a:p>
          <a:p>
            <a:pPr lvl="1">
              <a:lnSpc>
                <a:spcPct val="90000"/>
              </a:lnSpc>
            </a:pPr>
            <a:r>
              <a:rPr lang="en-US" sz="1300" dirty="0"/>
              <a:t>Survival Tech Nord Julian OH8STN</a:t>
            </a:r>
          </a:p>
          <a:p>
            <a:pPr lvl="1">
              <a:lnSpc>
                <a:spcPct val="90000"/>
              </a:lnSpc>
            </a:pPr>
            <a:r>
              <a:rPr lang="en-US" sz="1300" dirty="0"/>
              <a:t>K6ARK</a:t>
            </a:r>
          </a:p>
          <a:p>
            <a:pPr lvl="1">
              <a:lnSpc>
                <a:spcPct val="90000"/>
              </a:lnSpc>
            </a:pPr>
            <a:r>
              <a:rPr lang="en-US" sz="1300" dirty="0"/>
              <a:t>QRP Guys</a:t>
            </a:r>
          </a:p>
          <a:p>
            <a:pPr lvl="1">
              <a:lnSpc>
                <a:spcPct val="90000"/>
              </a:lnSpc>
            </a:pPr>
            <a:r>
              <a:rPr lang="en-US" sz="1300" dirty="0"/>
              <a:t>Coffee and Ham Radio </a:t>
            </a:r>
          </a:p>
          <a:p>
            <a:pPr>
              <a:lnSpc>
                <a:spcPct val="90000"/>
              </a:lnSpc>
            </a:pPr>
            <a:r>
              <a:rPr lang="en-US" sz="1300" dirty="0"/>
              <a:t>Books: ARRL POTA Guide, Portable Operating for Amateur Radio</a:t>
            </a:r>
          </a:p>
          <a:p>
            <a:pPr>
              <a:lnSpc>
                <a:spcPct val="90000"/>
              </a:lnSpc>
            </a:pPr>
            <a:r>
              <a:rPr lang="en-US" sz="1300" dirty="0"/>
              <a:t>Communities: POTA Facebook, Discord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a:solidFill>
                  <a:srgbClr val="FFFFFF"/>
                </a:solidFill>
              </a:rPr>
              <a:t>Awards &amp; Events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r>
              <a:rPr dirty="0"/>
              <a:t>Awards: Activator, Hunter, Park-to-Park, Repeat Offender, Rover</a:t>
            </a:r>
            <a:r>
              <a:rPr lang="en-US" dirty="0"/>
              <a:t>, Kilo</a:t>
            </a:r>
            <a:endParaRPr dirty="0"/>
          </a:p>
          <a:p>
            <a:r>
              <a:rPr dirty="0"/>
              <a:t>Support Your Parks seasonal events: Jan, Apr, Jul, Oct</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1958" y="1233241"/>
            <a:ext cx="2430380" cy="4064628"/>
          </a:xfrm>
        </p:spPr>
        <p:txBody>
          <a:bodyPr>
            <a:normAutofit/>
          </a:bodyPr>
          <a:lstStyle/>
          <a:p>
            <a:r>
              <a:rPr lang="en-US">
                <a:solidFill>
                  <a:srgbClr val="FFFFFF"/>
                </a:solidFill>
              </a:rPr>
              <a:t>Final Tips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r>
              <a:t>Practice in your backyard first</a:t>
            </a:r>
          </a:p>
          <a:p>
            <a:r>
              <a:t>Make a checklist of essential gear</a:t>
            </a:r>
          </a:p>
          <a:p>
            <a:r>
              <a:t>Plan for weather, weak cell coverage, long pileups</a:t>
            </a:r>
          </a:p>
          <a:p>
            <a:r>
              <a:t>Above all: have fun and get on the air!</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3028950" y="1939159"/>
            <a:ext cx="5733470" cy="2751086"/>
          </a:xfrm>
        </p:spPr>
        <p:txBody>
          <a:bodyPr vert="horz" lIns="91440" tIns="45720" rIns="91440" bIns="45720" rtlCol="0" anchor="b">
            <a:normAutofit/>
          </a:bodyPr>
          <a:lstStyle/>
          <a:p>
            <a:pPr algn="r" defTabSz="914400">
              <a:lnSpc>
                <a:spcPct val="90000"/>
              </a:lnSpc>
            </a:pPr>
            <a:r>
              <a:rPr lang="en-US" sz="6000" kern="1200">
                <a:solidFill>
                  <a:schemeClr val="tx1"/>
                </a:solidFill>
                <a:latin typeface="+mj-lt"/>
                <a:ea typeface="+mj-ea"/>
                <a:cs typeface="+mj-cs"/>
              </a:rPr>
              <a:t>Q&amp;A</a:t>
            </a:r>
          </a:p>
        </p:txBody>
      </p:sp>
      <p:sp>
        <p:nvSpPr>
          <p:cNvPr id="3" name="Content Placeholder 2"/>
          <p:cNvSpPr>
            <a:spLocks noGrp="1"/>
          </p:cNvSpPr>
          <p:nvPr>
            <p:ph idx="1"/>
          </p:nvPr>
        </p:nvSpPr>
        <p:spPr>
          <a:xfrm>
            <a:off x="3028950" y="4782320"/>
            <a:ext cx="5733470" cy="1329443"/>
          </a:xfrm>
        </p:spPr>
        <p:txBody>
          <a:bodyPr vert="horz" lIns="91440" tIns="45720" rIns="91440" bIns="45720" rtlCol="0">
            <a:normAutofit/>
          </a:bodyPr>
          <a:lstStyle/>
          <a:p>
            <a:pPr marL="0" indent="0" algn="r" defTabSz="914400">
              <a:lnSpc>
                <a:spcPct val="90000"/>
              </a:lnSpc>
              <a:spcBef>
                <a:spcPts val="1000"/>
              </a:spcBef>
              <a:buNone/>
            </a:pPr>
            <a:r>
              <a:rPr lang="en-US" sz="2400" kern="1200">
                <a:solidFill>
                  <a:schemeClr val="tx1"/>
                </a:solidFill>
                <a:latin typeface="+mn-lt"/>
                <a:ea typeface="+mn-ea"/>
                <a:cs typeface="+mn-cs"/>
              </a:rPr>
              <a:t>Questions about getting started, gear, or activation planning?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sz="3400">
                <a:solidFill>
                  <a:srgbClr val="FFFFFF"/>
                </a:solidFill>
              </a:rPr>
              <a:t>Introduction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We’re not experts—just POTA enthusiasts!</a:t>
            </a:r>
          </a:p>
          <a:p>
            <a:r>
              <a:t>Purpose: Share lessons learned and encourage others to try POTA.</a:t>
            </a:r>
          </a:p>
          <a:p>
            <a:r>
              <a:t>Motto: 'Every day is Field Day!'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r>
              <a:rPr lang="en-US">
                <a:solidFill>
                  <a:srgbClr val="FFFFFF"/>
                </a:solidFill>
              </a:rPr>
              <a:t>History</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fontScale="77500" lnSpcReduction="20000"/>
          </a:bodyPr>
          <a:lstStyle/>
          <a:p>
            <a:r>
              <a:rPr lang="en-US" dirty="0"/>
              <a:t>Parks on the Air (POTA) began as a continuation of the American Radio Relay League's (ARRL) National Parks on the Air (NPOTA) event in 2016, which celebrated the National Park Service's centennial.</a:t>
            </a:r>
          </a:p>
          <a:p>
            <a:r>
              <a:rPr lang="en-US" dirty="0"/>
              <a:t>After NPOTA's immense popularity, many amateur radio operators desired to continue the activity.</a:t>
            </a:r>
          </a:p>
          <a:p>
            <a:r>
              <a:rPr dirty="0"/>
              <a:t>Now an international program with year-round opportunities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DB638C3F-6C91-3B62-2913-A2F130835C91}"/>
              </a:ext>
            </a:extLst>
          </p:cNvPr>
          <p:cNvPicPr>
            <a:picLocks noChangeAspect="1"/>
          </p:cNvPicPr>
          <p:nvPr/>
        </p:nvPicPr>
        <p:blipFill>
          <a:blip r:embed="rId2"/>
          <a:stretch>
            <a:fillRect/>
          </a:stretch>
        </p:blipFill>
        <p:spPr>
          <a:xfrm>
            <a:off x="0" y="1045754"/>
            <a:ext cx="4889350" cy="48893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en-US">
                <a:solidFill>
                  <a:srgbClr val="FFFFFF"/>
                </a:solidFill>
              </a:rPr>
              <a:t>Why Try POTA?</a:t>
            </a:r>
          </a:p>
        </p:txBody>
      </p:sp>
      <p:sp>
        <p:nvSpPr>
          <p:cNvPr id="21" name="Arc 2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433850" cy="3935281"/>
          </a:xfrm>
        </p:spPr>
        <p:txBody>
          <a:bodyPr>
            <a:normAutofit fontScale="77500" lnSpcReduction="20000"/>
          </a:bodyPr>
          <a:lstStyle/>
          <a:p>
            <a:pPr>
              <a:lnSpc>
                <a:spcPct val="90000"/>
              </a:lnSpc>
            </a:pPr>
            <a:endParaRPr lang="en-US" sz="2700" dirty="0"/>
          </a:p>
          <a:p>
            <a:pPr>
              <a:lnSpc>
                <a:spcPct val="90000"/>
              </a:lnSpc>
            </a:pPr>
            <a:r>
              <a:rPr lang="en-US" sz="2700" dirty="0"/>
              <a:t>Fun to get outside and setup like Field Day, any day!</a:t>
            </a:r>
          </a:p>
          <a:p>
            <a:r>
              <a:rPr lang="en-US" sz="2800" dirty="0"/>
              <a:t>POTA is a perfect opportunity to get out of the house, visit a state or national park or forest, and practicing setting up portable gear</a:t>
            </a:r>
          </a:p>
          <a:p>
            <a:r>
              <a:rPr lang="en-US" sz="2800" dirty="0"/>
              <a:t>Great for those who live in apartments, condos, or HOA restricted neighborhoods where setting up an antenna is difficult</a:t>
            </a:r>
          </a:p>
          <a:p>
            <a:r>
              <a:rPr lang="en-US" sz="2800" dirty="0"/>
              <a:t>Flexible: HF, VHF/UHF, CW, SSB, Digital, Satellite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1958" y="1233241"/>
            <a:ext cx="2430380" cy="4064628"/>
          </a:xfrm>
        </p:spPr>
        <p:txBody>
          <a:bodyPr>
            <a:normAutofit/>
          </a:bodyPr>
          <a:lstStyle/>
          <a:p>
            <a:r>
              <a:rPr lang="en-US">
                <a:solidFill>
                  <a:srgbClr val="FFFFFF"/>
                </a:solidFill>
              </a:rPr>
              <a:t>Getting Started with POTA</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rmAutofit/>
          </a:bodyPr>
          <a:lstStyle/>
          <a:p>
            <a:pPr>
              <a:lnSpc>
                <a:spcPct val="90000"/>
              </a:lnSpc>
            </a:pPr>
            <a:r>
              <a:rPr lang="en-US" sz="2700" dirty="0"/>
              <a:t>Visit </a:t>
            </a:r>
            <a:r>
              <a:rPr lang="en-US" sz="2700" dirty="0" err="1"/>
              <a:t>parksontheair.com</a:t>
            </a:r>
            <a:r>
              <a:rPr lang="en-US" sz="2700" dirty="0"/>
              <a:t>, </a:t>
            </a:r>
            <a:r>
              <a:rPr lang="en-US" sz="2700" dirty="0" err="1"/>
              <a:t>pota.app</a:t>
            </a:r>
            <a:endParaRPr lang="en-US" sz="2700" dirty="0"/>
          </a:p>
          <a:p>
            <a:pPr>
              <a:lnSpc>
                <a:spcPct val="90000"/>
              </a:lnSpc>
            </a:pPr>
            <a:r>
              <a:rPr lang="en-US" sz="2700" dirty="0"/>
              <a:t>Two roles: Activator, or Hunter</a:t>
            </a:r>
          </a:p>
          <a:p>
            <a:pPr>
              <a:lnSpc>
                <a:spcPct val="90000"/>
              </a:lnSpc>
            </a:pPr>
            <a:r>
              <a:rPr lang="en-US" sz="2700" dirty="0"/>
              <a:t>Not a contest – QSOs on any band/mode (except repeaters)</a:t>
            </a:r>
          </a:p>
          <a:p>
            <a:pPr>
              <a:lnSpc>
                <a:spcPct val="90000"/>
              </a:lnSpc>
            </a:pPr>
            <a:r>
              <a:rPr lang="en-US" sz="2700" dirty="0"/>
              <a:t>Activators must have all their equipment inside park boundaries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B82F70-CC22-F28F-447B-A30404CEC64F}"/>
              </a:ext>
            </a:extLst>
          </p:cNvPr>
          <p:cNvSpPr>
            <a:spLocks noGrp="1"/>
          </p:cNvSpPr>
          <p:nvPr>
            <p:ph type="title"/>
          </p:nvPr>
        </p:nvSpPr>
        <p:spPr>
          <a:xfrm>
            <a:off x="628650" y="365125"/>
            <a:ext cx="7886700" cy="1325563"/>
          </a:xfrm>
        </p:spPr>
        <p:txBody>
          <a:bodyPr>
            <a:normAutofit/>
          </a:bodyPr>
          <a:lstStyle/>
          <a:p>
            <a:r>
              <a:rPr lang="en-US" dirty="0"/>
              <a:t>Getting Started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FCCDE3-350B-6466-645C-0E4104DBFCA6}"/>
              </a:ext>
            </a:extLst>
          </p:cNvPr>
          <p:cNvSpPr>
            <a:spLocks noGrp="1"/>
          </p:cNvSpPr>
          <p:nvPr>
            <p:ph idx="1"/>
          </p:nvPr>
        </p:nvSpPr>
        <p:spPr>
          <a:xfrm>
            <a:off x="628650" y="1825625"/>
            <a:ext cx="7886700" cy="4351338"/>
          </a:xfrm>
        </p:spPr>
        <p:txBody>
          <a:bodyPr>
            <a:normAutofit/>
          </a:bodyPr>
          <a:lstStyle/>
          <a:p>
            <a:pPr>
              <a:lnSpc>
                <a:spcPct val="90000"/>
              </a:lnSpc>
            </a:pPr>
            <a:r>
              <a:rPr lang="en-US" sz="3000" dirty="0"/>
              <a:t>First step is to create an account on the </a:t>
            </a:r>
            <a:r>
              <a:rPr lang="en-US" sz="3000" dirty="0">
                <a:hlinkClick r:id="rId3"/>
              </a:rPr>
              <a:t>https://ParksOnTheAir.org</a:t>
            </a:r>
            <a:r>
              <a:rPr lang="en-US" sz="3000" dirty="0"/>
              <a:t> website.</a:t>
            </a:r>
          </a:p>
          <a:p>
            <a:pPr>
              <a:lnSpc>
                <a:spcPct val="90000"/>
              </a:lnSpc>
            </a:pPr>
            <a:r>
              <a:rPr lang="en-US" sz="3000" dirty="0"/>
              <a:t>Secondary website is </a:t>
            </a:r>
            <a:r>
              <a:rPr lang="en-US" sz="3000" dirty="0">
                <a:hlinkClick r:id="rId4"/>
              </a:rPr>
              <a:t>https://pota.app</a:t>
            </a:r>
            <a:endParaRPr lang="en-US" sz="3000" dirty="0"/>
          </a:p>
          <a:p>
            <a:pPr>
              <a:lnSpc>
                <a:spcPct val="90000"/>
              </a:lnSpc>
            </a:pPr>
            <a:r>
              <a:rPr lang="en-US" sz="3000" dirty="0"/>
              <a:t>Independent site </a:t>
            </a:r>
            <a:r>
              <a:rPr lang="en-US" sz="3000" dirty="0">
                <a:hlinkClick r:id="rId5"/>
              </a:rPr>
              <a:t>https://potamap.us</a:t>
            </a:r>
            <a:r>
              <a:rPr lang="en-US" sz="3000" dirty="0"/>
              <a:t> shows areas, can click to see what entity a location is within</a:t>
            </a:r>
          </a:p>
          <a:p>
            <a:pPr>
              <a:lnSpc>
                <a:spcPct val="90000"/>
              </a:lnSpc>
            </a:pPr>
            <a:r>
              <a:rPr lang="en-US" sz="3000" dirty="0"/>
              <a:t>Being a hunter is easy, as all the logging is done by the activator. </a:t>
            </a:r>
          </a:p>
          <a:p>
            <a:pPr>
              <a:lnSpc>
                <a:spcPct val="90000"/>
              </a:lnSpc>
            </a:pPr>
            <a:r>
              <a:rPr lang="en-US" sz="3000" dirty="0"/>
              <a:t>Can hunt from anywhere, including from home</a:t>
            </a:r>
          </a:p>
          <a:p>
            <a:pPr>
              <a:lnSpc>
                <a:spcPct val="90000"/>
              </a:lnSpc>
            </a:pPr>
            <a:endParaRPr lang="en-US" sz="3000" dirty="0"/>
          </a:p>
        </p:txBody>
      </p:sp>
    </p:spTree>
    <p:extLst>
      <p:ext uri="{BB962C8B-B14F-4D97-AF65-F5344CB8AC3E}">
        <p14:creationId xmlns:p14="http://schemas.microsoft.com/office/powerpoint/2010/main" val="2806221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19A5E-811A-EB2C-FEC9-260BFDAAC4EB}"/>
              </a:ext>
            </a:extLst>
          </p:cNvPr>
          <p:cNvSpPr>
            <a:spLocks noGrp="1"/>
          </p:cNvSpPr>
          <p:nvPr>
            <p:ph type="title"/>
          </p:nvPr>
        </p:nvSpPr>
        <p:spPr>
          <a:xfrm>
            <a:off x="480060" y="325369"/>
            <a:ext cx="3276451" cy="1956841"/>
          </a:xfrm>
        </p:spPr>
        <p:txBody>
          <a:bodyPr anchor="b">
            <a:normAutofit/>
          </a:bodyPr>
          <a:lstStyle/>
          <a:p>
            <a:r>
              <a:rPr lang="en-US" sz="4700"/>
              <a:t>Registered Parks</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BCAF16-E82D-9CC1-C32F-2B4BD45551D0}"/>
              </a:ext>
            </a:extLst>
          </p:cNvPr>
          <p:cNvSpPr>
            <a:spLocks noGrp="1"/>
          </p:cNvSpPr>
          <p:nvPr>
            <p:ph idx="1"/>
          </p:nvPr>
        </p:nvSpPr>
        <p:spPr>
          <a:xfrm>
            <a:off x="480060" y="2872899"/>
            <a:ext cx="3182691" cy="3320668"/>
          </a:xfrm>
        </p:spPr>
        <p:txBody>
          <a:bodyPr>
            <a:normAutofit/>
          </a:bodyPr>
          <a:lstStyle/>
          <a:p>
            <a:pPr>
              <a:lnSpc>
                <a:spcPct val="90000"/>
              </a:lnSpc>
            </a:pPr>
            <a:r>
              <a:rPr lang="en-US" sz="1600" dirty="0"/>
              <a:t>Includes national parks, state parks, national monuments, state wildlife areas, trails, etc.</a:t>
            </a:r>
          </a:p>
          <a:p>
            <a:pPr>
              <a:lnSpc>
                <a:spcPct val="90000"/>
              </a:lnSpc>
            </a:pPr>
            <a:r>
              <a:rPr lang="en-US" sz="1600" dirty="0"/>
              <a:t>12,438 U.S. POTA entities (as of Oct 2025)</a:t>
            </a:r>
          </a:p>
          <a:p>
            <a:pPr>
              <a:lnSpc>
                <a:spcPct val="90000"/>
              </a:lnSpc>
            </a:pPr>
            <a:r>
              <a:rPr lang="en-US" sz="1600" dirty="0"/>
              <a:t>1,320 POTA Entities by state in the ARRL Rocky Mountain Division:</a:t>
            </a:r>
          </a:p>
          <a:p>
            <a:pPr lvl="1">
              <a:lnSpc>
                <a:spcPct val="90000"/>
              </a:lnSpc>
            </a:pPr>
            <a:r>
              <a:rPr lang="en-US" sz="1600" dirty="0"/>
              <a:t>Colorado (258)</a:t>
            </a:r>
          </a:p>
          <a:p>
            <a:pPr lvl="1">
              <a:lnSpc>
                <a:spcPct val="90000"/>
              </a:lnSpc>
            </a:pPr>
            <a:r>
              <a:rPr lang="en-US" sz="1600" dirty="0"/>
              <a:t>New Mexico (114)</a:t>
            </a:r>
          </a:p>
          <a:p>
            <a:pPr lvl="1">
              <a:lnSpc>
                <a:spcPct val="90000"/>
              </a:lnSpc>
            </a:pPr>
            <a:r>
              <a:rPr lang="en-US" sz="1600" dirty="0"/>
              <a:t>Utah (672)</a:t>
            </a:r>
          </a:p>
          <a:p>
            <a:pPr lvl="1">
              <a:lnSpc>
                <a:spcPct val="90000"/>
              </a:lnSpc>
            </a:pPr>
            <a:r>
              <a:rPr lang="en-US" sz="1600" dirty="0"/>
              <a:t>Wyoming (278)</a:t>
            </a:r>
          </a:p>
          <a:p>
            <a:pPr>
              <a:lnSpc>
                <a:spcPct val="90000"/>
              </a:lnSpc>
            </a:pPr>
            <a:endParaRPr lang="en-US" sz="1600" dirty="0"/>
          </a:p>
        </p:txBody>
      </p:sp>
      <p:pic>
        <p:nvPicPr>
          <p:cNvPr id="4" name="Picture 3">
            <a:extLst>
              <a:ext uri="{FF2B5EF4-FFF2-40B4-BE49-F238E27FC236}">
                <a16:creationId xmlns:a16="http://schemas.microsoft.com/office/drawing/2014/main" id="{6893A536-4C7E-8C5E-6AE9-C4C825DCC613}"/>
              </a:ext>
            </a:extLst>
          </p:cNvPr>
          <p:cNvPicPr>
            <a:picLocks noChangeAspect="1"/>
          </p:cNvPicPr>
          <p:nvPr/>
        </p:nvPicPr>
        <p:blipFill>
          <a:blip r:embed="rId2"/>
          <a:srcRect l="3995" r="36387"/>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41740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524</TotalTime>
  <Words>3812</Words>
  <Application>Microsoft Office PowerPoint</Application>
  <PresentationFormat>On-screen Show (4:3)</PresentationFormat>
  <Paragraphs>427</Paragraphs>
  <Slides>35</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Arial</vt:lpstr>
      <vt:lpstr>Calibri</vt:lpstr>
      <vt:lpstr>Office Theme</vt:lpstr>
      <vt:lpstr>Planning Your Next Parks on the Air Activation</vt:lpstr>
      <vt:lpstr>Presenters</vt:lpstr>
      <vt:lpstr>Presenters</vt:lpstr>
      <vt:lpstr>Introduction</vt:lpstr>
      <vt:lpstr>History</vt:lpstr>
      <vt:lpstr>Why Try POTA?</vt:lpstr>
      <vt:lpstr>Getting Started with POTA</vt:lpstr>
      <vt:lpstr>Getting Started</vt:lpstr>
      <vt:lpstr>Registered Parks</vt:lpstr>
      <vt:lpstr>Colorado</vt:lpstr>
      <vt:lpstr>New Mexico</vt:lpstr>
      <vt:lpstr>Utah</vt:lpstr>
      <vt:lpstr>Wyoming</vt:lpstr>
      <vt:lpstr>Gear: Start Simple</vt:lpstr>
      <vt:lpstr>Radio</vt:lpstr>
      <vt:lpstr>Power Planning</vt:lpstr>
      <vt:lpstr>Battery Capacity</vt:lpstr>
      <vt:lpstr>Solar Panels</vt:lpstr>
      <vt:lpstr>Antenna Considerations</vt:lpstr>
      <vt:lpstr>Power Handling</vt:lpstr>
      <vt:lpstr>Wire Antenna</vt:lpstr>
      <vt:lpstr>Free-standing Vertical or Dipole on Tripod/Stand</vt:lpstr>
      <vt:lpstr>Magnetic Loop</vt:lpstr>
      <vt:lpstr>Screwdriver Antenna</vt:lpstr>
      <vt:lpstr>Specialty</vt:lpstr>
      <vt:lpstr>Radials vs. Screen or Faraday Cloth</vt:lpstr>
      <vt:lpstr>Other Gear</vt:lpstr>
      <vt:lpstr>Do you need:</vt:lpstr>
      <vt:lpstr>Setting Up at the Park</vt:lpstr>
      <vt:lpstr>Logging</vt:lpstr>
      <vt:lpstr>When &amp; Where</vt:lpstr>
      <vt:lpstr>Resources</vt:lpstr>
      <vt:lpstr>Awards &amp; Events</vt:lpstr>
      <vt:lpstr>Final Tips</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Perry Lundquist</cp:lastModifiedBy>
  <cp:revision>39</cp:revision>
  <dcterms:created xsi:type="dcterms:W3CDTF">2013-01-27T09:14:16Z</dcterms:created>
  <dcterms:modified xsi:type="dcterms:W3CDTF">2025-10-21T02:45:00Z</dcterms:modified>
  <cp:category/>
</cp:coreProperties>
</file>