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419" r:id="rId4"/>
    <p:sldId id="276" r:id="rId5"/>
    <p:sldId id="281" r:id="rId6"/>
    <p:sldId id="288" r:id="rId7"/>
    <p:sldId id="423" r:id="rId8"/>
    <p:sldId id="424" r:id="rId9"/>
    <p:sldId id="425" r:id="rId10"/>
    <p:sldId id="448" r:id="rId11"/>
    <p:sldId id="289" r:id="rId12"/>
    <p:sldId id="426" r:id="rId13"/>
    <p:sldId id="427" r:id="rId14"/>
    <p:sldId id="449" r:id="rId15"/>
    <p:sldId id="428" r:id="rId16"/>
    <p:sldId id="429" r:id="rId17"/>
    <p:sldId id="430" r:id="rId18"/>
    <p:sldId id="290" r:id="rId19"/>
    <p:sldId id="431" r:id="rId20"/>
    <p:sldId id="432" r:id="rId21"/>
    <p:sldId id="433" r:id="rId22"/>
    <p:sldId id="434" r:id="rId23"/>
    <p:sldId id="435" r:id="rId24"/>
    <p:sldId id="283" r:id="rId25"/>
    <p:sldId id="436" r:id="rId26"/>
    <p:sldId id="437" r:id="rId27"/>
    <p:sldId id="438" r:id="rId28"/>
    <p:sldId id="440" r:id="rId29"/>
    <p:sldId id="439" r:id="rId30"/>
    <p:sldId id="441" r:id="rId31"/>
    <p:sldId id="442" r:id="rId32"/>
    <p:sldId id="444" r:id="rId33"/>
    <p:sldId id="445" r:id="rId34"/>
    <p:sldId id="446" r:id="rId35"/>
    <p:sldId id="443" r:id="rId36"/>
    <p:sldId id="340" r:id="rId37"/>
    <p:sldId id="447" r:id="rId38"/>
    <p:sldId id="414" r:id="rId39"/>
    <p:sldId id="42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07" autoAdjust="0"/>
  </p:normalViewPr>
  <p:slideViewPr>
    <p:cSldViewPr>
      <p:cViewPr varScale="1">
        <p:scale>
          <a:sx n="60" d="100"/>
          <a:sy n="60" d="100"/>
        </p:scale>
        <p:origin x="2098" y="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Mader, K8TE" userId="250899053b6d961c" providerId="LiveId" clId="{989C0495-012F-4FB9-807E-2E24E0ABF8DD}"/>
    <pc:docChg chg="modSld">
      <pc:chgData name="Bill Mader, K8TE" userId="250899053b6d961c" providerId="LiveId" clId="{989C0495-012F-4FB9-807E-2E24E0ABF8DD}" dt="2025-10-21T13:52:01.078" v="0" actId="20577"/>
      <pc:docMkLst>
        <pc:docMk/>
      </pc:docMkLst>
      <pc:sldChg chg="modSp mod">
        <pc:chgData name="Bill Mader, K8TE" userId="250899053b6d961c" providerId="LiveId" clId="{989C0495-012F-4FB9-807E-2E24E0ABF8DD}" dt="2025-10-21T13:52:01.078" v="0" actId="20577"/>
        <pc:sldMkLst>
          <pc:docMk/>
          <pc:sldMk cId="20782026" sldId="256"/>
        </pc:sldMkLst>
        <pc:spChg chg="mod">
          <ac:chgData name="Bill Mader, K8TE" userId="250899053b6d961c" providerId="LiveId" clId="{989C0495-012F-4FB9-807E-2E24E0ABF8DD}" dt="2025-10-21T13:52:01.078" v="0" actId="20577"/>
          <ac:spMkLst>
            <pc:docMk/>
            <pc:sldMk cId="20782026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04E89-4993-4C9D-9522-3637F7A56D3B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D4E3B-8598-4A3E-9F45-D5D2C1895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Continually increasing problem, but with more and more solutions.</a:t>
            </a:r>
          </a:p>
          <a:p>
            <a:r>
              <a:rPr lang="en-US" dirty="0"/>
              <a:t>Some of the solutions are drastic!</a:t>
            </a:r>
          </a:p>
          <a:p>
            <a:r>
              <a:rPr lang="en-US" dirty="0"/>
              <a:t>Overcoming at least some of your noise is possible.</a:t>
            </a:r>
          </a:p>
          <a:p>
            <a:r>
              <a:rPr lang="en-US" dirty="0"/>
              <a:t>We all need to get smarter about this, even when living off the grid!</a:t>
            </a:r>
          </a:p>
          <a:p>
            <a:endParaRPr lang="en-US" dirty="0"/>
          </a:p>
          <a:p>
            <a:r>
              <a:rPr lang="en-US" dirty="0"/>
              <a:t>Numerous references throughout the show.</a:t>
            </a:r>
          </a:p>
          <a:p>
            <a:r>
              <a:rPr lang="en-US" dirty="0"/>
              <a:t>E-mail me for a PDF 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86D6047-1884-4F98-BCAA-5FD2481BB664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345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clicked on the solarham graphic which was missing the 3-day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5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Oceanic &amp; Atmospheric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80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09910-F1F6-07DE-C6B9-526B1D3CD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06669-7698-0E24-9A1F-F54ED234A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B9B584-F578-47AC-2CDB-7E8F6CC2F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Oceanic &amp; Atmospheric Administration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465C6-FEA7-D58A-04CF-9AE8C7382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40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41951-F321-50A1-C797-C8347F85D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F1D187-4D77-75ED-C15C-5C10AAF22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4E6D43-492D-B41A-2B8E-471DCA589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Oceanic &amp; Atmospheric Administration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A0F0B-23AF-6F24-6F02-6C605BD0B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37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1C886-908F-82A2-643C-FDC58670B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2DB8B-DA46-1F07-D775-0B2D48A2B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BCEEE-ECDE-5FCB-7AD8-0FB35B3F7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Oceanic &amp; Atmospheric Administration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23A48-777D-FF82-2322-6E7DB8D82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97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F3D0-1566-1394-8924-C881EE52D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A388D1-A143-719B-8EFB-E0B600C91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06113-679C-8EEA-430B-51D295AF1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Oceanic &amp; Atmospheric Administration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A3709-C1D8-2878-ACCD-203232FBE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0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77D00-E3B7-25EA-601E-1F262CB36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F2819-D149-FEA3-1ADE-C62E9C155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96550-3652-55DB-B96A-F6764C3B3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show the impact of an event on HF in a later slide.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D84D-DC32-201C-5CF0-76548EAFC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90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26F78-9F78-0C9A-4882-25E8A1D50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FBA2C7-A981-64D0-B656-1C9A8C6F8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AE226-258A-DD46-1023-1996A4177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01E24-567A-D710-80F6-FF79F58BA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35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BB525-4319-A342-B14B-560126964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36E3F0-9750-DA0E-D4D9-02C6FA284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5F14AB-E5AE-0617-E016-21FC930B3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9D1A6-754B-BE32-CF6A-3DDF3822F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17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2A820-D09D-70BE-A053-B8B295E7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F1602-4F8C-79D6-B037-4FADBE144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A94061-F3BD-850E-BCDB-B9EA02C01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48943-62F8-946A-2249-962C94126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1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Today, we know that solar Extreme Ultraviolet radiation is responsible for ionizing the air.</a:t>
            </a:r>
          </a:p>
          <a:p>
            <a:r>
              <a:rPr lang="en-US" altLang="en-US" sz="1200" dirty="0"/>
              <a:t>the ionospheric conductivity varies with the solar cycle [e.g. as expressed by the number of sunspots]</a:t>
            </a:r>
          </a:p>
          <a:p>
            <a:r>
              <a:rPr lang="en-US" sz="1200" dirty="0"/>
              <a:t>We know more about the ionosphere than every before.</a:t>
            </a:r>
          </a:p>
          <a:p>
            <a:r>
              <a:rPr lang="en-US" sz="1200" dirty="0"/>
              <a:t>And, we have great tools that can make </a:t>
            </a:r>
            <a:r>
              <a:rPr lang="en-US" sz="1200"/>
              <a:t>us better DX’rs!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6F40-CC83-431F-831B-33E1DBC32B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04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27AF5-7797-A8DC-B397-CA87225DF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211A9C-25E0-6B23-7EB1-D9E2FFCE0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0CDC8C-CB6C-B629-33FC-DE6144C4A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46A76-74D8-707D-7635-B74D3A0C5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55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2BC08-B9B3-78B5-0F94-C18D54A7A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569E06-453B-6DB1-8D88-D043ECCD7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3B3EE7-BF76-4B7C-E2DE-02E99F025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FBF64-0E46-F7B1-8A24-CA20216C6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64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FF6BA-4B37-347E-4600-C4076F749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D2E5F6-7D57-FE44-89BE-2EE62DED7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545E76-AC3C-E92D-A76A-C30EA6BD5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C0FB6-C55E-9AE3-0927-064D6FFBD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7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C5970-C8F6-1F6E-8AC3-36E3A835E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06AAF-3F1B-B710-D4C8-66549BCE7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0D0AA-CD78-4C3F-3A36-131954B2C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34309-A38C-8969-45D2-39D2A22CD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85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17M 100 Watts 80m OCF at 35 ft. 14 Aug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07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0ED70-09AA-A766-C6F1-44AD16B3E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E728F-2CF3-DCEF-9A26-EAFBDEFD2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F1ED4-0940-EF35-AF72-97B967FB5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17M 100 Watts 80m OCF at 35 ft. 14 Aug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CF30-E43B-7684-A5B6-AFBF4D786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90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5D24A-9A11-3829-9D8F-71F6D3B91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4714E5-41B0-2F2A-FFD7-14F7E9175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2D13C-19C8-84ED-9C35-E73951210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minutes All Bands 1315 MDT as show on </a:t>
            </a:r>
            <a:r>
              <a:rPr lang="en-US"/>
              <a:t>PSK Reporter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A4158-FF98-07F7-46CB-CF99CFFF8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56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2479C-FC3A-DF5C-6533-0D0E448A4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A406C1-2614-AF69-4310-4C218A54A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5DD73-7E3F-F58C-A44C-B29CD6113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Media Hyperbole!</a:t>
            </a:r>
          </a:p>
          <a:p>
            <a:r>
              <a:rPr lang="en-US" dirty="0"/>
              <a:t>Now, a shameless plug: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D4DBF-FE6A-B0AB-220E-952C0A23A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68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Handouts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86D6047-1884-4F98-BCAA-5FD2481BB664}" type="slidenum">
              <a:rPr lang="en-US" sz="1400" b="0" strike="noStrike" spc="-1" smtClean="0">
                <a:latin typeface="Times New Roman"/>
              </a:rPr>
              <a:t>36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5460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3470A-7789-06FB-1113-2CA2B4D5C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86445A-ACBF-40A9-E7CB-641FAB3F5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0E6FB-BE66-8145-CD9E-374950145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you’ve heard noises like these?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8BF94-A344-9DBE-8543-804986CF4E69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86D6047-1884-4F98-BCAA-5FD2481BB664}" type="slidenum">
              <a:rPr lang="en-US" sz="1400" b="0" strike="noStrike" spc="-1" smtClean="0">
                <a:latin typeface="Times New Roman"/>
              </a:rPr>
              <a:t>37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163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you’ve heard noises like these?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86D6047-1884-4F98-BCAA-5FD2481BB664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272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VOACAP is free professional high-frequency (3-30 MHz) propagation prediction software </a:t>
            </a:r>
          </a:p>
          <a:p>
            <a:pPr algn="l">
              <a:buNone/>
            </a:pPr>
            <a:r>
              <a:rPr lang="en-US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from NTIA/ITS, originally developed for Voice of America (VOA). </a:t>
            </a:r>
          </a:p>
          <a:p>
            <a:pPr algn="l">
              <a:buNone/>
            </a:pPr>
            <a:r>
              <a:rPr lang="en-US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online guide should get you well started with the software.</a:t>
            </a:r>
          </a:p>
          <a:p>
            <a:pPr>
              <a:buNone/>
            </a:pPr>
            <a:r>
              <a:rPr lang="en-US" dirty="0"/>
              <a:t>Donations Accepted!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3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1A542-80AC-1B88-306A-7E789127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7D9E9-B928-C10B-EB81-9073A966E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1AE0BD-3D91-F587-6AF6-36C5EEEC2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0F697-35B4-6791-27DA-023A52CD5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4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33FAE-6AA0-B106-13EC-75838B5A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48280-A839-9A77-D83C-4AB25B4BC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72CB9-70D9-A4D8-CF9F-73D4E8C32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D6098-3B74-59E6-AD3B-C5C207BFF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2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29638-0924-7B26-3998-0810CAF7D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5A5EE-963E-A01D-E82E-F12D489C8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68DE30-A39E-A8E3-21E3-5955A1B56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Most importantly—RTFM!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F4A47-E999-D311-1E27-F6C5AE6B4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8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04082-757A-832C-0917-062591144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836F59-A279-BE0B-CBC9-99AA0C443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25799-EFC7-89DD-4B21-CC405EA1E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Most importantly—RTFM!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4DD46-148F-3003-2618-F191A7603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87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follows are some of the data as displayed on the home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0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C:\Users\Bill\Documents\Radio\ADXA\Newsletter\New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903"/>
            <a:ext cx="9144000" cy="58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7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Bill\Documents\Radio\ADXA\Newsletter\New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" y="0"/>
            <a:ext cx="110775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48CE0-65FF-26BE-D876-27B2E6EBF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8439" y="-45935"/>
            <a:ext cx="816975" cy="851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 descr="C:\Users\Bill\Documents\Radio\ADXA\Newsletter\New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" y="0"/>
            <a:ext cx="110775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153400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W5UR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bandconditions.com/PROP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kecityhamfest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spaceweather.com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dxconvention.com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mailto:k8te@arrl.net" TargetMode="External"/><Relationship Id="rId9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adsabs.harvard.edu/full/2012IAUS..286...27S" TargetMode="External"/><Relationship Id="rId3" Type="http://schemas.openxmlformats.org/officeDocument/2006/relationships/hyperlink" Target="https://k9la.us/Feb20_Cycle_25_Sunspots.pdf" TargetMode="External"/><Relationship Id="rId7" Type="http://schemas.openxmlformats.org/officeDocument/2006/relationships/hyperlink" Target="http://www.grandhams.com/newsletters/2020%2001%20SCG%20January%202020%20newsletter.pdf" TargetMode="External"/><Relationship Id="rId2" Type="http://schemas.openxmlformats.org/officeDocument/2006/relationships/hyperlink" Target="http://k9la.us/May18_Solar_Minimum_and_Spotless_Day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acap.com/" TargetMode="External"/><Relationship Id="rId11" Type="http://schemas.openxmlformats.org/officeDocument/2006/relationships/hyperlink" Target="https://www.spaceweatherlive.com/en/news/view/400/20191210-official-solar-cycle-25-forecast-update" TargetMode="External"/><Relationship Id="rId5" Type="http://schemas.openxmlformats.org/officeDocument/2006/relationships/hyperlink" Target="http://www.sotabeams.co.uk/wsprlite-antenna-tester/" TargetMode="External"/><Relationship Id="rId10" Type="http://schemas.openxmlformats.org/officeDocument/2006/relationships/hyperlink" Target="http://arrl.org/propagation-of-rf-signals" TargetMode="External"/><Relationship Id="rId4" Type="http://schemas.openxmlformats.org/officeDocument/2006/relationships/hyperlink" Target="http://www.reversebeacon.net/" TargetMode="External"/><Relationship Id="rId9" Type="http://schemas.openxmlformats.org/officeDocument/2006/relationships/hyperlink" Target="https://www.swpc.noaa.gov/products/geophysical-alert-wwv-tex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x.qsl.net/propagation/" TargetMode="External"/><Relationship Id="rId7" Type="http://schemas.openxmlformats.org/officeDocument/2006/relationships/hyperlink" Target="http://www.solarham.net/" TargetMode="External"/><Relationship Id="rId2" Type="http://schemas.openxmlformats.org/officeDocument/2006/relationships/hyperlink" Target="https://www.spaceweatherlive.com/en/news/view/400/20191210-official-solar-cycle-25-forecast-upd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chtek.com/" TargetMode="External"/><Relationship Id="rId5" Type="http://schemas.openxmlformats.org/officeDocument/2006/relationships/hyperlink" Target="https://www.swpc.noaa.gov/" TargetMode="External"/><Relationship Id="rId4" Type="http://schemas.openxmlformats.org/officeDocument/2006/relationships/hyperlink" Target="https://www.dailydx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spaceweather.com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38800"/>
            <a:ext cx="6937248" cy="1219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Good DX </a:t>
            </a:r>
            <a:br>
              <a:rPr lang="en-US" sz="4000" dirty="0"/>
            </a:br>
            <a:r>
              <a:rPr lang="en-US" sz="4000" dirty="0"/>
              <a:t>Good Luck in the Contest!</a:t>
            </a:r>
            <a:br>
              <a:rPr lang="en-US" sz="4000" dirty="0"/>
            </a:br>
            <a:r>
              <a:rPr lang="en-US" sz="4000" dirty="0"/>
              <a:t>h</a:t>
            </a:r>
            <a:r>
              <a:rPr lang="en-US" sz="4000" b="1" strike="noStrike" spc="-1" dirty="0">
                <a:solidFill>
                  <a:srgbClr val="50E0EA"/>
                </a:solidFill>
                <a:latin typeface="Calibri"/>
              </a:rPr>
              <a:t>ttps://adxa.groups.io/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81000"/>
            <a:ext cx="5181600" cy="7319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RMD Convention 2025</a:t>
            </a:r>
          </a:p>
        </p:txBody>
      </p:sp>
    </p:spTree>
    <p:extLst>
      <p:ext uri="{BB962C8B-B14F-4D97-AF65-F5344CB8AC3E}">
        <p14:creationId xmlns:p14="http://schemas.microsoft.com/office/powerpoint/2010/main" val="207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10FA6-7ADC-D7E4-BAEC-3504784CD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B097-64C4-55B6-2E00-FDFED040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VOACAP Prop Charts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D39B-5854-99E9-C212-2556AF0C3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770B5-D5B1-1BFA-FB00-4231BFF67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55587"/>
            <a:ext cx="3657600" cy="53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EEAC6-6432-163C-EDB8-1BD4AA4AF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C814-844B-D36A-6535-A65FEE0C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SolarHam.com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69CCC-3C2A-D04E-105F-C7F705AC5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Information Gathering Point by Andre, VE3IN</a:t>
            </a:r>
          </a:p>
          <a:p>
            <a:r>
              <a:rPr lang="en-US" sz="2800" dirty="0"/>
              <a:t>Up to the Minute/Hour Data</a:t>
            </a:r>
          </a:p>
          <a:p>
            <a:r>
              <a:rPr lang="en-US" sz="2800" dirty="0"/>
              <a:t>Free Service—Donations Accepted</a:t>
            </a:r>
          </a:p>
          <a:p>
            <a:r>
              <a:rPr lang="en-US" sz="2800" dirty="0"/>
              <a:t>Multiple Sources</a:t>
            </a:r>
          </a:p>
          <a:p>
            <a:r>
              <a:rPr lang="en-US" sz="2800" dirty="0"/>
              <a:t>Reality vs. Hype</a:t>
            </a:r>
            <a:br>
              <a:rPr lang="en-US" sz="2800" dirty="0"/>
            </a:br>
            <a:r>
              <a:rPr lang="en-US" sz="2800" dirty="0"/>
              <a:t>vs. Blather</a:t>
            </a:r>
            <a:br>
              <a:rPr lang="en-US" sz="2800" dirty="0"/>
            </a:br>
            <a:r>
              <a:rPr lang="en-US" sz="2800" dirty="0"/>
              <a:t>vs. Anecdotes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74A4B-4A63-3793-F3FD-AA7BCC8C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520439"/>
            <a:ext cx="4118506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52A51-7881-44CF-B7E7-48D76E7A6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BEF7-FCB3-5C1F-99F8-868DCB3D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SolarHam.com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F39AF-E95E-9A1A-8A0F-1A1EACD56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802328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78B8B-9BB4-681C-DAF2-E63ED1FA6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B5CB9-2173-7EC4-8C5C-1D44E4DD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SolarHam.com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17081-F505-E94B-95F9-164B948CE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801440"/>
            <a:ext cx="7239000" cy="46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8DF8D-D256-15F8-D16F-AC28C9D2D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FFF1-6844-94E5-0A37-8DC85607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SWPC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63B9E-6C49-7384-D98A-2AE4D5502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33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0155A-0297-BBE9-3570-5E67B72E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34FD-F4F3-D6A1-35FF-0F35C92E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SolarHam.com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98F41-457B-5FF2-94EA-A11F6EEFF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62310"/>
            <a:ext cx="6930403" cy="40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129C2-B60E-5B0A-2AC7-E885BC073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1120-D50D-0D16-988E-192FD064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SolarHam.com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0552A-B422-08FB-6121-093A88CB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732835"/>
            <a:ext cx="3057952" cy="5125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056F0-3BE9-B234-5494-2A92C40E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22949"/>
            <a:ext cx="4877481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0B33E-871C-889E-CC7D-770C335E4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6935-E2C3-B139-E8F7-2459EFA6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SolarHam.com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29C6F-758B-4920-BC87-CDD4C962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56" y="0"/>
            <a:ext cx="5604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A5FC3-C145-96FE-7258-7E055B88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0F1B-1D22-74AE-5AAF-7B718BE9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Space Weather Prediction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6A12-817E-7981-DE47-20ADC949C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 of NOAA</a:t>
            </a:r>
          </a:p>
          <a:p>
            <a:r>
              <a:rPr lang="en-US" sz="2800" dirty="0"/>
              <a:t>Provides Real Time, Archival, Prediction Data</a:t>
            </a:r>
          </a:p>
          <a:p>
            <a:r>
              <a:rPr lang="en-US" sz="2800" dirty="0"/>
              <a:t>Real Scientists Serving DoD, Hams, and Others</a:t>
            </a:r>
          </a:p>
          <a:p>
            <a:r>
              <a:rPr lang="en-US" sz="2800" dirty="0"/>
              <a:t>Solar Cycles</a:t>
            </a:r>
          </a:p>
          <a:p>
            <a:r>
              <a:rPr lang="en-US" sz="2800" dirty="0"/>
              <a:t>Current &amp;</a:t>
            </a:r>
            <a:br>
              <a:rPr lang="en-US" sz="2800" dirty="0"/>
            </a:br>
            <a:r>
              <a:rPr lang="en-US" sz="2800" dirty="0"/>
              <a:t>Next Cycle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4176D-0F4E-1CA6-E267-D18F02AC4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334" y="3760905"/>
            <a:ext cx="6063957" cy="309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C855B-8D7D-5985-E420-DCD98A1D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F2F7-9820-F2B2-764E-413519B0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Space Weather Prediction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58DB0-EF8C-6350-DA1B-A0BBEA8F4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Cycle 25’s Direction Since Fall 2025</a:t>
            </a:r>
          </a:p>
        </p:txBody>
      </p:sp>
      <p:pic>
        <p:nvPicPr>
          <p:cNvPr id="6" name="Picture 5" descr="Cartoon of a person in a white shirt&#10;&#10;AI-generated content may be incorrect.">
            <a:extLst>
              <a:ext uri="{FF2B5EF4-FFF2-40B4-BE49-F238E27FC236}">
                <a16:creationId xmlns:a16="http://schemas.microsoft.com/office/drawing/2014/main" id="{53A80A11-7D75-221D-6E0D-7D6EF926C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272963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762120" y="6172200"/>
            <a:ext cx="7698960" cy="685440"/>
          </a:xfrm>
          <a:prstGeom prst="rect">
            <a:avLst/>
          </a:prstGeom>
          <a:noFill/>
          <a:ln>
            <a:noFill/>
          </a:ln>
        </p:spPr>
        <p:txBody>
          <a:bodyPr lIns="0" tIns="0" rIns="18360" bIns="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50E0EA"/>
                </a:solidFill>
                <a:latin typeface="Calibri"/>
              </a:rPr>
              <a:t>https://www.dukecityhamfest.org/</a:t>
            </a:r>
            <a:endParaRPr lang="en-US" sz="4000" b="0" strike="noStrike" spc="-1" dirty="0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606600" y="914400"/>
            <a:ext cx="7854480" cy="4953000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/>
          <a:lstStyle/>
          <a:p>
            <a:pPr algn="ctr"/>
            <a:r>
              <a:rPr lang="en-US" sz="4400" b="0" i="0" dirty="0">
                <a:solidFill>
                  <a:srgbClr val="3C4043"/>
                </a:solidFill>
                <a:effectLst/>
                <a:latin typeface="Google Sans"/>
              </a:rPr>
              <a:t>“</a:t>
            </a:r>
            <a:r>
              <a:rPr lang="en-US" sz="6000" b="0" i="0" dirty="0">
                <a:solidFill>
                  <a:srgbClr val="3C4043"/>
                </a:solidFill>
                <a:effectLst/>
                <a:latin typeface="Google Sans"/>
              </a:rPr>
              <a:t>Propagation Tools</a:t>
            </a:r>
            <a:r>
              <a:rPr lang="en-US" sz="4400" b="0" i="0" dirty="0">
                <a:solidFill>
                  <a:srgbClr val="3C4043"/>
                </a:solidFill>
                <a:effectLst/>
                <a:latin typeface="Google Sans"/>
              </a:rPr>
              <a:t>"</a:t>
            </a:r>
            <a:br>
              <a:rPr lang="en-US" sz="4400" dirty="0"/>
            </a:br>
            <a:r>
              <a:rPr lang="en-US" sz="4400" spc="-1" dirty="0">
                <a:latin typeface="Arial"/>
              </a:rPr>
              <a:t>Bill Mader</a:t>
            </a: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en-US" sz="4400" b="0" strike="noStrike" spc="-1" dirty="0">
                <a:latin typeface="Arial"/>
              </a:rPr>
              <a:t>K8TE@</a:t>
            </a:r>
            <a:r>
              <a:rPr lang="en-US" sz="4400" spc="-1" dirty="0">
                <a:latin typeface="Arial"/>
              </a:rPr>
              <a:t>ARRL.net</a:t>
            </a:r>
            <a:endParaRPr lang="en-US" sz="4400" b="0" strike="noStrike" spc="-1" dirty="0">
              <a:latin typeface="Arial"/>
            </a:endParaRPr>
          </a:p>
        </p:txBody>
      </p:sp>
      <p:pic>
        <p:nvPicPr>
          <p:cNvPr id="2" name="Picture 2" descr="HamCon Colorado 2025">
            <a:extLst>
              <a:ext uri="{FF2B5EF4-FFF2-40B4-BE49-F238E27FC236}">
                <a16:creationId xmlns:a16="http://schemas.microsoft.com/office/drawing/2014/main" id="{BFA79EBE-AA8E-1671-2007-F4738677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" y="3765550"/>
            <a:ext cx="9144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1F839-01EE-D559-167C-0E3931FD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04CA-53A0-1C90-2157-9E626DB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Space Weather Prediction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65E0-FC10-E93D-DB18-B05CA296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sz="2800" dirty="0"/>
              <a:t>Cycle 25’s Direction Since Oct 2025—Sunspots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760D0-A07C-C284-2994-5B5A12365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9144000" cy="37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47196-494F-372F-D2FB-5CF5E3DD7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069F-9544-967E-D19E-AFE329C1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Space Weather Prediction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ED913-B84F-69C1-952E-7B980257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Cycle 25’s Direction Since Oct 2025—Flux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58885-C363-BFF8-C879-CD418F590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757708"/>
            <a:ext cx="9144000" cy="37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FD4E9-0D50-5CB7-1DCA-2768F2F49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93AD-3309-53AC-D26C-B8EB51CF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Space Weather Prediction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CD8F-821D-3520-F990-7555133FD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Auroa Display</a:t>
            </a:r>
          </a:p>
          <a:p>
            <a:r>
              <a:rPr lang="en-US" sz="2800" dirty="0"/>
              <a:t>Impact on</a:t>
            </a:r>
            <a:br>
              <a:rPr lang="en-US" sz="2800" dirty="0"/>
            </a:br>
            <a:r>
              <a:rPr lang="en-US" sz="2800" dirty="0"/>
              <a:t>Over the Pole</a:t>
            </a:r>
            <a:br>
              <a:rPr lang="en-US" sz="2800" dirty="0"/>
            </a:br>
            <a:r>
              <a:rPr lang="en-US" sz="2800" dirty="0"/>
              <a:t>Propagation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VHF Impact Too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1001B-0B65-5CAA-C621-ABA3BFB5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76040"/>
            <a:ext cx="4526417" cy="50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0EBFD-6EA4-75C9-3A2E-8CC63E3FF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CD22-20E6-EA54-CC76-FE8EB550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Space Weather Prediction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F95F7-B3AB-2280-D6A5-2140CA452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K-Index</a:t>
            </a:r>
          </a:p>
          <a:p>
            <a:r>
              <a:rPr lang="en-US" sz="2800" dirty="0"/>
              <a:t>Solar Wind, CME, Flare</a:t>
            </a:r>
            <a:br>
              <a:rPr lang="en-US" sz="2800" dirty="0"/>
            </a:br>
            <a:r>
              <a:rPr lang="en-US" sz="2800" dirty="0"/>
              <a:t>All Impact </a:t>
            </a:r>
            <a:br>
              <a:rPr lang="en-US" sz="2800" dirty="0"/>
            </a:br>
            <a:r>
              <a:rPr lang="en-US" sz="2800" dirty="0"/>
              <a:t>Ionospheric Absorption</a:t>
            </a:r>
            <a:br>
              <a:rPr lang="en-US" sz="2800" dirty="0"/>
            </a:br>
            <a:r>
              <a:rPr lang="en-US" sz="2800" dirty="0"/>
              <a:t>and</a:t>
            </a:r>
            <a:br>
              <a:rPr lang="en-US" sz="2800" dirty="0"/>
            </a:br>
            <a:r>
              <a:rPr lang="en-US" sz="2800" dirty="0"/>
              <a:t>Refraction</a:t>
            </a:r>
          </a:p>
          <a:p>
            <a:r>
              <a:rPr lang="en-US" sz="2800" dirty="0"/>
              <a:t>Green is Good (Go)</a:t>
            </a:r>
          </a:p>
          <a:p>
            <a:r>
              <a:rPr lang="en-US" sz="2800" dirty="0"/>
              <a:t>Enhancements Often</a:t>
            </a:r>
            <a:br>
              <a:rPr lang="en-US" sz="2800" dirty="0"/>
            </a:br>
            <a:r>
              <a:rPr lang="en-US" sz="2800" dirty="0"/>
              <a:t>After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DD697-2137-73E0-756B-1F2A32F9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298" y="1935480"/>
            <a:ext cx="4098715" cy="49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069"/>
            <a:ext cx="82296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What Do the Data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0525"/>
            <a:ext cx="8229600" cy="4840406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hlinkClick r:id="rId2"/>
              </a:rPr>
              <a:t>http://bandconditions.com/PROP.htm</a:t>
            </a:r>
            <a:r>
              <a:rPr lang="en-US" sz="2400" dirty="0"/>
              <a:t> for more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Solar Flux Index</a:t>
            </a:r>
            <a:r>
              <a:rPr lang="en-US" sz="2400" dirty="0"/>
              <a:t>-10.7cm “Noise” Solar Activity Measure</a:t>
            </a:r>
            <a:br>
              <a:rPr lang="en-US" sz="2400" dirty="0"/>
            </a:br>
            <a:r>
              <a:rPr lang="en-US" sz="2400" dirty="0"/>
              <a:t>50-Very Low 300-Very High</a:t>
            </a:r>
            <a:br>
              <a:rPr lang="en-US" sz="2400" dirty="0"/>
            </a:br>
            <a:r>
              <a:rPr lang="en-US" sz="2400" dirty="0"/>
              <a:t>Relates to F2 Layer Intensity; Low Intensity=Low Bands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A &amp; K Magnetometer Readings</a:t>
            </a:r>
            <a:br>
              <a:rPr lang="en-US" sz="2400" dirty="0"/>
            </a:br>
            <a:r>
              <a:rPr lang="en-US" sz="2400" dirty="0"/>
              <a:t>K Measured 8x Daily 0=Inactive 9=Extreme Activity</a:t>
            </a:r>
            <a:br>
              <a:rPr lang="en-US" sz="2400" dirty="0"/>
            </a:br>
            <a:r>
              <a:rPr lang="en-US" sz="2400" dirty="0"/>
              <a:t>   Quasi-Logarithmic  Higher is Worse for Propagation</a:t>
            </a:r>
            <a:br>
              <a:rPr lang="en-US" sz="2400" dirty="0"/>
            </a:br>
            <a:r>
              <a:rPr lang="en-US" sz="2400" dirty="0"/>
              <a:t>A is Linear Average of 8 Previous K Values</a:t>
            </a:r>
            <a:br>
              <a:rPr lang="en-US" sz="2400" dirty="0"/>
            </a:br>
            <a:r>
              <a:rPr lang="en-US" sz="2400" dirty="0"/>
              <a:t>0=Quiet (Good) 400=Severe Storm (Bad)</a:t>
            </a:r>
          </a:p>
          <a:p>
            <a:pPr>
              <a:spcAft>
                <a:spcPts val="1800"/>
              </a:spcAft>
            </a:pPr>
            <a:r>
              <a:rPr lang="en-US" dirty="0"/>
              <a:t>K ≤ 3 is Good A ≤ 15 is Good</a:t>
            </a:r>
          </a:p>
        </p:txBody>
      </p:sp>
    </p:spTree>
    <p:extLst>
      <p:ext uri="{BB962C8B-B14F-4D97-AF65-F5344CB8AC3E}">
        <p14:creationId xmlns:p14="http://schemas.microsoft.com/office/powerpoint/2010/main" val="21858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4F279-7F6C-449D-86A8-74D9F4F62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19E1-99A0-C98F-9514-287BA275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ClubLog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BDBF-532B-8B40-7BE3-AEB385B6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Source for Most Needed Listing</a:t>
            </a:r>
          </a:p>
          <a:p>
            <a:r>
              <a:rPr lang="en-US" dirty="0"/>
              <a:t>Relational Data Base Used for Personal Progress</a:t>
            </a:r>
          </a:p>
          <a:p>
            <a:r>
              <a:rPr lang="en-US" dirty="0"/>
              <a:t>Club Leagues for Intra-Club Competition</a:t>
            </a:r>
          </a:p>
          <a:p>
            <a:r>
              <a:rPr lang="en-US" dirty="0"/>
              <a:t>Propagation Reality for Current DXpeditions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642D5-7D17-237B-1F48-8959496DD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7" y="3297515"/>
            <a:ext cx="9144000" cy="35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2194B-6598-1503-C990-EB7CDA037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8B8E-AF97-9D6E-6A73-ECD46F9D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ClubLog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361F0-6C85-C1EA-A57D-A094CAE6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Propagation Reality for Current DXpeditions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0F925-6E23-1CFA-7936-B4FDDA359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362200"/>
            <a:ext cx="9144000" cy="32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10BD6-C710-C1E9-869F-518ADE1AC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5F43-319D-4276-A583-ED72B23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ClubLog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0CAA-6B87-4B58-30D7-CD170B9C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Propagation Reality for Current DXpeditions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9E6DA-720A-3167-A49C-37F80DCE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69" y="1909259"/>
            <a:ext cx="6203262" cy="49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C0DB8-3F95-8C6D-3BA1-BD2125EB8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EFDF-A20B-A45E-0A72-12330888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ClubLog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7076D-AC71-FE2F-13C9-4FBBCD0B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Click on Your Choice for Propagation Display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1FC412-CBD0-0FC2-908C-34A27A90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69" y="1909259"/>
            <a:ext cx="6203262" cy="4948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64B13E-F277-D9B2-0892-F49EC48BDF62}"/>
              </a:ext>
            </a:extLst>
          </p:cNvPr>
          <p:cNvSpPr/>
          <p:nvPr/>
        </p:nvSpPr>
        <p:spPr>
          <a:xfrm>
            <a:off x="1981200" y="3429000"/>
            <a:ext cx="5105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FDBD2-2BCA-FF31-37AA-299D3779C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C4F2-7A79-789D-6894-2E055B97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ClubLog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F2069-A824-CF8C-05BA-E2B2D6135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Band/Time Charts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396C0-9120-5E15-E8EF-F7C4CBD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282" y="2034172"/>
            <a:ext cx="5175436" cy="480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D63C-51B0-4568-9118-A66583EB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Ionosphere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23E16-F7A6-44AF-A08F-E8FA8EDA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71687"/>
            <a:ext cx="18494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B790D00B-FBF7-4360-9027-7B4256A5C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248967"/>
            <a:ext cx="5448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Edward V. Appleton Discovered the F-layer that</a:t>
            </a:r>
            <a:br>
              <a:rPr lang="en-US" altLang="en-US" sz="3200" dirty="0"/>
            </a:br>
            <a:r>
              <a:rPr lang="en-US" altLang="en-US" sz="3200" dirty="0"/>
              <a:t>Had Been Postulated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0DE23991-7DAE-4625-8A22-443D1A923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9" y="4939503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/>
              <a:t>Nobel Prize 1947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8C875A8C-29D4-4F78-BACF-F5AB850D8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91809"/>
            <a:ext cx="533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Used Pulsed Radio Transmissions to Determine the Height of the Ionosphere by Timing the Echoes</a:t>
            </a:r>
          </a:p>
        </p:txBody>
      </p:sp>
    </p:spTree>
    <p:extLst>
      <p:ext uri="{BB962C8B-B14F-4D97-AF65-F5344CB8AC3E}">
        <p14:creationId xmlns:p14="http://schemas.microsoft.com/office/powerpoint/2010/main" val="14173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66960-6FD2-6AB7-F5B6-70E66F764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CF82-BCDC-48E9-D583-7A8AB6CE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ClubLog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4D68B-5D77-AD97-4DC0-69FBC832D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Band/Time Charts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895A3-1267-5A25-3C47-128771713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099" y="1981200"/>
            <a:ext cx="5968001" cy="46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CB090-8050-DAA7-24B1-CC3187BBE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F235-76BB-C3DC-A902-E4B96B57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ClubLog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4221-9758-1EF8-35FE-3B77B76C1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New Mexico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FF1448-ECF3-631D-8B18-6DC16A29A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81" y="2057400"/>
            <a:ext cx="6191837" cy="470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90F8E-16F7-CF5E-C6B2-2DE084DBC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C0A6-B9CB-0C22-C1F3-E81B2CEE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WSJT-X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EC16-D9A7-4056-1CDD-27C6D6C4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Excellent for Testing Your</a:t>
            </a:r>
          </a:p>
          <a:p>
            <a:r>
              <a:rPr lang="en-US" sz="3600" dirty="0"/>
              <a:t>Station’s Effectiveness</a:t>
            </a:r>
          </a:p>
          <a:p>
            <a:r>
              <a:rPr lang="en-US" sz="3600" dirty="0"/>
              <a:t>Comparing Antenna</a:t>
            </a:r>
          </a:p>
          <a:p>
            <a:r>
              <a:rPr lang="en-US" sz="3600" dirty="0"/>
              <a:t>Checking Current Propagation</a:t>
            </a:r>
          </a:p>
          <a:p>
            <a:r>
              <a:rPr lang="en-US" sz="3600" dirty="0"/>
              <a:t>Use Your Sub-Mode of Choice</a:t>
            </a:r>
            <a:br>
              <a:rPr lang="en-US" sz="3600" dirty="0"/>
            </a:br>
            <a:r>
              <a:rPr lang="en-US" sz="3600" dirty="0"/>
              <a:t>FT8/FT4</a:t>
            </a:r>
            <a:br>
              <a:rPr lang="en-US" sz="3600" dirty="0"/>
            </a:br>
            <a:r>
              <a:rPr lang="en-US" sz="3600" dirty="0"/>
              <a:t>WSPR</a:t>
            </a:r>
            <a:br>
              <a:rPr lang="en-US" sz="3600" dirty="0"/>
            </a:br>
            <a:r>
              <a:rPr lang="en-US" sz="3600" dirty="0"/>
              <a:t>FST4W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0117B-2096-10E2-36D4-AF6E0EFD5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315" y="4876800"/>
            <a:ext cx="572468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35247-09A2-826A-9646-F5CE4610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E351-3997-93C7-A081-B283C096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WSJT-X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C0AFC-8CC7-F91B-5281-2450777F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 Your Current/Spare Rig</a:t>
            </a:r>
          </a:p>
          <a:p>
            <a:r>
              <a:rPr lang="en-US" sz="3600" dirty="0"/>
              <a:t>Consider WSPR Using 250 mW TX</a:t>
            </a:r>
            <a:br>
              <a:rPr lang="en-US" sz="3600" dirty="0"/>
            </a:br>
            <a:r>
              <a:rPr lang="en-US" sz="3600" dirty="0"/>
              <a:t>Rotate Among Your Choice of Bands</a:t>
            </a:r>
          </a:p>
          <a:p>
            <a:r>
              <a:rPr lang="en-US" sz="3600" dirty="0"/>
              <a:t>Run Prior to </a:t>
            </a:r>
            <a:r>
              <a:rPr lang="en-US" sz="3600"/>
              <a:t>a DXpedition </a:t>
            </a:r>
            <a:r>
              <a:rPr lang="en-US" sz="3600" dirty="0"/>
              <a:t>or Contest</a:t>
            </a:r>
          </a:p>
          <a:p>
            <a:r>
              <a:rPr lang="en-US" sz="3600" dirty="0"/>
              <a:t>Review the Results and</a:t>
            </a:r>
            <a:br>
              <a:rPr lang="en-US" sz="3600" dirty="0"/>
            </a:br>
            <a:r>
              <a:rPr lang="en-US" sz="3600" dirty="0"/>
              <a:t>Be Prepared at the Start!</a:t>
            </a:r>
          </a:p>
        </p:txBody>
      </p:sp>
    </p:spTree>
    <p:extLst>
      <p:ext uri="{BB962C8B-B14F-4D97-AF65-F5344CB8AC3E}">
        <p14:creationId xmlns:p14="http://schemas.microsoft.com/office/powerpoint/2010/main" val="26038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5B618-708C-BECD-2680-814675769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0E3E-AB29-D7EC-0257-BF3D073B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FT-8 at K8TE 14 Aug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EE68-BD69-E5B9-64FF-47F7595E6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Words?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F3228F3-8EE5-5D1D-D5A5-E81A205AE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857885"/>
            <a:ext cx="9144000" cy="49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262B-2472-8B81-3837-77B5DF1D0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694CE1-7C49-87FF-B259-21821B8C1F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59071" y="1776040"/>
            <a:ext cx="7702058" cy="4912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099145-621D-D4D1-BB3A-25D050AE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SpaceWeather.com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85564-98D7-2E81-CAB2-EA87EC01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6781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Beautiful Pictures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Focused on SELLING YOU STUFF!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Frequent Facts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More Frequent Hype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Lots of Stuff for Sale!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Even More Hype!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B7FE03-7B89-84F5-7E1F-8D4379E98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919040"/>
            <a:ext cx="3935981" cy="23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988"/>
            <a:ext cx="8229600" cy="1383030"/>
          </a:xfrm>
        </p:spPr>
        <p:txBody>
          <a:bodyPr/>
          <a:lstStyle/>
          <a:p>
            <a:pPr algn="ctr"/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Duke </a:t>
            </a:r>
            <a:r>
              <a:rPr lang="en-US" sz="5400" spc="-1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City Hamfest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930"/>
            <a:ext cx="8229600" cy="496308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A Real Convention</a:t>
            </a:r>
            <a:br>
              <a:rPr lang="en-US" sz="3600" dirty="0"/>
            </a:br>
            <a:r>
              <a:rPr lang="en-US" sz="3600" dirty="0"/>
              <a:t>Many Presentations</a:t>
            </a:r>
            <a:br>
              <a:rPr lang="en-US" sz="3600" dirty="0"/>
            </a:br>
            <a:r>
              <a:rPr lang="en-US" sz="3600" dirty="0"/>
              <a:t>Full Day Seminars</a:t>
            </a:r>
            <a:br>
              <a:rPr lang="en-US" sz="3600" dirty="0"/>
            </a:br>
            <a:r>
              <a:rPr lang="en-US" sz="3600" dirty="0"/>
              <a:t>Vendors, Private Sellers, Plus Tailgate</a:t>
            </a:r>
          </a:p>
          <a:p>
            <a:r>
              <a:rPr lang="en-US" sz="3600" dirty="0"/>
              <a:t>Commercial Convention Center</a:t>
            </a:r>
          </a:p>
          <a:p>
            <a:r>
              <a:rPr lang="en-US" sz="3600" dirty="0"/>
              <a:t>Keynote Speaker</a:t>
            </a:r>
          </a:p>
          <a:p>
            <a:r>
              <a:rPr lang="en-US" sz="3600" dirty="0"/>
              <a:t>Many Prizes</a:t>
            </a:r>
          </a:p>
          <a:p>
            <a:r>
              <a:rPr lang="en-US" sz="3600" dirty="0"/>
              <a:t>“Best Hamfest in the Southwest U.S.”</a:t>
            </a:r>
          </a:p>
          <a:p>
            <a:r>
              <a:rPr lang="en-US" sz="3600" dirty="0">
                <a:hlinkClick r:id="rId3"/>
              </a:rPr>
              <a:t>www.dukecityhamfest.org</a:t>
            </a:r>
            <a:r>
              <a:rPr lang="en-US" sz="36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A004BC-431B-6B69-E211-80F2443BA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35677"/>
            <a:ext cx="3438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1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93C5-504D-E92F-A580-A9DEC369A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DB15-6D73-5801-0AEA-EB06A34B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CA655-72F9-21DC-4B32-7E76B3D6B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05" y="1930879"/>
            <a:ext cx="8229600" cy="477012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Why Propagation Tools?</a:t>
            </a:r>
          </a:p>
          <a:p>
            <a:r>
              <a:rPr lang="en-US" sz="4000" dirty="0"/>
              <a:t>VOACAP</a:t>
            </a:r>
          </a:p>
          <a:p>
            <a:r>
              <a:rPr lang="en-US" sz="4000" dirty="0"/>
              <a:t>SolarHam.com</a:t>
            </a:r>
          </a:p>
          <a:p>
            <a:r>
              <a:rPr lang="en-US" sz="4000" dirty="0"/>
              <a:t>Space WX Prediction Center</a:t>
            </a:r>
          </a:p>
          <a:p>
            <a:r>
              <a:rPr lang="en-US" sz="4000" dirty="0"/>
              <a:t>ClubLog</a:t>
            </a:r>
          </a:p>
          <a:p>
            <a:r>
              <a:rPr lang="en-US" sz="4000" dirty="0"/>
              <a:t>WSJT-X</a:t>
            </a:r>
          </a:p>
          <a:p>
            <a:r>
              <a:rPr lang="en-US" sz="4000" dirty="0">
                <a:hlinkClick r:id="rId3"/>
              </a:rPr>
              <a:t>www.SpaceWeather.com</a:t>
            </a:r>
            <a:r>
              <a:rPr lang="en-US" sz="4000" dirty="0"/>
              <a:t> </a:t>
            </a:r>
          </a:p>
          <a:p>
            <a:r>
              <a:rPr lang="en-US" sz="4000" dirty="0"/>
              <a:t>E-mail </a:t>
            </a:r>
            <a:r>
              <a:rPr lang="en-US" sz="4000" dirty="0">
                <a:hlinkClick r:id="rId4"/>
              </a:rPr>
              <a:t>k8te@arrl.net</a:t>
            </a:r>
            <a:r>
              <a:rPr lang="en-US" sz="4000" dirty="0"/>
              <a:t> for a PDF</a:t>
            </a:r>
            <a:br>
              <a:rPr lang="en-US" sz="4000" dirty="0"/>
            </a:br>
            <a:r>
              <a:rPr lang="en-US" sz="4000" dirty="0"/>
              <a:t>or Go to: </a:t>
            </a:r>
            <a:r>
              <a:rPr lang="en-US" sz="4000" dirty="0">
                <a:hlinkClick r:id="rId5"/>
              </a:rPr>
              <a:t>https://dxconvention.com/</a:t>
            </a:r>
            <a:r>
              <a:rPr lang="en-US" sz="4000" dirty="0"/>
              <a:t> </a:t>
            </a:r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05DE1-BAA4-5DBD-EA58-B93EABAE5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823" y="1962488"/>
            <a:ext cx="2362200" cy="1084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923C68-91C0-A4C2-E9D1-FE39BA48AE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546" y="3100984"/>
            <a:ext cx="1504477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ACED1-9BDF-8ADE-4881-7CC3B848F8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8506" y="5663111"/>
            <a:ext cx="1989075" cy="1194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29B601-37BF-0992-9E6D-D86967FD13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234" y="4419057"/>
            <a:ext cx="3130789" cy="1083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A311E9-5E17-0010-2700-BD8DF2DBCF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1873" y="704088"/>
            <a:ext cx="1291822" cy="14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6ECF-7ED9-4571-BB62-C3D5A6CB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D4D3-2194-45AD-ACB7-483C1959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http://k9la.us/May18_Solar_Minimum_and_Spotless_Days.pdf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https://k9la.us/Feb20_Cycle_25_Sunspots.pdf</a:t>
            </a:r>
            <a:endParaRPr lang="en-US" dirty="0"/>
          </a:p>
          <a:p>
            <a:r>
              <a:rPr lang="en-US" sz="2800" dirty="0">
                <a:hlinkClick r:id="rId4"/>
              </a:rPr>
              <a:t>http://www.reversebeacon.net/</a:t>
            </a:r>
            <a:endParaRPr lang="en-US" sz="2800" dirty="0"/>
          </a:p>
          <a:p>
            <a:r>
              <a:rPr lang="en-US" sz="2800" dirty="0">
                <a:hlinkClick r:id="rId5"/>
              </a:rPr>
              <a:t>http://www.sotabeams.co.uk/wsprlite-antenna-tester/</a:t>
            </a:r>
            <a:endParaRPr lang="en-US" sz="2800" dirty="0"/>
          </a:p>
          <a:p>
            <a:r>
              <a:rPr lang="en-US" sz="2800" dirty="0">
                <a:hlinkClick r:id="rId6"/>
              </a:rPr>
              <a:t>http://www.voacap.com/</a:t>
            </a:r>
            <a:r>
              <a:rPr lang="en-US" sz="2800" dirty="0"/>
              <a:t> </a:t>
            </a:r>
          </a:p>
          <a:p>
            <a:r>
              <a:rPr lang="en-US" sz="2800" dirty="0">
                <a:hlinkClick r:id="rId7"/>
              </a:rPr>
              <a:t>http://www.grandhams.com/newsletters/2020%2001%20SCG%20January%202020%20newsletter.pdf</a:t>
            </a:r>
            <a:r>
              <a:rPr lang="en-US" sz="2800" dirty="0"/>
              <a:t> </a:t>
            </a:r>
          </a:p>
          <a:p>
            <a:r>
              <a:rPr lang="en-US" sz="2800" dirty="0">
                <a:hlinkClick r:id="rId8"/>
              </a:rPr>
              <a:t>http://adsabs.harvard.edu/full/2012IAUS..286...27S</a:t>
            </a:r>
            <a:endParaRPr lang="en-US" sz="2800" dirty="0"/>
          </a:p>
          <a:p>
            <a:r>
              <a:rPr lang="en-US" dirty="0">
                <a:hlinkClick r:id="rId9"/>
              </a:rPr>
              <a:t>https://www.swpc.noaa.gov/products/geophysical-alert-wwv-text</a:t>
            </a:r>
            <a:r>
              <a:rPr lang="en-US" dirty="0"/>
              <a:t> </a:t>
            </a:r>
          </a:p>
          <a:p>
            <a:r>
              <a:rPr lang="en-US" sz="2800" dirty="0">
                <a:hlinkClick r:id="rId10"/>
              </a:rPr>
              <a:t>http://arrl.org/propagation-of-rf-signals</a:t>
            </a:r>
            <a:r>
              <a:rPr lang="en-US" sz="2800" dirty="0"/>
              <a:t> </a:t>
            </a:r>
          </a:p>
          <a:p>
            <a:r>
              <a:rPr lang="en-US" sz="2800" dirty="0">
                <a:hlinkClick r:id="rId11"/>
              </a:rPr>
              <a:t>https://www.spaceweatherlive.com/en/news/view/400/20191210-official-solar-cycle-25-forecast-update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6ECF-7ED9-4571-BB62-C3D5A6CB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D4D3-2194-45AD-ACB7-483C1959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https://www.spaceweatherlive.com/en/news/view/400/20191210-official-solar-cycle-25-forecast-update</a:t>
            </a:r>
            <a:endParaRPr lang="en-US" dirty="0"/>
          </a:p>
          <a:p>
            <a:r>
              <a:rPr lang="en-US" dirty="0">
                <a:hlinkClick r:id="rId3"/>
              </a:rPr>
              <a:t>http://dx.qsl.net/propagation/</a:t>
            </a:r>
            <a:r>
              <a:rPr lang="en-US" dirty="0"/>
              <a:t>  </a:t>
            </a:r>
          </a:p>
          <a:p>
            <a:r>
              <a:rPr lang="en-US" dirty="0">
                <a:hlinkClick r:id="rId4"/>
              </a:rPr>
              <a:t>https://www.dailydx.com/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https://www.swpc.noaa.gov/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https://www.zachtek.com/</a:t>
            </a:r>
            <a:r>
              <a:rPr lang="en-US" dirty="0"/>
              <a:t> for WSPR</a:t>
            </a:r>
          </a:p>
          <a:p>
            <a:r>
              <a:rPr lang="en-US" dirty="0">
                <a:hlinkClick r:id="rId7"/>
              </a:rPr>
              <a:t>www.solarham.net/</a:t>
            </a:r>
            <a:r>
              <a:rPr lang="en-US" dirty="0"/>
              <a:t>  *</a:t>
            </a:r>
          </a:p>
          <a:p>
            <a:r>
              <a:rPr lang="en-US" dirty="0">
                <a:hlinkClick r:id="rId3"/>
              </a:rPr>
              <a:t>http://dx.qsl.net/propagation/</a:t>
            </a:r>
            <a:r>
              <a:rPr lang="en-US" dirty="0"/>
              <a:t>  *</a:t>
            </a:r>
          </a:p>
          <a:p>
            <a:pPr marL="0" indent="0">
              <a:buNone/>
            </a:pPr>
            <a:r>
              <a:rPr lang="en-US" dirty="0"/>
              <a:t>*Two of the Best for Current Propagation Conditions!</a:t>
            </a:r>
            <a:br>
              <a:rPr lang="en-US" dirty="0"/>
            </a:br>
            <a:r>
              <a:rPr lang="en-US" dirty="0"/>
              <a:t>Frank Donovan, W3LPL</a:t>
            </a:r>
          </a:p>
        </p:txBody>
      </p:sp>
    </p:spTree>
    <p:extLst>
      <p:ext uri="{BB962C8B-B14F-4D97-AF65-F5344CB8AC3E}">
        <p14:creationId xmlns:p14="http://schemas.microsoft.com/office/powerpoint/2010/main" val="26911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Why Propagation Tools?</a:t>
            </a:r>
          </a:p>
          <a:p>
            <a:r>
              <a:rPr lang="en-US" sz="4000" dirty="0"/>
              <a:t>VOACAP</a:t>
            </a:r>
          </a:p>
          <a:p>
            <a:r>
              <a:rPr lang="en-US" sz="4000" dirty="0"/>
              <a:t>SolarHam.com</a:t>
            </a:r>
          </a:p>
          <a:p>
            <a:r>
              <a:rPr lang="en-US" sz="4000" dirty="0"/>
              <a:t>Space WX Prediction Center</a:t>
            </a:r>
          </a:p>
          <a:p>
            <a:r>
              <a:rPr lang="en-US" sz="4000" dirty="0"/>
              <a:t>ClubLog</a:t>
            </a:r>
          </a:p>
          <a:p>
            <a:r>
              <a:rPr lang="en-US" sz="4000" dirty="0"/>
              <a:t>WSJT-X</a:t>
            </a:r>
          </a:p>
          <a:p>
            <a:r>
              <a:rPr lang="en-US" sz="4000" dirty="0">
                <a:hlinkClick r:id="rId3"/>
              </a:rPr>
              <a:t>www.SpaceWeather.com</a:t>
            </a:r>
            <a:r>
              <a:rPr lang="en-US" sz="4000" dirty="0"/>
              <a:t> </a:t>
            </a:r>
          </a:p>
          <a:p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EC37B-5B2B-9CFC-1867-3CD0445D1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823" y="1962488"/>
            <a:ext cx="2362200" cy="1084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5DBCA-5A8C-2D2B-EF6E-BC9E9923D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546" y="3100984"/>
            <a:ext cx="1504477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AC5BEE-00B8-F1F5-2E27-4E96F5CEB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506" y="5663111"/>
            <a:ext cx="1989075" cy="1194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73106C-FC81-EF2D-9034-29B7A5FF3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234" y="4419057"/>
            <a:ext cx="3130789" cy="1083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BCED2C-A6F4-CA33-155A-713F8CE24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1873" y="704088"/>
            <a:ext cx="1291822" cy="14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Why Propagation Tools?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Are/Will Be HF Conditions?</a:t>
            </a:r>
          </a:p>
          <a:p>
            <a:r>
              <a:rPr lang="en-US" sz="3600" dirty="0"/>
              <a:t>Be at the Right Place at the Right Time</a:t>
            </a:r>
          </a:p>
          <a:p>
            <a:r>
              <a:rPr lang="en-US" sz="3600" dirty="0"/>
              <a:t>Make Best Use of Your Time</a:t>
            </a:r>
          </a:p>
          <a:p>
            <a:r>
              <a:rPr lang="en-US" sz="3600" dirty="0"/>
              <a:t>Become More Effective DX’rs</a:t>
            </a:r>
          </a:p>
        </p:txBody>
      </p:sp>
    </p:spTree>
    <p:extLst>
      <p:ext uri="{BB962C8B-B14F-4D97-AF65-F5344CB8AC3E}">
        <p14:creationId xmlns:p14="http://schemas.microsoft.com/office/powerpoint/2010/main" val="1719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C5A43-5E77-E20C-FF68-8E42C0267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8429-C222-1834-852A-FDB6CF20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VOA Coverage Analysis Program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B2B0-1CC2-1901-7731-5CAE09B08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Free On-Line by Jari, OH6BG</a:t>
            </a:r>
          </a:p>
          <a:p>
            <a:r>
              <a:rPr lang="en-US" sz="3200" dirty="0"/>
              <a:t>Uses the VOA Propagation “Engine”</a:t>
            </a:r>
          </a:p>
          <a:p>
            <a:r>
              <a:rPr lang="en-US" sz="3200" dirty="0"/>
              <a:t>On-Line Guide &amp; Manual</a:t>
            </a:r>
          </a:p>
          <a:p>
            <a:r>
              <a:rPr lang="en-US" sz="3200" dirty="0"/>
              <a:t>Point-to-Point Predictions</a:t>
            </a:r>
          </a:p>
          <a:p>
            <a:r>
              <a:rPr lang="en-US" sz="3200" dirty="0"/>
              <a:t>Current DXpedition Charts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FC731-4265-3F2E-AAB3-9FA53612E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9" y="4317306"/>
            <a:ext cx="3276599" cy="224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88726"/>
      </p:ext>
    </p:extLst>
  </p:cSld>
  <p:clrMapOvr>
    <a:masterClrMapping/>
  </p:clrMapOvr>
  <p:transition spd="slow" advTm="30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22D79-CE0B-C007-3D48-5745B9082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0CC6B-AED4-D351-E96B-5C15625E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VOACAP Charts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8C7B3-298D-520C-7437-221B402A3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Select VOACAP for Ham Radio</a:t>
            </a:r>
          </a:p>
          <a:p>
            <a:r>
              <a:rPr lang="en-US" sz="3200" dirty="0"/>
              <a:t>Insert DXCC Prefixes or Grid Squares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Select TX &amp; RX Mode, Power, Antennas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Choose Data Display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4A3661-A6E4-33B8-9614-96FC90821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155014"/>
            <a:ext cx="8615218" cy="847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1D195-32C3-C771-C858-5FBD697A9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300" y="4241104"/>
            <a:ext cx="1231940" cy="11406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3A4BCC-97F6-0C68-5D3A-353E5D49B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5209039"/>
            <a:ext cx="1121430" cy="12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E0146-01A2-134E-1826-6AAE30B49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2FD2-BCBB-ADBB-5413-44019AA0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VOACAP Prop Charts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E8D1A-918F-5396-2C34-F3BAD192C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CF187-4415-365B-DAB1-6AC2B747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76040"/>
            <a:ext cx="6705600" cy="42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8398-942E-3DA8-C38E-F2D8D0300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BBF7-8AA1-4E4E-DD8F-E1C72937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VOACAP Prop Charts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FFF7-206D-680D-D037-7802CA735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83759-3008-1982-A894-FA21EBCD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43800"/>
            <a:ext cx="3620005" cy="3972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12F399-17B2-1A4B-F4DB-75AD73786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362200"/>
            <a:ext cx="3543795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8285</TotalTime>
  <Words>1232</Words>
  <Application>Microsoft Office PowerPoint</Application>
  <PresentationFormat>On-screen Show (4:3)</PresentationFormat>
  <Paragraphs>212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Constantia</vt:lpstr>
      <vt:lpstr>Google Sans</vt:lpstr>
      <vt:lpstr>Roboto</vt:lpstr>
      <vt:lpstr>Times New Roman</vt:lpstr>
      <vt:lpstr>Wingdings 2</vt:lpstr>
      <vt:lpstr>Flow</vt:lpstr>
      <vt:lpstr>Good DX  Good Luck in the Contest! https://adxa.groups.io/</vt:lpstr>
      <vt:lpstr>PowerPoint Presentation</vt:lpstr>
      <vt:lpstr>Proof of the Ionosphere</vt:lpstr>
      <vt:lpstr>Today’s Topics</vt:lpstr>
      <vt:lpstr>Why Propagation Tools?</vt:lpstr>
      <vt:lpstr>VOA Coverage Analysis Program</vt:lpstr>
      <vt:lpstr>VOACAP Charts</vt:lpstr>
      <vt:lpstr>VOACAP Prop Charts</vt:lpstr>
      <vt:lpstr>VOACAP Prop Charts</vt:lpstr>
      <vt:lpstr>VOACAP Prop Charts</vt:lpstr>
      <vt:lpstr>SolarHam.com</vt:lpstr>
      <vt:lpstr>SolarHam.com</vt:lpstr>
      <vt:lpstr>SolarHam.com</vt:lpstr>
      <vt:lpstr>SWPC Source</vt:lpstr>
      <vt:lpstr>SolarHam.com</vt:lpstr>
      <vt:lpstr>SolarHam.com</vt:lpstr>
      <vt:lpstr>SolarHam.com</vt:lpstr>
      <vt:lpstr>Space Weather Prediction Center</vt:lpstr>
      <vt:lpstr>Space Weather Prediction Center</vt:lpstr>
      <vt:lpstr>Space Weather Prediction Center</vt:lpstr>
      <vt:lpstr>Space Weather Prediction Center</vt:lpstr>
      <vt:lpstr>Space Weather Prediction Center</vt:lpstr>
      <vt:lpstr>Space Weather Prediction Center</vt:lpstr>
      <vt:lpstr>What Do the Data Mean?</vt:lpstr>
      <vt:lpstr>ClubLog</vt:lpstr>
      <vt:lpstr>ClubLog</vt:lpstr>
      <vt:lpstr>ClubLog</vt:lpstr>
      <vt:lpstr>ClubLog</vt:lpstr>
      <vt:lpstr>ClubLog</vt:lpstr>
      <vt:lpstr>ClubLog</vt:lpstr>
      <vt:lpstr>ClubLog</vt:lpstr>
      <vt:lpstr>WSJT-X</vt:lpstr>
      <vt:lpstr>WSJT-X</vt:lpstr>
      <vt:lpstr>FT-8 at K8TE 14 Aug 2024</vt:lpstr>
      <vt:lpstr>SpaceWeather.com</vt:lpstr>
      <vt:lpstr>Duke City Hamfest</vt:lpstr>
      <vt:lpstr>Today’s Topics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Mader</dc:creator>
  <cp:lastModifiedBy>Bill Mader, K8TE</cp:lastModifiedBy>
  <cp:revision>64</cp:revision>
  <dcterms:created xsi:type="dcterms:W3CDTF">2013-06-26T12:07:36Z</dcterms:created>
  <dcterms:modified xsi:type="dcterms:W3CDTF">2025-10-21T13:52:09Z</dcterms:modified>
</cp:coreProperties>
</file>