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74" r:id="rId3"/>
    <p:sldId id="288" r:id="rId4"/>
    <p:sldId id="299" r:id="rId5"/>
    <p:sldId id="258" r:id="rId6"/>
    <p:sldId id="318" r:id="rId7"/>
    <p:sldId id="293" r:id="rId8"/>
    <p:sldId id="300" r:id="rId9"/>
    <p:sldId id="320" r:id="rId10"/>
    <p:sldId id="372" r:id="rId11"/>
    <p:sldId id="298" r:id="rId12"/>
    <p:sldId id="378" r:id="rId13"/>
    <p:sldId id="322" r:id="rId14"/>
    <p:sldId id="325" r:id="rId15"/>
    <p:sldId id="361" r:id="rId16"/>
    <p:sldId id="344" r:id="rId17"/>
    <p:sldId id="357" r:id="rId18"/>
    <p:sldId id="358" r:id="rId19"/>
    <p:sldId id="359" r:id="rId20"/>
    <p:sldId id="370" r:id="rId21"/>
    <p:sldId id="368" r:id="rId22"/>
    <p:sldId id="369" r:id="rId23"/>
    <p:sldId id="364" r:id="rId24"/>
    <p:sldId id="363" r:id="rId25"/>
    <p:sldId id="326" r:id="rId26"/>
    <p:sldId id="352" r:id="rId27"/>
    <p:sldId id="353" r:id="rId28"/>
    <p:sldId id="354" r:id="rId29"/>
    <p:sldId id="355" r:id="rId30"/>
    <p:sldId id="379" r:id="rId31"/>
    <p:sldId id="321" r:id="rId32"/>
    <p:sldId id="294" r:id="rId33"/>
    <p:sldId id="302" r:id="rId34"/>
    <p:sldId id="339" r:id="rId35"/>
    <p:sldId id="340" r:id="rId36"/>
    <p:sldId id="347" r:id="rId37"/>
    <p:sldId id="348" r:id="rId38"/>
    <p:sldId id="362" r:id="rId39"/>
    <p:sldId id="296" r:id="rId40"/>
    <p:sldId id="327" r:id="rId41"/>
    <p:sldId id="380" r:id="rId42"/>
    <p:sldId id="328" r:id="rId43"/>
    <p:sldId id="331" r:id="rId44"/>
    <p:sldId id="371" r:id="rId45"/>
    <p:sldId id="335" r:id="rId46"/>
    <p:sldId id="337" r:id="rId47"/>
    <p:sldId id="338" r:id="rId48"/>
    <p:sldId id="376" r:id="rId49"/>
    <p:sldId id="329" r:id="rId50"/>
    <p:sldId id="373" r:id="rId51"/>
    <p:sldId id="316" r:id="rId52"/>
    <p:sldId id="343" r:id="rId53"/>
    <p:sldId id="346" r:id="rId54"/>
    <p:sldId id="381" r:id="rId55"/>
    <p:sldId id="375" r:id="rId56"/>
    <p:sldId id="37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fergus" initials="m" lastIdx="1" clrIdx="0">
    <p:extLst>
      <p:ext uri="{19B8F6BF-5375-455C-9EA6-DF929625EA0E}">
        <p15:presenceInfo xmlns:p15="http://schemas.microsoft.com/office/powerpoint/2012/main" userId="mcferg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64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85342" indent="0" algn="r">
              <a:buNone/>
              <a:defRPr>
                <a:solidFill>
                  <a:schemeClr val="tx2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24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24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24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6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7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34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64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3067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24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2400"/>
          </a:p>
        </p:txBody>
      </p:sp>
    </p:spTree>
    <p:extLst>
      <p:ext uri="{BB962C8B-B14F-4D97-AF65-F5344CB8AC3E}">
        <p14:creationId xmlns:p14="http://schemas.microsoft.com/office/powerpoint/2010/main" val="157821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7929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97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7127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3333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2133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20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3"/>
            <a:ext cx="9550400" cy="648232"/>
          </a:xfrm>
          <a:noFill/>
        </p:spPr>
        <p:txBody>
          <a:bodyPr lIns="91440" tIns="0" rIns="91440" anchor="t"/>
          <a:lstStyle>
            <a:lvl1pPr marL="0" marR="24383" indent="0" algn="r">
              <a:buNone/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4267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8" y="6407944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anchor="ctr" compatLnSpc="1"/>
          <a:lstStyle/>
          <a:p>
            <a:pPr algn="ctr" eaLnBrk="1" latinLnBrk="0" hangingPunct="1"/>
            <a:endParaRPr kumimoji="0" lang="en-US" sz="24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24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2400"/>
          </a:p>
        </p:txBody>
      </p:sp>
    </p:spTree>
    <p:extLst>
      <p:ext uri="{BB962C8B-B14F-4D97-AF65-F5344CB8AC3E}">
        <p14:creationId xmlns:p14="http://schemas.microsoft.com/office/powerpoint/2010/main" val="507696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7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endParaRPr kumimoji="0" lang="en-US" sz="24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4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anchor="ctr" compatLnSpc="1"/>
          <a:lstStyle/>
          <a:p>
            <a:pPr algn="ctr" eaLnBrk="1" latinLnBrk="0" hangingPunct="1"/>
            <a:endParaRPr kumimoji="0" lang="en-US" sz="24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333">
                <a:solidFill>
                  <a:schemeClr val="tx1"/>
                </a:solidFill>
              </a:defRPr>
            </a:lvl1pPr>
            <a:extLst/>
          </a:lstStyle>
          <a:p>
            <a:fld id="{4A12B500-0D4B-4DE5-B308-BA696DE34432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8" y="6407944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333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4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333" b="0">
                <a:solidFill>
                  <a:schemeClr val="tx1"/>
                </a:solidFill>
              </a:defRPr>
            </a:lvl1pPr>
            <a:extLst/>
          </a:lstStyle>
          <a:p>
            <a:fld id="{1CA8DFEB-FA2A-4393-A26C-DBF1913E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4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467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87668" indent="-341367" algn="l" rtl="0" eaLnBrk="1" latinLnBrk="0" hangingPunct="1">
        <a:spcBef>
          <a:spcPts val="533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9035" indent="-304792" algn="l" rtl="0" eaLnBrk="1" latinLnBrk="0" hangingPunct="1">
        <a:spcBef>
          <a:spcPts val="432"/>
        </a:spcBef>
        <a:buClr>
          <a:schemeClr val="accent1"/>
        </a:buClr>
        <a:buFont typeface="Verdana"/>
        <a:buChar char="◦"/>
        <a:defRPr kumimoji="0" sz="3067" kern="1200">
          <a:solidFill>
            <a:schemeClr val="tx1"/>
          </a:solidFill>
          <a:latin typeface="+mn-lt"/>
          <a:ea typeface="+mn-ea"/>
          <a:cs typeface="+mn-cs"/>
        </a:defRPr>
      </a:lvl2pPr>
      <a:lvl3pPr marL="1146019" indent="-304792" algn="l" rtl="0" eaLnBrk="1" latinLnBrk="0" hangingPunct="1">
        <a:spcBef>
          <a:spcPts val="467"/>
        </a:spcBef>
        <a:buClr>
          <a:schemeClr val="accent2"/>
        </a:buClr>
        <a:buSzPct val="100000"/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62" indent="-304792" algn="l" rtl="0" eaLnBrk="1" latinLnBrk="0" hangingPunct="1">
        <a:spcBef>
          <a:spcPts val="467"/>
        </a:spcBef>
        <a:buClr>
          <a:schemeClr val="accent2"/>
        </a:buClr>
        <a:buFont typeface="Wingdings 2"/>
        <a:buChar char=""/>
        <a:defRPr kumimoji="0"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304792" algn="l" rtl="0" eaLnBrk="1" latinLnBrk="0" hangingPunct="1">
        <a:spcBef>
          <a:spcPts val="467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47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339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743131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047924" indent="-304792" algn="l" rtl="0" eaLnBrk="1" latinLnBrk="0" hangingPunct="1">
        <a:spcBef>
          <a:spcPts val="467"/>
        </a:spcBef>
        <a:buClr>
          <a:schemeClr val="accent3"/>
        </a:buClr>
        <a:buFont typeface="Wingdings 2"/>
        <a:buChar char=""/>
        <a:defRPr kumimoji="0" sz="2133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933" y="297268"/>
            <a:ext cx="5926667" cy="47243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VEE BEAM Antenna</a:t>
            </a:r>
            <a:br>
              <a:rPr lang="en-US" sz="6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00B050"/>
                </a:solidFill>
              </a:rPr>
              <a:t>a wire alternative to the multi-band </a:t>
            </a:r>
            <a:r>
              <a:rPr lang="en-US" sz="4000" dirty="0" err="1">
                <a:solidFill>
                  <a:srgbClr val="00B050"/>
                </a:solidFill>
              </a:rPr>
              <a:t>yagi</a:t>
            </a:r>
            <a:br>
              <a:rPr lang="en-US" sz="4000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7030A0"/>
                </a:solidFill>
              </a:rPr>
              <a:t>for General, Portable, and Field Day use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266" y="5618480"/>
            <a:ext cx="6604000" cy="965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Mike Ferguson  </a:t>
            </a:r>
            <a:r>
              <a:rPr lang="en-US" sz="2800" b="1" dirty="0">
                <a:solidFill>
                  <a:schemeClr val="bg1"/>
                </a:solidFill>
              </a:rPr>
              <a:t>K0MF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HAMCON 2025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D33AA40-383C-B7E5-8F52-C95EEEA6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57469"/>
            <a:ext cx="5096933" cy="46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00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8AC60-BA74-C2BD-F4DB-270F331D4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CA86B7-03FD-5905-B361-EED30D81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1727200"/>
            <a:ext cx="10993120" cy="429768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77K+ lines of code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free, but no longer supported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GIGO – be precise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Results not always as dramatic as the plots - some real world fill – in effects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I’m NO expert…</a:t>
            </a:r>
            <a:br>
              <a:rPr lang="en-US" sz="3600" dirty="0">
                <a:solidFill>
                  <a:srgbClr val="FF0000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EZ-NEC app, manual download – EZNEC.com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YouTube instructional video – G-QRP Club 12/4/21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                   </a:t>
            </a:r>
            <a:endParaRPr lang="en-US" sz="2667" dirty="0">
              <a:solidFill>
                <a:srgbClr val="7030A0"/>
              </a:solidFill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9FC920E-BC01-0602-1E31-2A7E50EDD3BF}"/>
              </a:ext>
            </a:extLst>
          </p:cNvPr>
          <p:cNvSpPr txBox="1">
            <a:spLocks/>
          </p:cNvSpPr>
          <p:nvPr/>
        </p:nvSpPr>
        <p:spPr>
          <a:xfrm>
            <a:off x="457200" y="177800"/>
            <a:ext cx="11277600" cy="1549400"/>
          </a:xfrm>
          <a:prstGeom prst="rect">
            <a:avLst/>
          </a:prstGeom>
        </p:spPr>
        <p:txBody>
          <a:bodyPr vert="horz" rtlCol="0" anchor="ctr">
            <a:normAutofit fontScale="5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7000" dirty="0">
                <a:solidFill>
                  <a:srgbClr val="00B050"/>
                </a:solidFill>
              </a:rPr>
              <a:t>EZ-NEC (Numerical Electromagnetics Code)</a:t>
            </a:r>
          </a:p>
          <a:p>
            <a:endParaRPr lang="en-US" sz="7000" dirty="0">
              <a:solidFill>
                <a:srgbClr val="00B050"/>
              </a:solidFill>
            </a:endParaRPr>
          </a:p>
          <a:p>
            <a:r>
              <a:rPr lang="en-US" sz="5800" dirty="0">
                <a:solidFill>
                  <a:srgbClr val="7030A0"/>
                </a:solidFill>
              </a:rPr>
              <a:t>             Pro2+ v7.0 s/ware by Roy Lewallen W7EL</a:t>
            </a:r>
          </a:p>
        </p:txBody>
      </p:sp>
    </p:spTree>
    <p:extLst>
      <p:ext uri="{BB962C8B-B14F-4D97-AF65-F5344CB8AC3E}">
        <p14:creationId xmlns:p14="http://schemas.microsoft.com/office/powerpoint/2010/main" val="2662022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8AC60-BA74-C2BD-F4DB-270F331D4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4A41F9-2D10-DD30-BE3F-FFF7FF76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98120"/>
            <a:ext cx="10972800" cy="1209040"/>
          </a:xfrm>
        </p:spPr>
        <p:txBody>
          <a:bodyPr>
            <a:normAutofit/>
          </a:bodyPr>
          <a:lstStyle/>
          <a:p>
            <a:pPr marL="146300" indent="0">
              <a:buNone/>
            </a:pPr>
            <a:r>
              <a:rPr lang="en-US" sz="4400" b="1" dirty="0">
                <a:solidFill>
                  <a:srgbClr val="00B050"/>
                </a:solidFill>
              </a:rPr>
              <a:t>EZ-NEC Modeling</a:t>
            </a:r>
            <a:endParaRPr lang="en-US" sz="4400" b="1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F25A838-3C7E-CB57-8213-AF030EB81633}"/>
              </a:ext>
            </a:extLst>
          </p:cNvPr>
          <p:cNvSpPr txBox="1">
            <a:spLocks/>
          </p:cNvSpPr>
          <p:nvPr/>
        </p:nvSpPr>
        <p:spPr>
          <a:xfrm>
            <a:off x="436880" y="975360"/>
            <a:ext cx="11318240" cy="525272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000" dirty="0"/>
              <a:t>File – open or add description</a:t>
            </a:r>
          </a:p>
          <a:p>
            <a:r>
              <a:rPr lang="en-US" sz="3000" dirty="0"/>
              <a:t>Use or modify saved descriptions</a:t>
            </a:r>
          </a:p>
          <a:p>
            <a:r>
              <a:rPr lang="en-US" sz="3000" dirty="0"/>
              <a:t>Set options / parameters (</a:t>
            </a:r>
            <a:r>
              <a:rPr lang="en-US" sz="3000" dirty="0" err="1"/>
              <a:t>gnd</a:t>
            </a:r>
            <a:r>
              <a:rPr lang="en-US" sz="3000" dirty="0"/>
              <a:t> type, units, </a:t>
            </a:r>
            <a:r>
              <a:rPr lang="en-US" sz="3000" dirty="0" err="1"/>
              <a:t>etc</a:t>
            </a:r>
            <a:r>
              <a:rPr lang="en-US" sz="3000" dirty="0"/>
              <a:t>)</a:t>
            </a:r>
          </a:p>
          <a:p>
            <a:r>
              <a:rPr lang="en-US" sz="3000" dirty="0"/>
              <a:t>Build wires / elements</a:t>
            </a:r>
          </a:p>
          <a:p>
            <a:r>
              <a:rPr lang="en-US" sz="3000" dirty="0"/>
              <a:t>Define source</a:t>
            </a:r>
          </a:p>
          <a:p>
            <a:r>
              <a:rPr lang="en-US" sz="3000" dirty="0"/>
              <a:t>Verify antenna view for accuracy</a:t>
            </a:r>
          </a:p>
          <a:p>
            <a:r>
              <a:rPr lang="en-US" sz="3000" dirty="0"/>
              <a:t>View peak gain on elevation plot, then azimuth plot at peak elevation angle - varies with frequency</a:t>
            </a:r>
          </a:p>
          <a:p>
            <a:r>
              <a:rPr lang="en-US" sz="3000" dirty="0"/>
              <a:t>Adjust parasitic element length / spacing for peak gain </a:t>
            </a:r>
          </a:p>
          <a:p>
            <a:r>
              <a:rPr lang="en-US" sz="3000" dirty="0"/>
              <a:t>Generate plots – print, scan, save as jpeg</a:t>
            </a:r>
          </a:p>
          <a:p>
            <a:r>
              <a:rPr lang="en-US" sz="3000" dirty="0"/>
              <a:t>Overlay two plots for comparison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43610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65806-BE17-46A2-BE17-B74B33115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4D8FFB-FC6A-7258-6306-2AB1F7BDD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" y="167640"/>
            <a:ext cx="10972800" cy="1209040"/>
          </a:xfrm>
        </p:spPr>
        <p:txBody>
          <a:bodyPr>
            <a:normAutofit/>
          </a:bodyPr>
          <a:lstStyle/>
          <a:p>
            <a:pPr marL="146300" indent="0">
              <a:buNone/>
            </a:pPr>
            <a:r>
              <a:rPr lang="en-US" sz="4400" b="1" dirty="0">
                <a:solidFill>
                  <a:srgbClr val="00B050"/>
                </a:solidFill>
              </a:rPr>
              <a:t>Building elements tips:</a:t>
            </a:r>
            <a:endParaRPr lang="en-US" sz="4400" b="1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B03E20A-0F16-DAFF-04BC-ECAF00DAF9CD}"/>
              </a:ext>
            </a:extLst>
          </p:cNvPr>
          <p:cNvSpPr txBox="1">
            <a:spLocks/>
          </p:cNvSpPr>
          <p:nvPr/>
        </p:nvSpPr>
        <p:spPr>
          <a:xfrm>
            <a:off x="1056640" y="955040"/>
            <a:ext cx="10972800" cy="540004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000" dirty="0"/>
              <a:t>Use odd # of wire segments with X/Y/Z coordinates.</a:t>
            </a:r>
          </a:p>
          <a:p>
            <a:r>
              <a:rPr lang="en-US" sz="3000" dirty="0"/>
              <a:t> 5- 11 segments to 20M, lower bands need more</a:t>
            </a:r>
          </a:p>
          <a:p>
            <a:r>
              <a:rPr lang="en-US" sz="3000" dirty="0"/>
              <a:t>Define short first element equidistant across center, then build a side at a time off each end</a:t>
            </a:r>
          </a:p>
          <a:p>
            <a:r>
              <a:rPr lang="en-US" sz="3000" dirty="0"/>
              <a:t>Build V’s or sloping elements horizontal first, then modify wire table with ^X and ^Y based on length</a:t>
            </a:r>
          </a:p>
          <a:p>
            <a:r>
              <a:rPr lang="en-US" sz="3000" dirty="0"/>
              <a:t>For balanced antennas, place source at 50% of first element - i.e. 50% from end of wire #1</a:t>
            </a:r>
          </a:p>
          <a:p>
            <a:r>
              <a:rPr lang="en-US" sz="3000" dirty="0"/>
              <a:t>If desired, it will re-scale dimensions when you change design frequency</a:t>
            </a:r>
          </a:p>
          <a:p>
            <a:r>
              <a:rPr lang="en-US" sz="3000" dirty="0"/>
              <a:t>Verify build in “View Ant”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75396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80036-0717-34ED-C93B-CA094B82A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05380B-6454-4253-DEF0-8C4D0661C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03867"/>
            <a:ext cx="3840480" cy="46820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180’ legs </a:t>
            </a:r>
          </a:p>
          <a:p>
            <a:r>
              <a:rPr lang="en-US" dirty="0"/>
              <a:t>2.5 ^ @ 20M</a:t>
            </a:r>
          </a:p>
          <a:p>
            <a:r>
              <a:rPr lang="en-US" dirty="0"/>
              <a:t>60 deg Apex – best for 20M</a:t>
            </a:r>
          </a:p>
          <a:p>
            <a:r>
              <a:rPr lang="en-US" dirty="0"/>
              <a:t>53 wire segments</a:t>
            </a:r>
          </a:p>
          <a:p>
            <a:endParaRPr lang="en-US" dirty="0"/>
          </a:p>
          <a:p>
            <a:r>
              <a:rPr lang="en-US" dirty="0"/>
              <a:t>158’deep  </a:t>
            </a:r>
          </a:p>
          <a:p>
            <a:r>
              <a:rPr lang="en-US" dirty="0"/>
              <a:t>180’ wide</a:t>
            </a:r>
          </a:p>
          <a:p>
            <a:r>
              <a:rPr lang="en-US" dirty="0"/>
              <a:t>40’ 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B3C3B3-41A3-014C-7374-278C5AE4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Example VEE Beam in EZNEC: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C0C4B-0705-C131-B5F1-6262E6346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563" y="1159933"/>
            <a:ext cx="8086000" cy="4538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71E4E-D245-DD42-3965-0F00C341C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346" y="3987800"/>
            <a:ext cx="5114092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6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9E823-EA82-A5CA-5372-D173FF86C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5F8846-ED06-7649-CF47-17D567E08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2" y="863600"/>
            <a:ext cx="3788834" cy="5994400"/>
          </a:xfrm>
        </p:spPr>
        <p:txBody>
          <a:bodyPr>
            <a:normAutofit fontScale="85000" lnSpcReduction="20000"/>
          </a:bodyPr>
          <a:lstStyle/>
          <a:p>
            <a:pPr marL="146301" indent="0" algn="ctr">
              <a:buNone/>
            </a:pPr>
            <a:endParaRPr lang="en-US" dirty="0"/>
          </a:p>
          <a:p>
            <a:pPr marL="146301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1.7 </a:t>
            </a:r>
            <a:r>
              <a:rPr lang="en-US" b="1" dirty="0" err="1">
                <a:solidFill>
                  <a:srgbClr val="7030A0"/>
                </a:solidFill>
              </a:rPr>
              <a:t>dBd</a:t>
            </a:r>
            <a:r>
              <a:rPr lang="en-US" b="1" dirty="0">
                <a:solidFill>
                  <a:srgbClr val="7030A0"/>
                </a:solidFill>
              </a:rPr>
              <a:t> gain 40 and 30M</a:t>
            </a:r>
          </a:p>
          <a:p>
            <a:pPr marL="146301" indent="0" algn="ctr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Tri-bander / LP like gain 20 – 10M including WARC</a:t>
            </a:r>
          </a:p>
          <a:p>
            <a:pPr marL="146301" indent="0" algn="ctr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Better launch angles</a:t>
            </a:r>
          </a:p>
          <a:p>
            <a:pPr marL="146301" indent="0" algn="ctr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146301" indent="0" algn="ctr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pPr marL="146301" indent="0">
              <a:buNone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3100" b="1" dirty="0">
                <a:solidFill>
                  <a:schemeClr val="bg1"/>
                </a:solidFill>
              </a:rPr>
              <a:t>* @50 deg</a:t>
            </a:r>
          </a:p>
          <a:p>
            <a:pPr marL="146301" indent="0" algn="ctr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96CAF3-F73A-E799-BD8F-F9F6062B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1" y="84668"/>
            <a:ext cx="11899902" cy="10329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</a:rPr>
              <a:t>VEE Beam vs Dipole – Gain and Launch Angle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A0D293E-BB0C-16E1-0E61-0B674B2AC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003528"/>
              </p:ext>
            </p:extLst>
          </p:nvPr>
        </p:nvGraphicFramePr>
        <p:xfrm>
          <a:off x="3890435" y="1232597"/>
          <a:ext cx="8322734" cy="3381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123">
                  <a:extLst>
                    <a:ext uri="{9D8B030D-6E8A-4147-A177-3AD203B41FA5}">
                      <a16:colId xmlns:a16="http://schemas.microsoft.com/office/drawing/2014/main" val="2860667769"/>
                    </a:ext>
                  </a:extLst>
                </a:gridCol>
                <a:gridCol w="1115548">
                  <a:extLst>
                    <a:ext uri="{9D8B030D-6E8A-4147-A177-3AD203B41FA5}">
                      <a16:colId xmlns:a16="http://schemas.microsoft.com/office/drawing/2014/main" val="1121372802"/>
                    </a:ext>
                  </a:extLst>
                </a:gridCol>
                <a:gridCol w="1561328">
                  <a:extLst>
                    <a:ext uri="{9D8B030D-6E8A-4147-A177-3AD203B41FA5}">
                      <a16:colId xmlns:a16="http://schemas.microsoft.com/office/drawing/2014/main" val="34415550"/>
                    </a:ext>
                  </a:extLst>
                </a:gridCol>
                <a:gridCol w="1591733">
                  <a:extLst>
                    <a:ext uri="{9D8B030D-6E8A-4147-A177-3AD203B41FA5}">
                      <a16:colId xmlns:a16="http://schemas.microsoft.com/office/drawing/2014/main" val="3353523388"/>
                    </a:ext>
                  </a:extLst>
                </a:gridCol>
                <a:gridCol w="1371797">
                  <a:extLst>
                    <a:ext uri="{9D8B030D-6E8A-4147-A177-3AD203B41FA5}">
                      <a16:colId xmlns:a16="http://schemas.microsoft.com/office/drawing/2014/main" val="1945453542"/>
                    </a:ext>
                  </a:extLst>
                </a:gridCol>
                <a:gridCol w="1295205">
                  <a:extLst>
                    <a:ext uri="{9D8B030D-6E8A-4147-A177-3AD203B41FA5}">
                      <a16:colId xmlns:a16="http://schemas.microsoft.com/office/drawing/2014/main" val="3932157954"/>
                    </a:ext>
                  </a:extLst>
                </a:gridCol>
              </a:tblGrid>
              <a:tr h="83466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DIPOLE </a:t>
                      </a:r>
                      <a:r>
                        <a:rPr lang="en-US" dirty="0" err="1"/>
                        <a:t>dBi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LAUNCH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VEE BEAM </a:t>
                      </a:r>
                      <a:r>
                        <a:rPr lang="en-US" dirty="0" err="1"/>
                        <a:t>dBi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LAUNCH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VEE BEAM </a:t>
                      </a:r>
                      <a:r>
                        <a:rPr lang="en-US" dirty="0" err="1"/>
                        <a:t>dBd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981479"/>
                  </a:ext>
                </a:extLst>
              </a:tr>
              <a:tr h="49346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-1.7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739176"/>
                  </a:ext>
                </a:extLst>
              </a:tr>
              <a:tr h="49346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2"/>
                          </a:solidFill>
                        </a:rPr>
                        <a:t>.1*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735195"/>
                  </a:ext>
                </a:extLst>
              </a:tr>
              <a:tr h="49346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50306"/>
                  </a:ext>
                </a:extLst>
              </a:tr>
              <a:tr h="49346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120000"/>
                  </a:ext>
                </a:extLst>
              </a:tr>
              <a:tr h="49346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19499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AEE1498-10B1-E610-D637-5AD830391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305"/>
              </p:ext>
            </p:extLst>
          </p:nvPr>
        </p:nvGraphicFramePr>
        <p:xfrm>
          <a:off x="3890435" y="4614332"/>
          <a:ext cx="8301565" cy="2243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599">
                  <a:extLst>
                    <a:ext uri="{9D8B030D-6E8A-4147-A177-3AD203B41FA5}">
                      <a16:colId xmlns:a16="http://schemas.microsoft.com/office/drawing/2014/main" val="3331090023"/>
                    </a:ext>
                  </a:extLst>
                </a:gridCol>
                <a:gridCol w="1126066">
                  <a:extLst>
                    <a:ext uri="{9D8B030D-6E8A-4147-A177-3AD203B41FA5}">
                      <a16:colId xmlns:a16="http://schemas.microsoft.com/office/drawing/2014/main" val="2144639907"/>
                    </a:ext>
                  </a:extLst>
                </a:gridCol>
                <a:gridCol w="1566334">
                  <a:extLst>
                    <a:ext uri="{9D8B030D-6E8A-4147-A177-3AD203B41FA5}">
                      <a16:colId xmlns:a16="http://schemas.microsoft.com/office/drawing/2014/main" val="2600068052"/>
                    </a:ext>
                  </a:extLst>
                </a:gridCol>
                <a:gridCol w="1545164">
                  <a:extLst>
                    <a:ext uri="{9D8B030D-6E8A-4147-A177-3AD203B41FA5}">
                      <a16:colId xmlns:a16="http://schemas.microsoft.com/office/drawing/2014/main" val="119242334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1226902"/>
                    </a:ext>
                  </a:extLst>
                </a:gridCol>
                <a:gridCol w="1320802">
                  <a:extLst>
                    <a:ext uri="{9D8B030D-6E8A-4147-A177-3AD203B41FA5}">
                      <a16:colId xmlns:a16="http://schemas.microsoft.com/office/drawing/2014/main" val="1237166756"/>
                    </a:ext>
                  </a:extLst>
                </a:gridCol>
              </a:tblGrid>
              <a:tr h="560917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508506"/>
                  </a:ext>
                </a:extLst>
              </a:tr>
              <a:tr h="56091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150400"/>
                  </a:ext>
                </a:extLst>
              </a:tr>
              <a:tr h="56091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344374"/>
                  </a:ext>
                </a:extLst>
              </a:tr>
              <a:tr h="56091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813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010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4D6E4-AC02-FBAE-FB7D-08C21D3B2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58DC06-50AC-A68F-1C0C-B9C80DC93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4480" y="1340717"/>
            <a:ext cx="3547534" cy="3056467"/>
          </a:xfrm>
        </p:spPr>
        <p:txBody>
          <a:bodyPr>
            <a:normAutofit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VEE favors sides by 3 dB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50 vs 90 deg launch angle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914783-4D8A-D2A6-A9AF-229F65383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180" y="306353"/>
            <a:ext cx="3268135" cy="9214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80M Plots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86749-A7BD-9BBE-595B-0DB5E0377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057" y="4478625"/>
            <a:ext cx="6200943" cy="2321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734E2-9431-2B98-F69B-514FBB975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73703"/>
            <a:ext cx="7445375" cy="551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0B70A-53D7-5A2D-1268-7CAEF201B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BD56C7-F444-C71E-F636-68632564F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931" y="1655492"/>
            <a:ext cx="3826934" cy="2424999"/>
          </a:xfrm>
        </p:spPr>
        <p:txBody>
          <a:bodyPr>
            <a:normAutofit fontScale="92500" lnSpcReduction="20000"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VEE - 1.7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gain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33 vs 55 degree launch angle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CF9CA5-4098-ADC5-49A3-E34B1939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302" y="323285"/>
            <a:ext cx="3268135" cy="9214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40M Plots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59B5ED-5B8E-FAC2-A79E-0F4B05685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4491235"/>
            <a:ext cx="5917560" cy="2215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98661-6F0E-EFC2-7792-F95161E8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" y="98954"/>
            <a:ext cx="7431238" cy="550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20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2D9F0-8ECD-01AA-F33D-856FEBEDC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CEF8C7-91B8-A41A-80B9-E24431AB0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0" y="1263376"/>
            <a:ext cx="4820708" cy="3060095"/>
          </a:xfrm>
        </p:spPr>
        <p:txBody>
          <a:bodyPr>
            <a:normAutofit fontScale="92500" lnSpcReduction="20000"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VEE – 4.1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gain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~8 dB better off the sides 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Lower launch angle 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8BBF73-134E-601F-9B56-35B8C0A0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322" y="245834"/>
            <a:ext cx="3268135" cy="9214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20M Plots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A6E33-764D-460B-CEF6-D7B9A4951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0" y="4323471"/>
            <a:ext cx="6680200" cy="2500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9C00A7-2B65-202B-DF36-FBBF41008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2" y="149754"/>
            <a:ext cx="7323888" cy="54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62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2AE64-6B3E-6848-81B9-130E9D844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F9D373-FF81-339A-CD51-281E28BC7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3235" y="1579885"/>
            <a:ext cx="4109297" cy="2887132"/>
          </a:xfrm>
        </p:spPr>
        <p:txBody>
          <a:bodyPr>
            <a:normAutofit fontScale="92500"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VEE – 5.8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gain 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Some gain almost all directions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E5FDCA-B45D-5B3D-BF9C-9858D807E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766" y="362233"/>
            <a:ext cx="3268135" cy="9214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15M Plots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87397-D9D7-67CA-C4BA-40AE8607F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342" y="4433001"/>
            <a:ext cx="6477300" cy="242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9145A6-3B9D-8F1B-A7E5-CC0BC48A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8" y="73703"/>
            <a:ext cx="7426468" cy="550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72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972D6-1B43-DC6A-0AB0-DDAA9DEE5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B4580E-8B53-2A88-B212-7878EEEF7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721" y="1169390"/>
            <a:ext cx="4800388" cy="3240050"/>
          </a:xfrm>
        </p:spPr>
        <p:txBody>
          <a:bodyPr>
            <a:normAutofit fontScale="85000" lnSpcReduction="20000"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VEE – 5.8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gain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Double-peak main + back lobes.  Why?  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Some gain almost all directions</a:t>
            </a:r>
          </a:p>
          <a:p>
            <a:pPr marL="146301" indent="0" algn="ctr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20F0D7-A906-8C3A-EAC8-98FC6013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847" y="247927"/>
            <a:ext cx="3268135" cy="9214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10M Plots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26F4D-104E-EDD1-03FE-642A9D446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1" y="158221"/>
            <a:ext cx="7318375" cy="5425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84F5E3-FD2F-1F8B-2D31-731CCD5CD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4303048"/>
            <a:ext cx="6654800" cy="24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09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57A2CB-59B4-AAAF-A7F4-7A5428DB2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8160"/>
            <a:ext cx="10972800" cy="3942080"/>
          </a:xfrm>
        </p:spPr>
        <p:txBody>
          <a:bodyPr>
            <a:normAutofit/>
          </a:bodyPr>
          <a:lstStyle/>
          <a:p>
            <a:r>
              <a:rPr lang="en-US" dirty="0"/>
              <a:t>Vee Beam description, theory of operation</a:t>
            </a:r>
          </a:p>
          <a:p>
            <a:r>
              <a:rPr lang="en-US" dirty="0"/>
              <a:t>Overview of modeling a Vee Beam in EZNEC</a:t>
            </a:r>
          </a:p>
          <a:p>
            <a:r>
              <a:rPr lang="en-US" dirty="0"/>
              <a:t>Using EZNEC to explore design variations</a:t>
            </a:r>
          </a:p>
          <a:p>
            <a:r>
              <a:rPr lang="en-US" dirty="0"/>
              <a:t>A compact Vee Beam design for Field Day</a:t>
            </a:r>
          </a:p>
          <a:p>
            <a:r>
              <a:rPr lang="en-US" dirty="0"/>
              <a:t>Some hybrid Vee – Yagi designs, the </a:t>
            </a:r>
            <a:r>
              <a:rPr lang="en-US" b="1" dirty="0">
                <a:solidFill>
                  <a:srgbClr val="FF0000"/>
                </a:solidFill>
              </a:rPr>
              <a:t>“</a:t>
            </a:r>
            <a:r>
              <a:rPr lang="en-US" b="1" dirty="0" err="1">
                <a:solidFill>
                  <a:srgbClr val="FF0000"/>
                </a:solidFill>
              </a:rPr>
              <a:t>YagVEE</a:t>
            </a:r>
            <a:r>
              <a:rPr lang="en-US" b="1" dirty="0">
                <a:solidFill>
                  <a:srgbClr val="FF0000"/>
                </a:solidFill>
              </a:rPr>
              <a:t>”</a:t>
            </a:r>
          </a:p>
          <a:p>
            <a:r>
              <a:rPr lang="en-US" dirty="0"/>
              <a:t>Observations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CFD790-65EA-E652-7298-10256A59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Presentation Overview:</a:t>
            </a:r>
          </a:p>
        </p:txBody>
      </p:sp>
    </p:spTree>
    <p:extLst>
      <p:ext uri="{BB962C8B-B14F-4D97-AF65-F5344CB8AC3E}">
        <p14:creationId xmlns:p14="http://schemas.microsoft.com/office/powerpoint/2010/main" val="2250041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712D34-DE90-8F7C-8BF1-4AFD4B4F7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" y="2133600"/>
            <a:ext cx="6695440" cy="4003040"/>
          </a:xfrm>
        </p:spPr>
        <p:txBody>
          <a:bodyPr>
            <a:normAutofit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  BAND     GAIN </a:t>
            </a:r>
            <a:r>
              <a:rPr lang="en-US" b="1" dirty="0" err="1">
                <a:solidFill>
                  <a:srgbClr val="7030A0"/>
                </a:solidFill>
              </a:rPr>
              <a:t>dBd</a:t>
            </a:r>
            <a:r>
              <a:rPr lang="en-US" b="1" dirty="0">
                <a:solidFill>
                  <a:srgbClr val="7030A0"/>
                </a:solidFill>
              </a:rPr>
              <a:t>      VEE </a:t>
            </a:r>
          </a:p>
          <a:p>
            <a:pPr marL="146301" indent="0" algn="ctr">
              <a:buNone/>
            </a:pPr>
            <a:endParaRPr lang="en-US" b="1" dirty="0"/>
          </a:p>
          <a:p>
            <a:pPr marL="146301" indent="0">
              <a:buNone/>
            </a:pPr>
            <a:r>
              <a:rPr lang="en-US" b="1" dirty="0"/>
              <a:t>   20M           4.5           </a:t>
            </a:r>
            <a:r>
              <a:rPr lang="en-US" b="1" dirty="0">
                <a:solidFill>
                  <a:srgbClr val="FF0000"/>
                </a:solidFill>
              </a:rPr>
              <a:t>-.4</a:t>
            </a:r>
          </a:p>
          <a:p>
            <a:pPr marL="146301" indent="0">
              <a:buNone/>
            </a:pPr>
            <a:r>
              <a:rPr lang="en-US" b="1" dirty="0"/>
              <a:t>   15M           4.9          </a:t>
            </a:r>
            <a:r>
              <a:rPr lang="en-US" b="1" dirty="0">
                <a:solidFill>
                  <a:srgbClr val="00B050"/>
                </a:solidFill>
              </a:rPr>
              <a:t>+.9</a:t>
            </a:r>
          </a:p>
          <a:p>
            <a:pPr marL="146301" indent="0">
              <a:buNone/>
            </a:pPr>
            <a:r>
              <a:rPr lang="en-US" b="1" dirty="0"/>
              <a:t>   10M           5.3          </a:t>
            </a:r>
            <a:r>
              <a:rPr lang="en-US" b="1" dirty="0">
                <a:solidFill>
                  <a:srgbClr val="00B050"/>
                </a:solidFill>
              </a:rPr>
              <a:t>+.5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AE6816-54AF-A5C5-CB9D-7FB7DDC7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7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VEE BEAM </a:t>
            </a:r>
            <a:r>
              <a:rPr lang="en-US" dirty="0">
                <a:solidFill>
                  <a:srgbClr val="00B050"/>
                </a:solidFill>
              </a:rPr>
              <a:t>vs Tri-bander Gain, </a:t>
            </a:r>
            <a:r>
              <a:rPr lang="en-US" dirty="0" err="1">
                <a:solidFill>
                  <a:srgbClr val="00B050"/>
                </a:solidFill>
              </a:rPr>
              <a:t>dBd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 1">
            <a:extLst>
              <a:ext uri="{FF2B5EF4-FFF2-40B4-BE49-F238E27FC236}">
                <a16:creationId xmlns:a16="http://schemas.microsoft.com/office/drawing/2014/main" id="{6B097F1F-F132-2CEB-2CBB-CCDC9B84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0" y="1686560"/>
            <a:ext cx="5171440" cy="517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478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FC84C-EB62-E1F4-8B05-BD5D03B30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A50D70-03B6-2671-BA42-34A44A4E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968"/>
            <a:ext cx="12263120" cy="1628712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VEE Beam </a:t>
            </a:r>
            <a:r>
              <a:rPr lang="en-US" sz="4400" dirty="0">
                <a:solidFill>
                  <a:srgbClr val="00B050"/>
                </a:solidFill>
              </a:rPr>
              <a:t>vs </a:t>
            </a:r>
            <a:r>
              <a:rPr lang="en-US" sz="4400" dirty="0">
                <a:solidFill>
                  <a:srgbClr val="0070C0"/>
                </a:solidFill>
              </a:rPr>
              <a:t>2 </a:t>
            </a:r>
            <a:r>
              <a:rPr lang="en-US" sz="4400" dirty="0" err="1">
                <a:solidFill>
                  <a:srgbClr val="0070C0"/>
                </a:solidFill>
              </a:rPr>
              <a:t>el</a:t>
            </a:r>
            <a:r>
              <a:rPr lang="en-US" sz="4400" dirty="0">
                <a:solidFill>
                  <a:srgbClr val="0070C0"/>
                </a:solidFill>
              </a:rPr>
              <a:t> 20M Monoband Yagi </a:t>
            </a:r>
            <a:r>
              <a:rPr lang="en-US" sz="4400" dirty="0">
                <a:solidFill>
                  <a:srgbClr val="00B050"/>
                </a:solidFill>
              </a:rPr>
              <a:t>@ 40’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3C135-5725-CA12-3B8A-021E7A1C8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93508"/>
            <a:ext cx="12192000" cy="45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48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415E-3992-6E8F-3C7C-312B6090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296F9A-2497-B8FE-2A18-5C845F8D8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98488"/>
            <a:ext cx="3352800" cy="60584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VEE Beam </a:t>
            </a:r>
            <a:r>
              <a:rPr lang="en-US" sz="4400" dirty="0">
                <a:solidFill>
                  <a:srgbClr val="00B050"/>
                </a:solidFill>
              </a:rPr>
              <a:t>vs </a:t>
            </a:r>
            <a:r>
              <a:rPr lang="en-US" sz="4400" dirty="0">
                <a:solidFill>
                  <a:srgbClr val="0070C0"/>
                </a:solidFill>
              </a:rPr>
              <a:t>2 </a:t>
            </a:r>
            <a:r>
              <a:rPr lang="en-US" sz="4400" dirty="0" err="1">
                <a:solidFill>
                  <a:srgbClr val="0070C0"/>
                </a:solidFill>
              </a:rPr>
              <a:t>el</a:t>
            </a:r>
            <a:r>
              <a:rPr lang="en-US" sz="4400" dirty="0">
                <a:solidFill>
                  <a:srgbClr val="0070C0"/>
                </a:solidFill>
              </a:rPr>
              <a:t> 15M Monoband Yagi </a:t>
            </a:r>
            <a:r>
              <a:rPr lang="en-US" sz="4400" dirty="0">
                <a:solidFill>
                  <a:srgbClr val="00B050"/>
                </a:solidFill>
              </a:rPr>
              <a:t>@ 40’</a:t>
            </a:r>
            <a:br>
              <a:rPr lang="en-US" sz="4400" dirty="0">
                <a:solidFill>
                  <a:srgbClr val="00B050"/>
                </a:solidFill>
              </a:rPr>
            </a:br>
            <a:br>
              <a:rPr lang="en-US" sz="4400" dirty="0">
                <a:solidFill>
                  <a:srgbClr val="00B050"/>
                </a:solidFill>
              </a:rPr>
            </a:br>
            <a:r>
              <a:rPr lang="en-US" sz="4400" dirty="0">
                <a:solidFill>
                  <a:srgbClr val="FF0000"/>
                </a:solidFill>
              </a:rPr>
              <a:t>VEE Beam </a:t>
            </a:r>
            <a:r>
              <a:rPr lang="en-US" sz="4400" dirty="0">
                <a:solidFill>
                  <a:srgbClr val="00B050"/>
                </a:solidFill>
              </a:rPr>
              <a:t>vs </a:t>
            </a:r>
            <a:r>
              <a:rPr lang="en-US" sz="4400" dirty="0">
                <a:solidFill>
                  <a:srgbClr val="0070C0"/>
                </a:solidFill>
              </a:rPr>
              <a:t>2 </a:t>
            </a:r>
            <a:r>
              <a:rPr lang="en-US" sz="4400" dirty="0" err="1">
                <a:solidFill>
                  <a:srgbClr val="0070C0"/>
                </a:solidFill>
              </a:rPr>
              <a:t>el</a:t>
            </a:r>
            <a:r>
              <a:rPr lang="en-US" sz="4400" dirty="0">
                <a:solidFill>
                  <a:srgbClr val="0070C0"/>
                </a:solidFill>
              </a:rPr>
              <a:t> 10M Monoband Yagi </a:t>
            </a:r>
            <a:r>
              <a:rPr lang="en-US" sz="4400" dirty="0">
                <a:solidFill>
                  <a:srgbClr val="00B050"/>
                </a:solidFill>
              </a:rPr>
              <a:t>@ 40’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CF1D06-68BC-1E80-45D5-BEAFC883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479" y="44575"/>
            <a:ext cx="8590522" cy="3216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8C096-6187-A31C-E567-2D39F3F12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479" y="3641844"/>
            <a:ext cx="8590522" cy="32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39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D8BC1-C7B1-9748-23D5-46222E368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C0FD22-770A-C3AE-C656-7CB979BFC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345" y="2132239"/>
            <a:ext cx="973797" cy="327843"/>
          </a:xfrm>
        </p:spPr>
        <p:txBody>
          <a:bodyPr>
            <a:normAutofit fontScale="47500" lnSpcReduction="20000"/>
          </a:bodyPr>
          <a:lstStyle/>
          <a:p>
            <a:pPr marL="146301" indent="0">
              <a:buNone/>
            </a:pPr>
            <a:r>
              <a:rPr lang="en-US" b="1" dirty="0"/>
              <a:t>180</a:t>
            </a:r>
            <a:r>
              <a:rPr lang="en-US" dirty="0"/>
              <a:t>’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F008BB-2643-CD5C-684C-142B6F48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7464"/>
            <a:ext cx="11176000" cy="947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VEE aimed North – South for DX, 40’ high</a:t>
            </a: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48F150E8-DDFD-2318-5FBC-10233D227D32}"/>
              </a:ext>
            </a:extLst>
          </p:cNvPr>
          <p:cNvSpPr/>
          <p:nvPr/>
        </p:nvSpPr>
        <p:spPr>
          <a:xfrm>
            <a:off x="5657850" y="4027083"/>
            <a:ext cx="149224" cy="2444683"/>
          </a:xfrm>
          <a:prstGeom prst="ca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4B3AD5FA-68CA-96B4-B832-D34538BFDF21}"/>
              </a:ext>
            </a:extLst>
          </p:cNvPr>
          <p:cNvSpPr/>
          <p:nvPr/>
        </p:nvSpPr>
        <p:spPr>
          <a:xfrm>
            <a:off x="8662603" y="1506610"/>
            <a:ext cx="97554" cy="1680143"/>
          </a:xfrm>
          <a:prstGeom prst="ca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D8E3A2C1-C997-7DBA-E829-D5F6614A9EB3}"/>
              </a:ext>
            </a:extLst>
          </p:cNvPr>
          <p:cNvSpPr/>
          <p:nvPr/>
        </p:nvSpPr>
        <p:spPr>
          <a:xfrm>
            <a:off x="2996032" y="1425071"/>
            <a:ext cx="97554" cy="1680142"/>
          </a:xfrm>
          <a:prstGeom prst="ca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9BD54B-54AA-5AF7-D6E7-7C40D7FA93B2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3044809" y="1449460"/>
            <a:ext cx="2736430" cy="261492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375AFC-85E2-82DE-AE86-AD31AE230406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flipH="1">
            <a:off x="5732462" y="1530999"/>
            <a:ext cx="2978918" cy="25333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EC804BE-8A06-A763-AC03-C50F569C474F}"/>
              </a:ext>
            </a:extLst>
          </p:cNvPr>
          <p:cNvSpPr/>
          <p:nvPr/>
        </p:nvSpPr>
        <p:spPr>
          <a:xfrm rot="1887538">
            <a:off x="3206880" y="1613968"/>
            <a:ext cx="242495" cy="11593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471FBC-03AF-DBFF-75D4-E176E6575D57}"/>
              </a:ext>
            </a:extLst>
          </p:cNvPr>
          <p:cNvSpPr/>
          <p:nvPr/>
        </p:nvSpPr>
        <p:spPr>
          <a:xfrm rot="8483378">
            <a:off x="8294687" y="1712583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E60B34-6F54-A9B8-780D-7337859F627C}"/>
              </a:ext>
            </a:extLst>
          </p:cNvPr>
          <p:cNvCxnSpPr>
            <a:cxnSpLocks/>
          </p:cNvCxnSpPr>
          <p:nvPr/>
        </p:nvCxnSpPr>
        <p:spPr>
          <a:xfrm flipH="1">
            <a:off x="4775337" y="2234800"/>
            <a:ext cx="746765" cy="682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18B9C07-7504-EEA2-EACF-8B9947710D8D}"/>
              </a:ext>
            </a:extLst>
          </p:cNvPr>
          <p:cNvCxnSpPr>
            <a:cxnSpLocks/>
          </p:cNvCxnSpPr>
          <p:nvPr/>
        </p:nvCxnSpPr>
        <p:spPr>
          <a:xfrm>
            <a:off x="6002219" y="2234800"/>
            <a:ext cx="846588" cy="741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87ECA51-4ECC-558F-6043-959CA067CEC5}"/>
              </a:ext>
            </a:extLst>
          </p:cNvPr>
          <p:cNvSpPr txBox="1"/>
          <p:nvPr/>
        </p:nvSpPr>
        <p:spPr>
          <a:xfrm>
            <a:off x="5240977" y="3088707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60 deg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D1FEA35-4B96-AB95-B577-9A58963B6A29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5725245" y="3458039"/>
            <a:ext cx="13998" cy="442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F26F0DA-939C-3515-AE3F-64745806BA68}"/>
              </a:ext>
            </a:extLst>
          </p:cNvPr>
          <p:cNvSpPr txBox="1"/>
          <p:nvPr/>
        </p:nvSpPr>
        <p:spPr>
          <a:xfrm>
            <a:off x="5951841" y="6212077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Feedline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6147C10-AE52-C8C5-8D1D-834464EFB036}"/>
              </a:ext>
            </a:extLst>
          </p:cNvPr>
          <p:cNvCxnSpPr>
            <a:cxnSpLocks/>
          </p:cNvCxnSpPr>
          <p:nvPr/>
        </p:nvCxnSpPr>
        <p:spPr>
          <a:xfrm>
            <a:off x="5807074" y="4064389"/>
            <a:ext cx="577854" cy="2147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DD2676C-2DE6-0AD2-0771-A880751A7347}"/>
              </a:ext>
            </a:extLst>
          </p:cNvPr>
          <p:cNvSpPr txBox="1"/>
          <p:nvPr/>
        </p:nvSpPr>
        <p:spPr>
          <a:xfrm>
            <a:off x="211405" y="4592626"/>
            <a:ext cx="2127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301" indent="0" algn="ctr">
              <a:buNone/>
            </a:pPr>
            <a:r>
              <a:rPr lang="en-US" sz="6600" b="1" dirty="0">
                <a:solidFill>
                  <a:srgbClr val="FF0000"/>
                </a:solidFill>
              </a:rPr>
              <a:t>N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1AF90B1-05F3-8A34-D90E-03B610D78F83}"/>
              </a:ext>
            </a:extLst>
          </p:cNvPr>
          <p:cNvSpPr/>
          <p:nvPr/>
        </p:nvSpPr>
        <p:spPr>
          <a:xfrm rot="16200000">
            <a:off x="895997" y="382207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E595B-CDC1-86E8-33F2-865557F67FC2}"/>
              </a:ext>
            </a:extLst>
          </p:cNvPr>
          <p:cNvSpPr txBox="1"/>
          <p:nvPr/>
        </p:nvSpPr>
        <p:spPr>
          <a:xfrm>
            <a:off x="8909832" y="3534421"/>
            <a:ext cx="27741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Major lobes N – S</a:t>
            </a:r>
          </a:p>
          <a:p>
            <a:pPr algn="ctr"/>
            <a:endParaRPr lang="en-US" sz="3200" b="1" dirty="0">
              <a:solidFill>
                <a:srgbClr val="7030A0"/>
              </a:solidFill>
            </a:endParaRP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Also has gain &gt; dipole E &amp; W</a:t>
            </a:r>
          </a:p>
        </p:txBody>
      </p:sp>
    </p:spTree>
    <p:extLst>
      <p:ext uri="{BB962C8B-B14F-4D97-AF65-F5344CB8AC3E}">
        <p14:creationId xmlns:p14="http://schemas.microsoft.com/office/powerpoint/2010/main" val="2963760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2FEDFF-13BF-FEC2-CDEB-E7B65787D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7012" y="1770311"/>
            <a:ext cx="5804382" cy="437035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EF47E5-2180-35E2-842A-86DB803A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0" y="178969"/>
            <a:ext cx="11644920" cy="8429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    N – S VEE         20m     15m    10m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D96F5-7229-8A6A-7D12-CC8F024AB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327095" y="2712954"/>
            <a:ext cx="6031394" cy="225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C1F468-DD83-E8EF-435C-78CD8DCE3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68112" y="2712954"/>
            <a:ext cx="6031397" cy="2258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DEADE5-EE44-FDE8-FFB0-A47133B27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61793" y="2760292"/>
            <a:ext cx="6074336" cy="2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4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22D59-E678-4F1F-2850-233167AB7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6A06B9-A439-83F7-31C9-FBA82515F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345" y="2132239"/>
            <a:ext cx="973797" cy="327843"/>
          </a:xfrm>
        </p:spPr>
        <p:txBody>
          <a:bodyPr>
            <a:normAutofit fontScale="47500" lnSpcReduction="20000"/>
          </a:bodyPr>
          <a:lstStyle/>
          <a:p>
            <a:pPr marL="146301" indent="0">
              <a:buNone/>
            </a:pPr>
            <a:r>
              <a:rPr lang="en-US" b="1" dirty="0"/>
              <a:t>180</a:t>
            </a:r>
            <a:r>
              <a:rPr lang="en-US" dirty="0"/>
              <a:t>’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EB276B-CE58-F763-770F-FFC3B2D1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7464"/>
            <a:ext cx="11176000" cy="947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Multi-Directional Deployment</a:t>
            </a: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11B79B64-B691-9CBC-AF6A-50B9A5A5A991}"/>
              </a:ext>
            </a:extLst>
          </p:cNvPr>
          <p:cNvSpPr/>
          <p:nvPr/>
        </p:nvSpPr>
        <p:spPr>
          <a:xfrm>
            <a:off x="5657850" y="4027083"/>
            <a:ext cx="149224" cy="2444683"/>
          </a:xfrm>
          <a:prstGeom prst="ca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AE755D7A-F452-9A73-910C-6C1B98084B8D}"/>
              </a:ext>
            </a:extLst>
          </p:cNvPr>
          <p:cNvSpPr/>
          <p:nvPr/>
        </p:nvSpPr>
        <p:spPr>
          <a:xfrm>
            <a:off x="8662603" y="1506610"/>
            <a:ext cx="97554" cy="1680143"/>
          </a:xfrm>
          <a:prstGeom prst="ca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925342C4-D648-5278-CBDB-72FAE374FC90}"/>
              </a:ext>
            </a:extLst>
          </p:cNvPr>
          <p:cNvSpPr/>
          <p:nvPr/>
        </p:nvSpPr>
        <p:spPr>
          <a:xfrm>
            <a:off x="2996032" y="1425071"/>
            <a:ext cx="97554" cy="1680142"/>
          </a:xfrm>
          <a:prstGeom prst="ca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2C8C6E51-37A1-7C3C-63B8-D587213B1A25}"/>
              </a:ext>
            </a:extLst>
          </p:cNvPr>
          <p:cNvSpPr/>
          <p:nvPr/>
        </p:nvSpPr>
        <p:spPr>
          <a:xfrm>
            <a:off x="11010900" y="4028607"/>
            <a:ext cx="149224" cy="2444683"/>
          </a:xfrm>
          <a:prstGeom prst="ca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A039560D-1244-A793-BE78-7669B268C862}"/>
              </a:ext>
            </a:extLst>
          </p:cNvPr>
          <p:cNvSpPr/>
          <p:nvPr/>
        </p:nvSpPr>
        <p:spPr>
          <a:xfrm>
            <a:off x="968376" y="4022506"/>
            <a:ext cx="149224" cy="2444683"/>
          </a:xfrm>
          <a:prstGeom prst="ca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91890B-80E3-918F-C233-37A452644FF1}"/>
              </a:ext>
            </a:extLst>
          </p:cNvPr>
          <p:cNvCxnSpPr>
            <a:cxnSpLocks/>
            <a:stCxn id="12" idx="1"/>
            <a:endCxn id="8" idx="0"/>
          </p:cNvCxnSpPr>
          <p:nvPr/>
        </p:nvCxnSpPr>
        <p:spPr>
          <a:xfrm>
            <a:off x="1042988" y="4022506"/>
            <a:ext cx="4689474" cy="4188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1226A1-CE63-E63B-2573-53F70E11236B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3044809" y="1449460"/>
            <a:ext cx="2736430" cy="261492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BD8084-219C-DB06-B7A4-6A85A72EE53B}"/>
              </a:ext>
            </a:extLst>
          </p:cNvPr>
          <p:cNvCxnSpPr>
            <a:cxnSpLocks/>
            <a:stCxn id="9" idx="0"/>
            <a:endCxn id="8" idx="0"/>
          </p:cNvCxnSpPr>
          <p:nvPr/>
        </p:nvCxnSpPr>
        <p:spPr>
          <a:xfrm flipH="1">
            <a:off x="5732462" y="1530999"/>
            <a:ext cx="2978918" cy="25333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B489B0-C64F-1A66-E685-8E13C56E68BB}"/>
              </a:ext>
            </a:extLst>
          </p:cNvPr>
          <p:cNvCxnSpPr>
            <a:cxnSpLocks/>
            <a:stCxn id="8" idx="0"/>
            <a:endCxn id="11" idx="1"/>
          </p:cNvCxnSpPr>
          <p:nvPr/>
        </p:nvCxnSpPr>
        <p:spPr>
          <a:xfrm flipV="1">
            <a:off x="5732462" y="4028607"/>
            <a:ext cx="5353050" cy="3578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B40DF3B-8760-E6AC-E248-77EA30292CDF}"/>
              </a:ext>
            </a:extLst>
          </p:cNvPr>
          <p:cNvSpPr/>
          <p:nvPr/>
        </p:nvSpPr>
        <p:spPr>
          <a:xfrm rot="2268279">
            <a:off x="3206880" y="1613968"/>
            <a:ext cx="242495" cy="11593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95E995-458D-E945-96C9-B2E2BBB63368}"/>
              </a:ext>
            </a:extLst>
          </p:cNvPr>
          <p:cNvSpPr/>
          <p:nvPr/>
        </p:nvSpPr>
        <p:spPr>
          <a:xfrm rot="241710">
            <a:off x="1322916" y="3971374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5F533D1-8E2D-8FDB-5783-F27E1C98DBB0}"/>
              </a:ext>
            </a:extLst>
          </p:cNvPr>
          <p:cNvSpPr/>
          <p:nvPr/>
        </p:nvSpPr>
        <p:spPr>
          <a:xfrm rot="8483378">
            <a:off x="8294687" y="1712583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6AADAAA-DC6E-6875-1391-31B3BA187E92}"/>
              </a:ext>
            </a:extLst>
          </p:cNvPr>
          <p:cNvSpPr/>
          <p:nvPr/>
        </p:nvSpPr>
        <p:spPr>
          <a:xfrm>
            <a:off x="10502771" y="3971373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4E94668-FBDD-8B3A-A428-8BB75A4BF6BC}"/>
              </a:ext>
            </a:extLst>
          </p:cNvPr>
          <p:cNvCxnSpPr>
            <a:cxnSpLocks/>
          </p:cNvCxnSpPr>
          <p:nvPr/>
        </p:nvCxnSpPr>
        <p:spPr>
          <a:xfrm flipH="1">
            <a:off x="3970535" y="2379320"/>
            <a:ext cx="1665135" cy="1568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C0C20EB-28DF-3B26-4484-721E4A98A580}"/>
              </a:ext>
            </a:extLst>
          </p:cNvPr>
          <p:cNvCxnSpPr>
            <a:cxnSpLocks/>
          </p:cNvCxnSpPr>
          <p:nvPr/>
        </p:nvCxnSpPr>
        <p:spPr>
          <a:xfrm flipH="1">
            <a:off x="4775337" y="2234800"/>
            <a:ext cx="746765" cy="682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D53398A-757E-C1AE-2119-D44B0E234448}"/>
              </a:ext>
            </a:extLst>
          </p:cNvPr>
          <p:cNvCxnSpPr>
            <a:cxnSpLocks/>
          </p:cNvCxnSpPr>
          <p:nvPr/>
        </p:nvCxnSpPr>
        <p:spPr>
          <a:xfrm>
            <a:off x="6002219" y="2234800"/>
            <a:ext cx="846588" cy="741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7AB82B-B6D2-067F-5951-DD9FCD6EE8FF}"/>
              </a:ext>
            </a:extLst>
          </p:cNvPr>
          <p:cNvCxnSpPr>
            <a:cxnSpLocks/>
          </p:cNvCxnSpPr>
          <p:nvPr/>
        </p:nvCxnSpPr>
        <p:spPr>
          <a:xfrm>
            <a:off x="5846030" y="2379320"/>
            <a:ext cx="1678472" cy="1568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264EAAC-4E0B-23CC-EDA9-A157A976F69A}"/>
              </a:ext>
            </a:extLst>
          </p:cNvPr>
          <p:cNvSpPr txBox="1"/>
          <p:nvPr/>
        </p:nvSpPr>
        <p:spPr>
          <a:xfrm>
            <a:off x="5240977" y="3088707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60 deg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B0FD1D4-390A-3473-258B-0936F6133A61}"/>
              </a:ext>
            </a:extLst>
          </p:cNvPr>
          <p:cNvCxnSpPr>
            <a:cxnSpLocks/>
          </p:cNvCxnSpPr>
          <p:nvPr/>
        </p:nvCxnSpPr>
        <p:spPr>
          <a:xfrm>
            <a:off x="6002219" y="3437467"/>
            <a:ext cx="417653" cy="463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54DE8CD-9C11-A4DE-A8A5-17368F5EA217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5725245" y="3458039"/>
            <a:ext cx="13998" cy="442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E770004-EB83-4AF2-F95D-9D78D9EC990A}"/>
              </a:ext>
            </a:extLst>
          </p:cNvPr>
          <p:cNvCxnSpPr>
            <a:cxnSpLocks/>
          </p:cNvCxnSpPr>
          <p:nvPr/>
        </p:nvCxnSpPr>
        <p:spPr>
          <a:xfrm flipH="1">
            <a:off x="5048706" y="3458039"/>
            <a:ext cx="378427" cy="373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ectangle: Beveled 73">
            <a:extLst>
              <a:ext uri="{FF2B5EF4-FFF2-40B4-BE49-F238E27FC236}">
                <a16:creationId xmlns:a16="http://schemas.microsoft.com/office/drawing/2014/main" id="{DFA52177-C304-0CA0-834E-7778466989EA}"/>
              </a:ext>
            </a:extLst>
          </p:cNvPr>
          <p:cNvSpPr/>
          <p:nvPr/>
        </p:nvSpPr>
        <p:spPr>
          <a:xfrm>
            <a:off x="4775337" y="4263455"/>
            <a:ext cx="1874307" cy="1482384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Relay / Switch Box*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7D3FE14-C68A-5B13-EE94-A3C645F55BF0}"/>
              </a:ext>
            </a:extLst>
          </p:cNvPr>
          <p:cNvSpPr txBox="1"/>
          <p:nvPr/>
        </p:nvSpPr>
        <p:spPr>
          <a:xfrm>
            <a:off x="5951841" y="6212077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Feedline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8B176F6-7633-55F4-F50E-C2DE83D31105}"/>
              </a:ext>
            </a:extLst>
          </p:cNvPr>
          <p:cNvCxnSpPr>
            <a:cxnSpLocks/>
          </p:cNvCxnSpPr>
          <p:nvPr/>
        </p:nvCxnSpPr>
        <p:spPr>
          <a:xfrm>
            <a:off x="6245224" y="5810396"/>
            <a:ext cx="139704" cy="4016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D07DC06-575F-03CE-29C6-65A108D82AE4}"/>
              </a:ext>
            </a:extLst>
          </p:cNvPr>
          <p:cNvSpPr txBox="1"/>
          <p:nvPr/>
        </p:nvSpPr>
        <p:spPr>
          <a:xfrm>
            <a:off x="241885" y="2022146"/>
            <a:ext cx="2127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301" indent="0" algn="ctr">
              <a:buNone/>
            </a:pPr>
            <a:r>
              <a:rPr lang="en-US" sz="2800" b="1" dirty="0">
                <a:solidFill>
                  <a:srgbClr val="FF0000"/>
                </a:solidFill>
              </a:rPr>
              <a:t>Fits on ~ 1 acre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BC80D-9044-0BF9-2E5C-6D0220D55951}"/>
              </a:ext>
            </a:extLst>
          </p:cNvPr>
          <p:cNvSpPr txBox="1"/>
          <p:nvPr/>
        </p:nvSpPr>
        <p:spPr>
          <a:xfrm>
            <a:off x="7627824" y="4853364"/>
            <a:ext cx="310354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*</a:t>
            </a:r>
            <a:r>
              <a:rPr lang="en-US" sz="1400" b="1" dirty="0">
                <a:solidFill>
                  <a:schemeClr val="tx1"/>
                </a:solidFill>
              </a:rPr>
              <a:t>    “Multiple V-Beams,” DL4ZC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QST, Aug 1956,</a:t>
            </a:r>
            <a:br>
              <a:rPr lang="en-US" sz="1400" b="1" dirty="0">
                <a:solidFill>
                  <a:schemeClr val="tx1"/>
                </a:solidFill>
              </a:rPr>
            </a:b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Reprinted “ARRL’s Wire Antenna Classics”</a:t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ARRL Pub #242, 1999 - 2000</a:t>
            </a:r>
            <a:endParaRPr lang="en-US" sz="1400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2A82CA-1B00-FAC6-D064-91ADE15D25F3}"/>
              </a:ext>
            </a:extLst>
          </p:cNvPr>
          <p:cNvCxnSpPr>
            <a:cxnSpLocks/>
          </p:cNvCxnSpPr>
          <p:nvPr/>
        </p:nvCxnSpPr>
        <p:spPr>
          <a:xfrm flipH="1">
            <a:off x="6843881" y="5473861"/>
            <a:ext cx="8755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736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5692E-1557-FC08-D443-418745856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E11027-CF96-A947-E9CA-BC6FAC689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2" y="599440"/>
            <a:ext cx="3522731" cy="546608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2 DPDT Relays near Apex select Northeast and Northwest Wires</a:t>
            </a:r>
            <a:br>
              <a:rPr lang="en-US" sz="4000" dirty="0">
                <a:solidFill>
                  <a:srgbClr val="00B050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9861AC-EAA5-C4C5-0429-A81471FFB6FA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4459142" y="3792747"/>
            <a:ext cx="30278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B65DC6-4290-994E-8110-85522AA1E6D9}"/>
              </a:ext>
            </a:extLst>
          </p:cNvPr>
          <p:cNvCxnSpPr>
            <a:cxnSpLocks/>
            <a:stCxn id="21" idx="4"/>
            <a:endCxn id="29" idx="1"/>
          </p:cNvCxnSpPr>
          <p:nvPr/>
        </p:nvCxnSpPr>
        <p:spPr>
          <a:xfrm>
            <a:off x="5637269" y="1191620"/>
            <a:ext cx="1891850" cy="252329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5B62F7-79FC-AEAC-8FC5-037574F51516}"/>
              </a:ext>
            </a:extLst>
          </p:cNvPr>
          <p:cNvCxnSpPr>
            <a:cxnSpLocks/>
            <a:stCxn id="23" idx="3"/>
            <a:endCxn id="29" idx="7"/>
          </p:cNvCxnSpPr>
          <p:nvPr/>
        </p:nvCxnSpPr>
        <p:spPr>
          <a:xfrm flipH="1">
            <a:off x="7732671" y="1175651"/>
            <a:ext cx="1881220" cy="253926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52761E-A9CD-7AAC-03D8-27A5BA5E60B7}"/>
              </a:ext>
            </a:extLst>
          </p:cNvPr>
          <p:cNvCxnSpPr>
            <a:cxnSpLocks/>
          </p:cNvCxnSpPr>
          <p:nvPr/>
        </p:nvCxnSpPr>
        <p:spPr>
          <a:xfrm>
            <a:off x="7732671" y="3792747"/>
            <a:ext cx="317798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71B7B29-B63F-D3CB-40ED-F85A2889B661}"/>
              </a:ext>
            </a:extLst>
          </p:cNvPr>
          <p:cNvSpPr/>
          <p:nvPr/>
        </p:nvSpPr>
        <p:spPr>
          <a:xfrm rot="2814605">
            <a:off x="5688139" y="1381489"/>
            <a:ext cx="242495" cy="11593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A1B1AC5-1D1F-41D6-9CE5-558011FFF929}"/>
              </a:ext>
            </a:extLst>
          </p:cNvPr>
          <p:cNvSpPr/>
          <p:nvPr/>
        </p:nvSpPr>
        <p:spPr>
          <a:xfrm>
            <a:off x="4697214" y="3736793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92FB785-6859-CCAC-1D3F-0CC71EB3D297}"/>
              </a:ext>
            </a:extLst>
          </p:cNvPr>
          <p:cNvSpPr/>
          <p:nvPr/>
        </p:nvSpPr>
        <p:spPr>
          <a:xfrm rot="8483378">
            <a:off x="9341649" y="1352128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0265A48-4D6F-E479-23DA-B99428A4A33E}"/>
              </a:ext>
            </a:extLst>
          </p:cNvPr>
          <p:cNvSpPr/>
          <p:nvPr/>
        </p:nvSpPr>
        <p:spPr>
          <a:xfrm>
            <a:off x="10522419" y="3720674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EE574F-5F44-5D5E-FD27-0C6EF125B610}"/>
              </a:ext>
            </a:extLst>
          </p:cNvPr>
          <p:cNvSpPr/>
          <p:nvPr/>
        </p:nvSpPr>
        <p:spPr>
          <a:xfrm>
            <a:off x="5545585" y="1030753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2FF609-DD32-28B0-9F06-EA8FD6778FA4}"/>
              </a:ext>
            </a:extLst>
          </p:cNvPr>
          <p:cNvSpPr/>
          <p:nvPr/>
        </p:nvSpPr>
        <p:spPr>
          <a:xfrm>
            <a:off x="4310294" y="3728432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EF0625E-9AB2-B83B-7B73-2DA77D528DA0}"/>
              </a:ext>
            </a:extLst>
          </p:cNvPr>
          <p:cNvSpPr/>
          <p:nvPr/>
        </p:nvSpPr>
        <p:spPr>
          <a:xfrm>
            <a:off x="9585717" y="1030753"/>
            <a:ext cx="192381" cy="16975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EEC332-7F7F-19A0-F8AD-60FF5EEB46B3}"/>
              </a:ext>
            </a:extLst>
          </p:cNvPr>
          <p:cNvSpPr/>
          <p:nvPr/>
        </p:nvSpPr>
        <p:spPr>
          <a:xfrm>
            <a:off x="10907594" y="3712313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E99E5EC-51F9-A263-EB17-F004CFBEF44E}"/>
              </a:ext>
            </a:extLst>
          </p:cNvPr>
          <p:cNvSpPr/>
          <p:nvPr/>
        </p:nvSpPr>
        <p:spPr>
          <a:xfrm>
            <a:off x="7486962" y="3682681"/>
            <a:ext cx="287866" cy="2201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FC1381-6FCC-E9EC-D2B8-EA850153617B}"/>
              </a:ext>
            </a:extLst>
          </p:cNvPr>
          <p:cNvSpPr/>
          <p:nvPr/>
        </p:nvSpPr>
        <p:spPr>
          <a:xfrm>
            <a:off x="6898744" y="283510"/>
            <a:ext cx="1432678" cy="30435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4FD3B2-31F6-A481-8612-0B4602F416F9}"/>
              </a:ext>
            </a:extLst>
          </p:cNvPr>
          <p:cNvSpPr/>
          <p:nvPr/>
        </p:nvSpPr>
        <p:spPr>
          <a:xfrm>
            <a:off x="6914556" y="4070516"/>
            <a:ext cx="1432678" cy="27197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66221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AD0AE-596D-7F41-D997-2D2B4006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60B1F-6C45-302C-FC11-1C00810D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32" y="266576"/>
            <a:ext cx="3620282" cy="530448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Northeast and East wires selected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5165E-5BCD-D954-465C-6A0B698F6251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4459142" y="3792747"/>
            <a:ext cx="30278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807328-4B74-7A95-E2CB-709327BC056E}"/>
              </a:ext>
            </a:extLst>
          </p:cNvPr>
          <p:cNvCxnSpPr>
            <a:cxnSpLocks/>
            <a:stCxn id="21" idx="4"/>
            <a:endCxn id="29" idx="1"/>
          </p:cNvCxnSpPr>
          <p:nvPr/>
        </p:nvCxnSpPr>
        <p:spPr>
          <a:xfrm>
            <a:off x="5637269" y="1191620"/>
            <a:ext cx="1891850" cy="252329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7C1426-08D1-5DB7-D63F-A01CFEF441D7}"/>
              </a:ext>
            </a:extLst>
          </p:cNvPr>
          <p:cNvCxnSpPr>
            <a:cxnSpLocks/>
            <a:stCxn id="23" idx="3"/>
            <a:endCxn id="29" idx="7"/>
          </p:cNvCxnSpPr>
          <p:nvPr/>
        </p:nvCxnSpPr>
        <p:spPr>
          <a:xfrm flipH="1">
            <a:off x="7732671" y="1175651"/>
            <a:ext cx="1881220" cy="253926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9D0EC0-D60B-4014-E56B-C26DDC2EF082}"/>
              </a:ext>
            </a:extLst>
          </p:cNvPr>
          <p:cNvCxnSpPr>
            <a:cxnSpLocks/>
          </p:cNvCxnSpPr>
          <p:nvPr/>
        </p:nvCxnSpPr>
        <p:spPr>
          <a:xfrm>
            <a:off x="7732671" y="3792747"/>
            <a:ext cx="317798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90A4D3AD-1AB3-9391-CA45-A5F40925D650}"/>
              </a:ext>
            </a:extLst>
          </p:cNvPr>
          <p:cNvSpPr/>
          <p:nvPr/>
        </p:nvSpPr>
        <p:spPr>
          <a:xfrm rot="2814605">
            <a:off x="5688139" y="1381489"/>
            <a:ext cx="242495" cy="11593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5C5743-A4CF-D59A-5C3A-1AD8933E185D}"/>
              </a:ext>
            </a:extLst>
          </p:cNvPr>
          <p:cNvSpPr/>
          <p:nvPr/>
        </p:nvSpPr>
        <p:spPr>
          <a:xfrm>
            <a:off x="4697214" y="3736793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5AA7AF-ACE0-0854-C55D-40FBC2B0326C}"/>
              </a:ext>
            </a:extLst>
          </p:cNvPr>
          <p:cNvSpPr/>
          <p:nvPr/>
        </p:nvSpPr>
        <p:spPr>
          <a:xfrm rot="8483378">
            <a:off x="9341649" y="1352128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734DD6-112E-15F0-9F41-B634E57FA74D}"/>
              </a:ext>
            </a:extLst>
          </p:cNvPr>
          <p:cNvSpPr/>
          <p:nvPr/>
        </p:nvSpPr>
        <p:spPr>
          <a:xfrm>
            <a:off x="10522419" y="3720674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ADFD7F-CF8E-9916-2173-CAE14868C555}"/>
              </a:ext>
            </a:extLst>
          </p:cNvPr>
          <p:cNvSpPr/>
          <p:nvPr/>
        </p:nvSpPr>
        <p:spPr>
          <a:xfrm>
            <a:off x="5545585" y="1030753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00C1FC-C07B-B94B-C662-9FA863C859FA}"/>
              </a:ext>
            </a:extLst>
          </p:cNvPr>
          <p:cNvSpPr/>
          <p:nvPr/>
        </p:nvSpPr>
        <p:spPr>
          <a:xfrm>
            <a:off x="4310294" y="3728432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8745A20-8DAB-C551-B74F-AAE60002CCD2}"/>
              </a:ext>
            </a:extLst>
          </p:cNvPr>
          <p:cNvSpPr/>
          <p:nvPr/>
        </p:nvSpPr>
        <p:spPr>
          <a:xfrm>
            <a:off x="9585717" y="1030753"/>
            <a:ext cx="192381" cy="16975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EEE998-CAB9-0354-94FD-269AFAE25DCB}"/>
              </a:ext>
            </a:extLst>
          </p:cNvPr>
          <p:cNvSpPr/>
          <p:nvPr/>
        </p:nvSpPr>
        <p:spPr>
          <a:xfrm>
            <a:off x="10907594" y="3712313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AC8AAF-93C2-B890-6520-DCCFD58F67FB}"/>
              </a:ext>
            </a:extLst>
          </p:cNvPr>
          <p:cNvSpPr/>
          <p:nvPr/>
        </p:nvSpPr>
        <p:spPr>
          <a:xfrm>
            <a:off x="7486962" y="3682681"/>
            <a:ext cx="287866" cy="2201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607AEA-ED1A-AF5F-F75E-3DD7AF845360}"/>
              </a:ext>
            </a:extLst>
          </p:cNvPr>
          <p:cNvSpPr/>
          <p:nvPr/>
        </p:nvSpPr>
        <p:spPr>
          <a:xfrm rot="3578424">
            <a:off x="9223367" y="829799"/>
            <a:ext cx="1432678" cy="35149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568DF1-D99D-B6E4-CA31-0B17C8F0F7C2}"/>
              </a:ext>
            </a:extLst>
          </p:cNvPr>
          <p:cNvSpPr/>
          <p:nvPr/>
        </p:nvSpPr>
        <p:spPr>
          <a:xfrm rot="3733204">
            <a:off x="5183834" y="3341366"/>
            <a:ext cx="1432678" cy="32100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SW</a:t>
            </a:r>
          </a:p>
        </p:txBody>
      </p:sp>
    </p:spTree>
    <p:extLst>
      <p:ext uri="{BB962C8B-B14F-4D97-AF65-F5344CB8AC3E}">
        <p14:creationId xmlns:p14="http://schemas.microsoft.com/office/powerpoint/2010/main" val="343649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081B1-B381-D1FD-B3B8-702EDFCA0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0EB63-BC4A-C6F7-FE28-60D7BD72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32" y="283510"/>
            <a:ext cx="3228182" cy="530448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Northwest and West Wires selected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49598A-9019-17BD-1B63-A393747C39AF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4459142" y="3792747"/>
            <a:ext cx="302782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601D4B-632C-56D6-D1E6-6C9C95CA80C2}"/>
              </a:ext>
            </a:extLst>
          </p:cNvPr>
          <p:cNvCxnSpPr>
            <a:cxnSpLocks/>
            <a:stCxn id="21" idx="4"/>
            <a:endCxn id="29" idx="1"/>
          </p:cNvCxnSpPr>
          <p:nvPr/>
        </p:nvCxnSpPr>
        <p:spPr>
          <a:xfrm>
            <a:off x="5637269" y="1191620"/>
            <a:ext cx="1891850" cy="252329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EDE12F-72A7-A99A-1A8A-D7E452CEC92E}"/>
              </a:ext>
            </a:extLst>
          </p:cNvPr>
          <p:cNvCxnSpPr>
            <a:cxnSpLocks/>
            <a:stCxn id="23" idx="3"/>
            <a:endCxn id="29" idx="7"/>
          </p:cNvCxnSpPr>
          <p:nvPr/>
        </p:nvCxnSpPr>
        <p:spPr>
          <a:xfrm flipH="1">
            <a:off x="7732671" y="1175651"/>
            <a:ext cx="1881220" cy="25392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FF7083-5453-7A9A-E215-BD13C90D81F6}"/>
              </a:ext>
            </a:extLst>
          </p:cNvPr>
          <p:cNvCxnSpPr>
            <a:cxnSpLocks/>
          </p:cNvCxnSpPr>
          <p:nvPr/>
        </p:nvCxnSpPr>
        <p:spPr>
          <a:xfrm>
            <a:off x="7732671" y="3792747"/>
            <a:ext cx="317798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D68557F7-9AE6-5BE7-95F8-BBEDFAD0F0F1}"/>
              </a:ext>
            </a:extLst>
          </p:cNvPr>
          <p:cNvSpPr/>
          <p:nvPr/>
        </p:nvSpPr>
        <p:spPr>
          <a:xfrm rot="2814605">
            <a:off x="5688139" y="1381489"/>
            <a:ext cx="242495" cy="11593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BF98AC-5631-2EE3-D67C-D47FE222D9A9}"/>
              </a:ext>
            </a:extLst>
          </p:cNvPr>
          <p:cNvSpPr/>
          <p:nvPr/>
        </p:nvSpPr>
        <p:spPr>
          <a:xfrm>
            <a:off x="4697214" y="3736793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19EBB1-166B-942E-9647-11FCB2EE3EF1}"/>
              </a:ext>
            </a:extLst>
          </p:cNvPr>
          <p:cNvSpPr/>
          <p:nvPr/>
        </p:nvSpPr>
        <p:spPr>
          <a:xfrm rot="8483378">
            <a:off x="9341649" y="1352128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0903531-A4E2-246C-210B-67BB16EBCF43}"/>
              </a:ext>
            </a:extLst>
          </p:cNvPr>
          <p:cNvSpPr/>
          <p:nvPr/>
        </p:nvSpPr>
        <p:spPr>
          <a:xfrm>
            <a:off x="10522419" y="3720674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8F813D-26B9-BCDB-F52A-65575E43A115}"/>
              </a:ext>
            </a:extLst>
          </p:cNvPr>
          <p:cNvSpPr/>
          <p:nvPr/>
        </p:nvSpPr>
        <p:spPr>
          <a:xfrm>
            <a:off x="5545585" y="1030753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E6F6A3-8317-B1A6-0644-B4B85E91E365}"/>
              </a:ext>
            </a:extLst>
          </p:cNvPr>
          <p:cNvSpPr/>
          <p:nvPr/>
        </p:nvSpPr>
        <p:spPr>
          <a:xfrm>
            <a:off x="4310294" y="3728432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F656246-71DA-E344-A322-B6161D30DF83}"/>
              </a:ext>
            </a:extLst>
          </p:cNvPr>
          <p:cNvSpPr/>
          <p:nvPr/>
        </p:nvSpPr>
        <p:spPr>
          <a:xfrm>
            <a:off x="9585717" y="1030753"/>
            <a:ext cx="192381" cy="16975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B6C593-4413-52B2-2773-9B8A9BFE7B5A}"/>
              </a:ext>
            </a:extLst>
          </p:cNvPr>
          <p:cNvSpPr/>
          <p:nvPr/>
        </p:nvSpPr>
        <p:spPr>
          <a:xfrm>
            <a:off x="10907594" y="3712313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9818579-57D1-C394-E456-1274E8239473}"/>
              </a:ext>
            </a:extLst>
          </p:cNvPr>
          <p:cNvSpPr/>
          <p:nvPr/>
        </p:nvSpPr>
        <p:spPr>
          <a:xfrm>
            <a:off x="7486962" y="3682681"/>
            <a:ext cx="287866" cy="2201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0B633D-AF77-596D-7A36-05B2C81331FF}"/>
              </a:ext>
            </a:extLst>
          </p:cNvPr>
          <p:cNvSpPr/>
          <p:nvPr/>
        </p:nvSpPr>
        <p:spPr>
          <a:xfrm rot="18188149">
            <a:off x="4532404" y="777672"/>
            <a:ext cx="1432678" cy="34824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NW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BDB268-40B6-8210-B17E-CD2077A9FAE6}"/>
              </a:ext>
            </a:extLst>
          </p:cNvPr>
          <p:cNvSpPr/>
          <p:nvPr/>
        </p:nvSpPr>
        <p:spPr>
          <a:xfrm rot="18313690">
            <a:off x="8513450" y="3472020"/>
            <a:ext cx="1432678" cy="33207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SE</a:t>
            </a:r>
          </a:p>
        </p:txBody>
      </p:sp>
    </p:spTree>
    <p:extLst>
      <p:ext uri="{BB962C8B-B14F-4D97-AF65-F5344CB8AC3E}">
        <p14:creationId xmlns:p14="http://schemas.microsoft.com/office/powerpoint/2010/main" val="3977198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DF8CA-D753-FB0F-9F87-59652A06D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D37F9F-118E-A4D0-D310-02BD6A6A90D4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4459142" y="3792747"/>
            <a:ext cx="302782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8BE67A-78CD-DEE6-F48F-93457E494AEC}"/>
              </a:ext>
            </a:extLst>
          </p:cNvPr>
          <p:cNvCxnSpPr>
            <a:cxnSpLocks/>
            <a:stCxn id="21" idx="4"/>
            <a:endCxn id="29" idx="1"/>
          </p:cNvCxnSpPr>
          <p:nvPr/>
        </p:nvCxnSpPr>
        <p:spPr>
          <a:xfrm>
            <a:off x="5637269" y="1191620"/>
            <a:ext cx="1891850" cy="252329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2A19F4-547E-A833-C749-8D748AAE0C97}"/>
              </a:ext>
            </a:extLst>
          </p:cNvPr>
          <p:cNvCxnSpPr>
            <a:cxnSpLocks/>
            <a:stCxn id="23" idx="3"/>
            <a:endCxn id="29" idx="7"/>
          </p:cNvCxnSpPr>
          <p:nvPr/>
        </p:nvCxnSpPr>
        <p:spPr>
          <a:xfrm flipH="1">
            <a:off x="7732671" y="1175651"/>
            <a:ext cx="1881220" cy="25392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337321-AB5F-13C6-CF44-FD20E058EFEB}"/>
              </a:ext>
            </a:extLst>
          </p:cNvPr>
          <p:cNvCxnSpPr>
            <a:cxnSpLocks/>
          </p:cNvCxnSpPr>
          <p:nvPr/>
        </p:nvCxnSpPr>
        <p:spPr>
          <a:xfrm>
            <a:off x="7732671" y="3792747"/>
            <a:ext cx="317798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04008EE-47AF-3D16-DFB7-12FD06362279}"/>
              </a:ext>
            </a:extLst>
          </p:cNvPr>
          <p:cNvSpPr/>
          <p:nvPr/>
        </p:nvSpPr>
        <p:spPr>
          <a:xfrm rot="2814605">
            <a:off x="5688139" y="1381489"/>
            <a:ext cx="242495" cy="11593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9C5520-849B-0661-6878-722624D115EB}"/>
              </a:ext>
            </a:extLst>
          </p:cNvPr>
          <p:cNvSpPr/>
          <p:nvPr/>
        </p:nvSpPr>
        <p:spPr>
          <a:xfrm>
            <a:off x="4697214" y="3736793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AED1A6E-1804-AA37-CFCF-F41BA2811C81}"/>
              </a:ext>
            </a:extLst>
          </p:cNvPr>
          <p:cNvSpPr/>
          <p:nvPr/>
        </p:nvSpPr>
        <p:spPr>
          <a:xfrm rot="8483378">
            <a:off x="9341649" y="1352128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FD2781-FAAC-1CFE-566D-7336E131F4FE}"/>
              </a:ext>
            </a:extLst>
          </p:cNvPr>
          <p:cNvSpPr/>
          <p:nvPr/>
        </p:nvSpPr>
        <p:spPr>
          <a:xfrm>
            <a:off x="10522419" y="3720674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FA36D62-E23B-CA35-EA68-282908832FC6}"/>
              </a:ext>
            </a:extLst>
          </p:cNvPr>
          <p:cNvSpPr/>
          <p:nvPr/>
        </p:nvSpPr>
        <p:spPr>
          <a:xfrm>
            <a:off x="5545585" y="1030753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A8265F-3430-D2E5-3E67-25047D749521}"/>
              </a:ext>
            </a:extLst>
          </p:cNvPr>
          <p:cNvSpPr/>
          <p:nvPr/>
        </p:nvSpPr>
        <p:spPr>
          <a:xfrm>
            <a:off x="4310294" y="3728432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64090A2-F24E-F7BD-E9D9-B546919ED558}"/>
              </a:ext>
            </a:extLst>
          </p:cNvPr>
          <p:cNvSpPr/>
          <p:nvPr/>
        </p:nvSpPr>
        <p:spPr>
          <a:xfrm>
            <a:off x="9585717" y="1030753"/>
            <a:ext cx="192381" cy="16975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966FAD-8541-5034-8E08-5D95A7034589}"/>
              </a:ext>
            </a:extLst>
          </p:cNvPr>
          <p:cNvSpPr/>
          <p:nvPr/>
        </p:nvSpPr>
        <p:spPr>
          <a:xfrm>
            <a:off x="10907594" y="3712313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402F704-3579-A5AB-883A-BB331C4E1EE7}"/>
              </a:ext>
            </a:extLst>
          </p:cNvPr>
          <p:cNvSpPr/>
          <p:nvPr/>
        </p:nvSpPr>
        <p:spPr>
          <a:xfrm>
            <a:off x="7486962" y="3682681"/>
            <a:ext cx="287866" cy="2201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49BEBF-420D-F3D7-7B24-55D111CB5FBD}"/>
              </a:ext>
            </a:extLst>
          </p:cNvPr>
          <p:cNvSpPr/>
          <p:nvPr/>
        </p:nvSpPr>
        <p:spPr>
          <a:xfrm>
            <a:off x="6898744" y="283510"/>
            <a:ext cx="1432678" cy="30435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652ADD-CB0A-2B66-C79E-61E6F978FC11}"/>
              </a:ext>
            </a:extLst>
          </p:cNvPr>
          <p:cNvSpPr/>
          <p:nvPr/>
        </p:nvSpPr>
        <p:spPr>
          <a:xfrm>
            <a:off x="6914556" y="4070517"/>
            <a:ext cx="1432678" cy="2660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C896FD4-85F8-C34A-D6E3-217E2CA0872C}"/>
              </a:ext>
            </a:extLst>
          </p:cNvPr>
          <p:cNvSpPr txBox="1">
            <a:spLocks/>
          </p:cNvSpPr>
          <p:nvPr/>
        </p:nvSpPr>
        <p:spPr>
          <a:xfrm>
            <a:off x="55834" y="160867"/>
            <a:ext cx="4111131" cy="6129867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67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en-US" sz="4000" dirty="0">
                <a:solidFill>
                  <a:srgbClr val="00B050"/>
                </a:solidFill>
              </a:rPr>
            </a:br>
            <a:br>
              <a:rPr lang="en-US" sz="4000" dirty="0">
                <a:solidFill>
                  <a:srgbClr val="00B050"/>
                </a:solidFill>
              </a:rPr>
            </a:br>
            <a:r>
              <a:rPr lang="en-US" sz="4000" dirty="0">
                <a:solidFill>
                  <a:srgbClr val="00B050"/>
                </a:solidFill>
              </a:rPr>
              <a:t>East and West Wires selected</a:t>
            </a: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360’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Doublet: </a:t>
            </a:r>
          </a:p>
          <a:p>
            <a:pPr algn="ctr"/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Mainly for 160 &amp; 80M but usable on any band</a:t>
            </a:r>
            <a:br>
              <a:rPr lang="en-US" sz="2800" dirty="0">
                <a:solidFill>
                  <a:srgbClr val="7030A0"/>
                </a:solidFill>
              </a:rPr>
            </a:b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Extended Double Zepp on 80M (~3 </a:t>
            </a:r>
            <a:r>
              <a:rPr lang="en-US" sz="2800" dirty="0" err="1">
                <a:solidFill>
                  <a:srgbClr val="7030A0"/>
                </a:solidFill>
              </a:rPr>
              <a:t>dBd</a:t>
            </a:r>
            <a:r>
              <a:rPr lang="en-US" sz="2800" dirty="0">
                <a:solidFill>
                  <a:srgbClr val="7030A0"/>
                </a:solidFill>
              </a:rPr>
              <a:t> gain)</a:t>
            </a:r>
            <a:br>
              <a:rPr lang="en-US" sz="2800" dirty="0">
                <a:solidFill>
                  <a:srgbClr val="7030A0"/>
                </a:solidFill>
              </a:rPr>
            </a:br>
            <a:br>
              <a:rPr lang="en-US" sz="3200" dirty="0">
                <a:solidFill>
                  <a:srgbClr val="7030A0"/>
                </a:solidFill>
              </a:rPr>
            </a:br>
            <a:br>
              <a:rPr lang="en-US" sz="3200" dirty="0">
                <a:solidFill>
                  <a:srgbClr val="7030A0"/>
                </a:solidFill>
              </a:rPr>
            </a:b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1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8AC60-BA74-C2BD-F4DB-270F331D4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4A41F9-2D10-DD30-BE3F-FFF7FF76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" y="1168400"/>
            <a:ext cx="7254240" cy="550809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HOA and/or Gov’t restrictions?</a:t>
            </a:r>
          </a:p>
          <a:p>
            <a:pPr>
              <a:lnSpc>
                <a:spcPct val="150000"/>
              </a:lnSpc>
            </a:pPr>
            <a:r>
              <a:rPr lang="en-US" dirty="0"/>
              <a:t>Neighbor or family objections?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7030A0"/>
                </a:solidFill>
              </a:rPr>
              <a:t>They cost a lot of $$$....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If you want 1 all - band antenna</a:t>
            </a:r>
          </a:p>
          <a:p>
            <a:pPr>
              <a:lnSpc>
                <a:spcPct val="150000"/>
              </a:lnSpc>
            </a:pPr>
            <a:r>
              <a:rPr lang="en-US" dirty="0"/>
              <a:t>If you have room to consider wire options?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CA86B7-03FD-5905-B361-EED30D81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9" y="181507"/>
            <a:ext cx="7040881" cy="98689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Yagis</a:t>
            </a:r>
            <a:r>
              <a:rPr lang="en-US" sz="3200" dirty="0">
                <a:solidFill>
                  <a:srgbClr val="00B050"/>
                </a:solidFill>
              </a:rPr>
              <a:t> are Great, but what about..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52415-30A7-19A4-9B9B-C5BB35AF8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7302"/>
            <a:ext cx="4724400" cy="686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0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32E7A-E58E-0A6A-68E3-EAFBC7AAB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A72FE6-F34F-B27B-030E-288816DD9214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4459142" y="3792747"/>
            <a:ext cx="302782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A96826-5156-DDD5-5A2B-C6BBDA712EE4}"/>
              </a:ext>
            </a:extLst>
          </p:cNvPr>
          <p:cNvCxnSpPr>
            <a:cxnSpLocks/>
            <a:stCxn id="21" idx="4"/>
            <a:endCxn id="29" idx="1"/>
          </p:cNvCxnSpPr>
          <p:nvPr/>
        </p:nvCxnSpPr>
        <p:spPr>
          <a:xfrm>
            <a:off x="5637269" y="1191620"/>
            <a:ext cx="1891850" cy="252329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AADDAA-7106-3A78-4000-EAD29C64F309}"/>
              </a:ext>
            </a:extLst>
          </p:cNvPr>
          <p:cNvCxnSpPr>
            <a:cxnSpLocks/>
            <a:stCxn id="23" idx="3"/>
            <a:endCxn id="29" idx="7"/>
          </p:cNvCxnSpPr>
          <p:nvPr/>
        </p:nvCxnSpPr>
        <p:spPr>
          <a:xfrm flipH="1">
            <a:off x="7732671" y="1175651"/>
            <a:ext cx="1881220" cy="25392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47EFAE-9302-4FBF-749B-36BBC8F6E56B}"/>
              </a:ext>
            </a:extLst>
          </p:cNvPr>
          <p:cNvCxnSpPr>
            <a:cxnSpLocks/>
          </p:cNvCxnSpPr>
          <p:nvPr/>
        </p:nvCxnSpPr>
        <p:spPr>
          <a:xfrm>
            <a:off x="7732671" y="3792747"/>
            <a:ext cx="317798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ADB765B-32DF-6E4B-444A-F856AC63A5F7}"/>
              </a:ext>
            </a:extLst>
          </p:cNvPr>
          <p:cNvSpPr/>
          <p:nvPr/>
        </p:nvSpPr>
        <p:spPr>
          <a:xfrm rot="2814605">
            <a:off x="5688139" y="1381489"/>
            <a:ext cx="242495" cy="11593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CBA0CA0-EFB9-0D22-DF22-CCB3CCBC14F2}"/>
              </a:ext>
            </a:extLst>
          </p:cNvPr>
          <p:cNvSpPr/>
          <p:nvPr/>
        </p:nvSpPr>
        <p:spPr>
          <a:xfrm>
            <a:off x="4697214" y="3736793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A411B24-6D8E-F5CE-FC9D-43C4B2F9E88A}"/>
              </a:ext>
            </a:extLst>
          </p:cNvPr>
          <p:cNvSpPr/>
          <p:nvPr/>
        </p:nvSpPr>
        <p:spPr>
          <a:xfrm rot="8483378">
            <a:off x="9341649" y="1352128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5EA965C-6ECA-86E1-1C59-0FACC044CA2C}"/>
              </a:ext>
            </a:extLst>
          </p:cNvPr>
          <p:cNvSpPr/>
          <p:nvPr/>
        </p:nvSpPr>
        <p:spPr>
          <a:xfrm>
            <a:off x="10522419" y="3720674"/>
            <a:ext cx="228600" cy="144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21236E-6AC2-5E05-2132-51E30290F681}"/>
              </a:ext>
            </a:extLst>
          </p:cNvPr>
          <p:cNvSpPr/>
          <p:nvPr/>
        </p:nvSpPr>
        <p:spPr>
          <a:xfrm>
            <a:off x="5545585" y="1030753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FBF14D-4468-541E-86A6-879BAD1F8B9B}"/>
              </a:ext>
            </a:extLst>
          </p:cNvPr>
          <p:cNvSpPr/>
          <p:nvPr/>
        </p:nvSpPr>
        <p:spPr>
          <a:xfrm>
            <a:off x="4310294" y="3728432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BA66F2-A152-468B-5F31-3E6AAD9E791E}"/>
              </a:ext>
            </a:extLst>
          </p:cNvPr>
          <p:cNvSpPr/>
          <p:nvPr/>
        </p:nvSpPr>
        <p:spPr>
          <a:xfrm>
            <a:off x="9585717" y="1030753"/>
            <a:ext cx="192381" cy="16975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01C96CA-0415-B4F7-9697-50D7FDEB1AD7}"/>
              </a:ext>
            </a:extLst>
          </p:cNvPr>
          <p:cNvSpPr/>
          <p:nvPr/>
        </p:nvSpPr>
        <p:spPr>
          <a:xfrm>
            <a:off x="10907594" y="3712313"/>
            <a:ext cx="183368" cy="16086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49116D2-C264-9D31-BE22-D51BF12945FA}"/>
              </a:ext>
            </a:extLst>
          </p:cNvPr>
          <p:cNvSpPr/>
          <p:nvPr/>
        </p:nvSpPr>
        <p:spPr>
          <a:xfrm>
            <a:off x="7486962" y="3682681"/>
            <a:ext cx="287866" cy="22013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083D92-A308-BEB2-F3C6-DA6DC00AF3AC}"/>
              </a:ext>
            </a:extLst>
          </p:cNvPr>
          <p:cNvSpPr/>
          <p:nvPr/>
        </p:nvSpPr>
        <p:spPr>
          <a:xfrm>
            <a:off x="6898744" y="283510"/>
            <a:ext cx="1432678" cy="30435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5B2648-6B0B-1801-1D5A-179A47ACDD4E}"/>
              </a:ext>
            </a:extLst>
          </p:cNvPr>
          <p:cNvSpPr/>
          <p:nvPr/>
        </p:nvSpPr>
        <p:spPr>
          <a:xfrm>
            <a:off x="6914556" y="4070517"/>
            <a:ext cx="1432678" cy="2660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9E1BCD5-B41C-F214-5723-EDC379972805}"/>
              </a:ext>
            </a:extLst>
          </p:cNvPr>
          <p:cNvSpPr txBox="1">
            <a:spLocks/>
          </p:cNvSpPr>
          <p:nvPr/>
        </p:nvSpPr>
        <p:spPr>
          <a:xfrm>
            <a:off x="55834" y="160867"/>
            <a:ext cx="4111131" cy="6129867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67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en-US" sz="4000" dirty="0">
                <a:solidFill>
                  <a:srgbClr val="00B050"/>
                </a:solidFill>
              </a:rPr>
            </a:br>
            <a:br>
              <a:rPr lang="en-US" sz="4000" dirty="0">
                <a:solidFill>
                  <a:srgbClr val="00B050"/>
                </a:solidFill>
              </a:rPr>
            </a:br>
            <a:r>
              <a:rPr lang="en-US" sz="4000" dirty="0">
                <a:solidFill>
                  <a:srgbClr val="00B050"/>
                </a:solidFill>
              </a:rPr>
              <a:t>East and West Wires selected</a:t>
            </a: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360’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Doublet: </a:t>
            </a:r>
          </a:p>
          <a:p>
            <a:pPr algn="ctr"/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Mainly for 160 &amp; 80M but usable on any band</a:t>
            </a:r>
            <a:br>
              <a:rPr lang="en-US" sz="2800" dirty="0">
                <a:solidFill>
                  <a:srgbClr val="7030A0"/>
                </a:solidFill>
              </a:rPr>
            </a:b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Extended Double Zepp on 80M (~3 </a:t>
            </a:r>
            <a:r>
              <a:rPr lang="en-US" sz="2800" dirty="0" err="1">
                <a:solidFill>
                  <a:srgbClr val="7030A0"/>
                </a:solidFill>
              </a:rPr>
              <a:t>dBd</a:t>
            </a:r>
            <a:r>
              <a:rPr lang="en-US" sz="2800" dirty="0">
                <a:solidFill>
                  <a:srgbClr val="7030A0"/>
                </a:solidFill>
              </a:rPr>
              <a:t> gain)</a:t>
            </a:r>
            <a:br>
              <a:rPr lang="en-US" sz="2800" dirty="0">
                <a:solidFill>
                  <a:srgbClr val="7030A0"/>
                </a:solidFill>
              </a:rPr>
            </a:br>
            <a:br>
              <a:rPr lang="en-US" sz="3200" dirty="0">
                <a:solidFill>
                  <a:srgbClr val="7030A0"/>
                </a:solidFill>
              </a:rPr>
            </a:br>
            <a:br>
              <a:rPr lang="en-US" sz="3200" dirty="0">
                <a:solidFill>
                  <a:srgbClr val="7030A0"/>
                </a:solidFill>
              </a:rPr>
            </a:b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B1B6B-8614-CAA9-6DB2-08D12B0BC704}"/>
              </a:ext>
            </a:extLst>
          </p:cNvPr>
          <p:cNvSpPr txBox="1"/>
          <p:nvPr/>
        </p:nvSpPr>
        <p:spPr>
          <a:xfrm>
            <a:off x="8661400" y="4285547"/>
            <a:ext cx="3361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 unique  antennas with 4 wires!</a:t>
            </a:r>
          </a:p>
        </p:txBody>
      </p:sp>
    </p:spTree>
    <p:extLst>
      <p:ext uri="{BB962C8B-B14F-4D97-AF65-F5344CB8AC3E}">
        <p14:creationId xmlns:p14="http://schemas.microsoft.com/office/powerpoint/2010/main" val="3239190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4475C-2C47-D5E9-12D5-9C1099DF6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50E0A7-09FB-9825-5ACE-7049060EF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176868"/>
            <a:ext cx="11311465" cy="507153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Tower / tri-bander assembly, setup, and teardown is cumbersome and time consuming</a:t>
            </a:r>
          </a:p>
          <a:p>
            <a:pPr>
              <a:lnSpc>
                <a:spcPct val="150000"/>
              </a:lnSpc>
            </a:pPr>
            <a:r>
              <a:rPr lang="en-US" dirty="0"/>
              <a:t>Requires several people</a:t>
            </a:r>
          </a:p>
          <a:p>
            <a:pPr>
              <a:lnSpc>
                <a:spcPct val="150000"/>
              </a:lnSpc>
            </a:pPr>
            <a:r>
              <a:rPr lang="en-US" dirty="0"/>
              <a:t>Painful if you drop it  (new KT34A is $3400!)</a:t>
            </a:r>
          </a:p>
          <a:p>
            <a:pPr>
              <a:lnSpc>
                <a:spcPct val="150000"/>
              </a:lnSpc>
            </a:pPr>
            <a:r>
              <a:rPr lang="en-US" dirty="0"/>
              <a:t>Don’t need another antenna for low bands</a:t>
            </a:r>
          </a:p>
          <a:p>
            <a:pPr>
              <a:lnSpc>
                <a:spcPct val="150000"/>
              </a:lnSpc>
            </a:pPr>
            <a:r>
              <a:rPr lang="en-US" dirty="0"/>
              <a:t>Most wire alternatives provide less performance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1C35E3-607A-A9EA-A7EC-89C92A1F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181507"/>
            <a:ext cx="11421532" cy="1240894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</a:rPr>
              <a:t>A VEE Beam as a Field Day Alternative?</a:t>
            </a:r>
          </a:p>
        </p:txBody>
      </p:sp>
    </p:spTree>
    <p:extLst>
      <p:ext uri="{BB962C8B-B14F-4D97-AF65-F5344CB8AC3E}">
        <p14:creationId xmlns:p14="http://schemas.microsoft.com/office/powerpoint/2010/main" val="3881051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17469-6D7C-796B-513C-C050707CA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4D18F-F27A-DA4D-8C2A-4AE0335AE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833966"/>
            <a:ext cx="11472333" cy="519006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E02E41-E217-D5D6-83B2-8BCA8EDC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4386"/>
            <a:ext cx="11472332" cy="1448498"/>
          </a:xfrm>
        </p:spPr>
        <p:txBody>
          <a:bodyPr>
            <a:noAutofit/>
          </a:bodyPr>
          <a:lstStyle/>
          <a:p>
            <a:r>
              <a:rPr lang="en-US" sz="4267" dirty="0">
                <a:solidFill>
                  <a:srgbClr val="00B050"/>
                </a:solidFill>
              </a:rPr>
              <a:t>Compact VEE BEAM: 70 Degree Apex</a:t>
            </a:r>
            <a:br>
              <a:rPr lang="en-US" sz="4267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7030A0"/>
                </a:solidFill>
              </a:rPr>
              <a:t>90’ legs (~2 waves on 15M), 30’ high in EZNEC: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6C1B7-D53E-89AE-F309-32C434A13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3" y="1998162"/>
            <a:ext cx="6197600" cy="4532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845AA-FB15-C59F-7BE0-394272B69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286182"/>
            <a:ext cx="6146800" cy="3449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ABBD3D-39D0-4E53-4506-DC4223EDEFE4}"/>
              </a:ext>
            </a:extLst>
          </p:cNvPr>
          <p:cNvSpPr txBox="1"/>
          <p:nvPr/>
        </p:nvSpPr>
        <p:spPr>
          <a:xfrm>
            <a:off x="7594600" y="1800998"/>
            <a:ext cx="358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Apex</a:t>
            </a:r>
            <a:r>
              <a:rPr lang="en-US" dirty="0"/>
              <a:t> </a:t>
            </a:r>
            <a:r>
              <a:rPr lang="en-US" sz="2400" b="1" dirty="0"/>
              <a:t>Angle = 70 deg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E8221F-C535-284E-3D6F-7BA9F1E52058}"/>
              </a:ext>
            </a:extLst>
          </p:cNvPr>
          <p:cNvCxnSpPr>
            <a:cxnSpLocks/>
          </p:cNvCxnSpPr>
          <p:nvPr/>
        </p:nvCxnSpPr>
        <p:spPr>
          <a:xfrm>
            <a:off x="9694333" y="2379133"/>
            <a:ext cx="0" cy="2574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BCC50E7-E330-025D-57FD-7DA0169ADFA3}"/>
              </a:ext>
            </a:extLst>
          </p:cNvPr>
          <p:cNvSpPr txBox="1"/>
          <p:nvPr/>
        </p:nvSpPr>
        <p:spPr>
          <a:xfrm>
            <a:off x="228602" y="2592583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Height (Z) = 30’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500920-85EA-63A2-7775-EBA9690B6E38}"/>
              </a:ext>
            </a:extLst>
          </p:cNvPr>
          <p:cNvCxnSpPr>
            <a:cxnSpLocks/>
          </p:cNvCxnSpPr>
          <p:nvPr/>
        </p:nvCxnSpPr>
        <p:spPr>
          <a:xfrm>
            <a:off x="1799167" y="3072924"/>
            <a:ext cx="1951566" cy="710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A02DFA-FB5C-DD2D-163C-1AF34CAF5701}"/>
              </a:ext>
            </a:extLst>
          </p:cNvPr>
          <p:cNvSpPr txBox="1"/>
          <p:nvPr/>
        </p:nvSpPr>
        <p:spPr>
          <a:xfrm>
            <a:off x="6307667" y="2702393"/>
            <a:ext cx="358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Spacing = 103.4’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EBE281-533F-34B1-1441-3FF1D3A2B0DE}"/>
              </a:ext>
            </a:extLst>
          </p:cNvPr>
          <p:cNvCxnSpPr>
            <a:cxnSpLocks/>
          </p:cNvCxnSpPr>
          <p:nvPr/>
        </p:nvCxnSpPr>
        <p:spPr>
          <a:xfrm>
            <a:off x="11370733" y="3666571"/>
            <a:ext cx="0" cy="2574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697F23-6BC3-58E4-8848-D62BB10B4F51}"/>
              </a:ext>
            </a:extLst>
          </p:cNvPr>
          <p:cNvCxnSpPr>
            <a:cxnSpLocks/>
          </p:cNvCxnSpPr>
          <p:nvPr/>
        </p:nvCxnSpPr>
        <p:spPr>
          <a:xfrm>
            <a:off x="9061450" y="2867849"/>
            <a:ext cx="2309283" cy="1636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DC7AD24-586D-B124-CE0B-4DCCAC295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662606"/>
              </p:ext>
            </p:extLst>
          </p:nvPr>
        </p:nvGraphicFramePr>
        <p:xfrm>
          <a:off x="0" y="4852884"/>
          <a:ext cx="7340598" cy="2001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118">
                  <a:extLst>
                    <a:ext uri="{9D8B030D-6E8A-4147-A177-3AD203B41FA5}">
                      <a16:colId xmlns:a16="http://schemas.microsoft.com/office/drawing/2014/main" val="3370329071"/>
                    </a:ext>
                  </a:extLst>
                </a:gridCol>
                <a:gridCol w="1468120">
                  <a:extLst>
                    <a:ext uri="{9D8B030D-6E8A-4147-A177-3AD203B41FA5}">
                      <a16:colId xmlns:a16="http://schemas.microsoft.com/office/drawing/2014/main" val="1559184175"/>
                    </a:ext>
                  </a:extLst>
                </a:gridCol>
                <a:gridCol w="1076962">
                  <a:extLst>
                    <a:ext uri="{9D8B030D-6E8A-4147-A177-3AD203B41FA5}">
                      <a16:colId xmlns:a16="http://schemas.microsoft.com/office/drawing/2014/main" val="237249201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616990946"/>
                    </a:ext>
                  </a:extLst>
                </a:gridCol>
                <a:gridCol w="1701798">
                  <a:extLst>
                    <a:ext uri="{9D8B030D-6E8A-4147-A177-3AD203B41FA5}">
                      <a16:colId xmlns:a16="http://schemas.microsoft.com/office/drawing/2014/main" val="767946002"/>
                    </a:ext>
                  </a:extLst>
                </a:gridCol>
              </a:tblGrid>
              <a:tr h="53837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DIPOLE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70 VEE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785533"/>
                  </a:ext>
                </a:extLst>
              </a:tr>
              <a:tr h="307643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432995"/>
                  </a:ext>
                </a:extLst>
              </a:tr>
              <a:tr h="3076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 (8.2 </a:t>
                      </a:r>
                      <a:r>
                        <a:rPr lang="en-US" b="1" dirty="0" err="1"/>
                        <a:t>dBi</a:t>
                      </a:r>
                      <a:r>
                        <a:rPr lang="en-US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1.9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63955"/>
                  </a:ext>
                </a:extLst>
              </a:tr>
              <a:tr h="3076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 (8.1 </a:t>
                      </a:r>
                      <a:r>
                        <a:rPr lang="en-US" b="1" dirty="0" err="1"/>
                        <a:t>dBi</a:t>
                      </a:r>
                      <a:r>
                        <a:rPr lang="en-US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4.2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835519"/>
                  </a:ext>
                </a:extLst>
              </a:tr>
              <a:tr h="3076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 (7.3 </a:t>
                      </a:r>
                      <a:r>
                        <a:rPr lang="en-US" b="1" dirty="0" err="1"/>
                        <a:t>dBi</a:t>
                      </a:r>
                      <a:r>
                        <a:rPr lang="en-US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5.6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426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3472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6FCD3E-4D27-23D3-1AD0-91AE5FAF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3236" y="1330960"/>
            <a:ext cx="3826934" cy="2761673"/>
          </a:xfrm>
        </p:spPr>
        <p:txBody>
          <a:bodyPr>
            <a:normAutofit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VEE – 1.9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gain East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+5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N and 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5640C9-020E-A0BE-B5DF-9A99D557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02" y="311433"/>
            <a:ext cx="3268135" cy="9214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20M Plots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42E40-30A1-5762-5D36-1A861966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563" y="4287517"/>
            <a:ext cx="6564063" cy="2457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19F34C-0F04-B2A6-6AF7-044E2D6CB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4" y="113001"/>
            <a:ext cx="7190740" cy="53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52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F8F1E-07AE-CF76-1193-C9E5AE781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F0D4DF-E832-B4F8-7592-DEA9D52CC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121" y="1270001"/>
            <a:ext cx="4114800" cy="3163000"/>
          </a:xfrm>
        </p:spPr>
        <p:txBody>
          <a:bodyPr>
            <a:normAutofit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VEE – 4.2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gain East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 +1 to 5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other directions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71A66F-4CB3-F2F5-9FFB-615CCEFD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0794" y="348538"/>
            <a:ext cx="3268135" cy="9214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15M Plots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2EA870-BD1A-DB97-1D06-13B71B7DF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01" y="4433001"/>
            <a:ext cx="6477299" cy="2424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3D1B3B-69A1-BA0C-2EA8-768D1DC0E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5" y="126999"/>
            <a:ext cx="7279363" cy="539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26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5658F-2C34-7348-A9B4-133BB211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3506A7-555A-87E2-D64A-EDC401FE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5166" y="1239520"/>
            <a:ext cx="4302034" cy="3007359"/>
          </a:xfrm>
        </p:spPr>
        <p:txBody>
          <a:bodyPr>
            <a:normAutofit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VEE – 5.6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gain East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gain almost  everywhere else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53DD28-1039-1CBB-CB12-890A24EA1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382" y="209988"/>
            <a:ext cx="3268135" cy="9214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10M Plots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4EF5F5-330A-0D28-F1D3-91844236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0" y="4326007"/>
            <a:ext cx="6469089" cy="2421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F42F9B-83DA-8B2F-92A6-5736CB78D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70" y="177800"/>
            <a:ext cx="7201730" cy="533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61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9809B-FA2A-507F-8248-08413F18A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2BF774-2145-A352-B16C-AF3DBA848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863" y="1171695"/>
            <a:ext cx="4659731" cy="3356762"/>
          </a:xfrm>
        </p:spPr>
        <p:txBody>
          <a:bodyPr>
            <a:normAutofit lnSpcReduction="10000"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VEE: Dipole pattern</a:t>
            </a: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Favors N-S, -2 dB East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+3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N-S,  </a:t>
            </a: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-5 dB straight up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F46338-7F3A-2DD8-028D-B561DAF39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495" y="250231"/>
            <a:ext cx="3205904" cy="9214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And 40M?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0DE342-657D-A4FF-2BA5-1FE1E4FFA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0" y="133608"/>
            <a:ext cx="7231792" cy="53615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DF3770-AB0B-6A91-5F17-73E4253B8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663" y="4371703"/>
            <a:ext cx="6610447" cy="247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18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07204-40F7-DD3E-327B-FB965515A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C3F987-6485-4987-31A6-2B050E398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20" y="1363281"/>
            <a:ext cx="4961255" cy="2945959"/>
          </a:xfrm>
        </p:spPr>
        <p:txBody>
          <a:bodyPr>
            <a:normAutofit lnSpcReduction="10000"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VEE: Dipole – like pattern,  +1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N and S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 -1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straight 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65486F-1B9F-F141-CF93-C8D13F83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3946" y="208139"/>
            <a:ext cx="3205904" cy="9214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And 80M?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CF91FB-D35C-10A1-4541-8AF493492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933" y="4309241"/>
            <a:ext cx="6615642" cy="2476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69E235-512A-F87D-8AC6-615BAA325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0" y="93133"/>
            <a:ext cx="7208309" cy="5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88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1E4-9406-1F28-FF6A-C1A5306F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687D0C-05EC-BE11-BEE1-1A167605E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4902538"/>
          </a:xfrm>
        </p:spPr>
        <p:txBody>
          <a:bodyPr>
            <a:normAutofit/>
          </a:bodyPr>
          <a:lstStyle/>
          <a:p>
            <a:r>
              <a:rPr lang="en-US" dirty="0"/>
              <a:t>Could use wires twice as long - 2 ½  waves (180’) for ~ 4dBd gain on 20M</a:t>
            </a:r>
          </a:p>
          <a:p>
            <a:endParaRPr lang="en-US" dirty="0"/>
          </a:p>
          <a:p>
            <a:r>
              <a:rPr lang="en-US" dirty="0"/>
              <a:t>But cumbersome / unwieldy, and 15 / 10M beamwidth is further reduced</a:t>
            </a:r>
          </a:p>
          <a:p>
            <a:pPr marL="146301" indent="0">
              <a:buNone/>
            </a:pPr>
            <a:endParaRPr lang="en-US" dirty="0"/>
          </a:p>
          <a:p>
            <a:pPr marL="146301" indent="0">
              <a:buNone/>
            </a:pPr>
            <a:r>
              <a:rPr lang="en-US" dirty="0"/>
              <a:t>      </a:t>
            </a:r>
            <a:r>
              <a:rPr lang="en-US" b="1" dirty="0">
                <a:solidFill>
                  <a:srgbClr val="7030A0"/>
                </a:solidFill>
              </a:rPr>
              <a:t>OR, would </a:t>
            </a:r>
            <a:r>
              <a:rPr lang="en-US" b="1" dirty="0" err="1">
                <a:solidFill>
                  <a:srgbClr val="7030A0"/>
                </a:solidFill>
              </a:rPr>
              <a:t>yagi</a:t>
            </a:r>
            <a:r>
              <a:rPr lang="en-US" b="1" dirty="0">
                <a:solidFill>
                  <a:srgbClr val="7030A0"/>
                </a:solidFill>
              </a:rPr>
              <a:t> – type parasitic elements </a:t>
            </a:r>
          </a:p>
          <a:p>
            <a:pPr marL="146301" indent="0">
              <a:buNone/>
            </a:pPr>
            <a:r>
              <a:rPr lang="en-US" b="1" dirty="0">
                <a:solidFill>
                  <a:srgbClr val="7030A0"/>
                </a:solidFill>
              </a:rPr>
              <a:t>                    help?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5A6056-D720-4919-19FB-73FD211C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Finding Extra OOMPH Eastward for FD</a:t>
            </a:r>
          </a:p>
        </p:txBody>
      </p:sp>
    </p:spTree>
    <p:extLst>
      <p:ext uri="{BB962C8B-B14F-4D97-AF65-F5344CB8AC3E}">
        <p14:creationId xmlns:p14="http://schemas.microsoft.com/office/powerpoint/2010/main" val="3398252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17893-40F4-56BD-56B3-B2033AE70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E7B9E-F6D9-7987-A265-7B7A1FA4E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833966"/>
            <a:ext cx="11472333" cy="519006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6CC4D-2C5E-E2C3-40B9-BDE1FE7A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87047"/>
            <a:ext cx="11032067" cy="1572419"/>
          </a:xfrm>
        </p:spPr>
        <p:txBody>
          <a:bodyPr>
            <a:noAutofit/>
          </a:bodyPr>
          <a:lstStyle/>
          <a:p>
            <a:r>
              <a:rPr lang="en-US" sz="4267" dirty="0">
                <a:solidFill>
                  <a:srgbClr val="00B050"/>
                </a:solidFill>
              </a:rPr>
              <a:t>VEE BEAM + 20 &amp; 15M Yagi – Type Reflectors - (a </a:t>
            </a:r>
            <a:r>
              <a:rPr lang="en-US" sz="4267" dirty="0" err="1">
                <a:solidFill>
                  <a:srgbClr val="FF0000"/>
                </a:solidFill>
              </a:rPr>
              <a:t>YagVEE</a:t>
            </a:r>
            <a:r>
              <a:rPr lang="en-US" sz="4267" dirty="0">
                <a:solidFill>
                  <a:srgbClr val="FF0000"/>
                </a:solidFill>
              </a:rPr>
              <a:t>?</a:t>
            </a:r>
            <a:r>
              <a:rPr lang="en-US" sz="4267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48755-633C-64B7-4276-A8FEC5A9B572}"/>
              </a:ext>
            </a:extLst>
          </p:cNvPr>
          <p:cNvSpPr txBox="1"/>
          <p:nvPr/>
        </p:nvSpPr>
        <p:spPr>
          <a:xfrm>
            <a:off x="7062615" y="1385669"/>
            <a:ext cx="4960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/>
              <a:t>20M Reflector, 35’ 5”,  20’ behind Apex</a:t>
            </a:r>
          </a:p>
          <a:p>
            <a:r>
              <a:rPr lang="en-US" b="1" dirty="0"/>
              <a:t>  15M Reflector, 23’ 5”,   9’ behind Apex</a:t>
            </a:r>
          </a:p>
          <a:p>
            <a:r>
              <a:rPr lang="en-US" b="1" dirty="0"/>
              <a:t>  10M – not used  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1AF710-3D61-6F4A-F6B0-6A2514514B90}"/>
              </a:ext>
            </a:extLst>
          </p:cNvPr>
          <p:cNvCxnSpPr>
            <a:cxnSpLocks/>
          </p:cNvCxnSpPr>
          <p:nvPr/>
        </p:nvCxnSpPr>
        <p:spPr>
          <a:xfrm flipH="1">
            <a:off x="6095700" y="1859280"/>
            <a:ext cx="662114" cy="472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C647CE-3587-D4D5-7A41-AF03CAF00ECF}"/>
              </a:ext>
            </a:extLst>
          </p:cNvPr>
          <p:cNvCxnSpPr>
            <a:cxnSpLocks/>
          </p:cNvCxnSpPr>
          <p:nvPr/>
        </p:nvCxnSpPr>
        <p:spPr>
          <a:xfrm>
            <a:off x="7802880" y="2448560"/>
            <a:ext cx="0" cy="686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73FC780-0805-EAD2-500A-AC5F67784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6" y="2583559"/>
            <a:ext cx="5680833" cy="3188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46A1CE-712A-284A-3F86-23F9CFA79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38" y="3135145"/>
            <a:ext cx="6363496" cy="35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98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886833-543F-C89A-8ACB-D7A8C2D2E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124" y="846139"/>
            <a:ext cx="5952543" cy="53768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70B637-3D6C-761F-CA60-BCCC64EA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81" y="105305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How about a VEE BEAM?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BBF27-A67A-B81C-CC0E-F86F9A20DAB2}"/>
              </a:ext>
            </a:extLst>
          </p:cNvPr>
          <p:cNvSpPr txBox="1"/>
          <p:nvPr/>
        </p:nvSpPr>
        <p:spPr>
          <a:xfrm>
            <a:off x="211667" y="1317552"/>
            <a:ext cx="5350933" cy="472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301" lvl="0" indent="0">
              <a:lnSpc>
                <a:spcPct val="120000"/>
              </a:lnSpc>
              <a:buNone/>
            </a:pPr>
            <a:r>
              <a:rPr lang="en-US" sz="2800" dirty="0"/>
              <a:t>Two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end-fed long wires </a:t>
            </a:r>
            <a:r>
              <a:rPr lang="en-US" sz="2800" dirty="0"/>
              <a:t>(usually 2 ^ or more) in a horizontal “V” pattern</a:t>
            </a:r>
          </a:p>
          <a:p>
            <a:pPr marL="146301" lvl="0" indent="0">
              <a:lnSpc>
                <a:spcPct val="120000"/>
              </a:lnSpc>
              <a:buNone/>
            </a:pPr>
            <a:endParaRPr lang="en-US" sz="2800" dirty="0"/>
          </a:p>
          <a:p>
            <a:pPr marL="146301" lvl="0" indent="0">
              <a:lnSpc>
                <a:spcPct val="120000"/>
              </a:lnSpc>
              <a:buNone/>
            </a:pPr>
            <a:r>
              <a:rPr lang="en-US" sz="2800" dirty="0"/>
              <a:t>It’s a ½ rhombic</a:t>
            </a:r>
          </a:p>
          <a:p>
            <a:pPr marL="146301" lvl="0" indent="0">
              <a:lnSpc>
                <a:spcPct val="120000"/>
              </a:lnSpc>
              <a:buNone/>
            </a:pPr>
            <a:endParaRPr lang="en-US" sz="2800" dirty="0"/>
          </a:p>
          <a:p>
            <a:pPr marL="146301" lvl="0" indent="0">
              <a:lnSpc>
                <a:spcPct val="120000"/>
              </a:lnSpc>
              <a:buNone/>
            </a:pPr>
            <a:r>
              <a:rPr lang="en-US" sz="2800" dirty="0"/>
              <a:t>OR, a center-fed doublet with legs folded toward each other</a:t>
            </a:r>
          </a:p>
        </p:txBody>
      </p:sp>
    </p:spTree>
    <p:extLst>
      <p:ext uri="{BB962C8B-B14F-4D97-AF65-F5344CB8AC3E}">
        <p14:creationId xmlns:p14="http://schemas.microsoft.com/office/powerpoint/2010/main" val="1333960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4B721-8716-7BF3-1492-44C69B814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8A1504-3706-A5B0-04CE-5531BE9A9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783" y="2001520"/>
            <a:ext cx="6761778" cy="4856480"/>
          </a:xfrm>
        </p:spPr>
        <p:txBody>
          <a:bodyPr>
            <a:normAutofit fontScale="92500" lnSpcReduction="10000"/>
          </a:bodyPr>
          <a:lstStyle/>
          <a:p>
            <a:pPr marL="146301" indent="0" algn="ctr">
              <a:buNone/>
            </a:pPr>
            <a:r>
              <a:rPr lang="en-US" sz="2800" dirty="0"/>
              <a:t>There’s some, but far less parasitic - driven element coupling with the VEE vs a </a:t>
            </a:r>
            <a:r>
              <a:rPr lang="en-US" sz="2800" dirty="0" err="1"/>
              <a:t>yagi</a:t>
            </a:r>
            <a:r>
              <a:rPr lang="en-US" sz="2800" dirty="0"/>
              <a:t>, and it varies by frequency</a:t>
            </a:r>
          </a:p>
          <a:p>
            <a:pPr marL="146301" indent="0" algn="ctr">
              <a:buNone/>
            </a:pPr>
            <a:endParaRPr lang="en-US" sz="2800" dirty="0"/>
          </a:p>
          <a:p>
            <a:pPr marL="146301" indent="0" algn="ctr">
              <a:buNone/>
            </a:pPr>
            <a:r>
              <a:rPr lang="en-US" sz="2800" dirty="0"/>
              <a:t>VEE Good on 10M, reflector not needed </a:t>
            </a:r>
          </a:p>
          <a:p>
            <a:pPr marL="146301" indent="0" algn="ctr">
              <a:buNone/>
            </a:pPr>
            <a:endParaRPr lang="en-US" sz="2800" dirty="0"/>
          </a:p>
          <a:p>
            <a:pPr marL="146301" indent="0" algn="ctr">
              <a:buNone/>
            </a:pPr>
            <a:r>
              <a:rPr lang="en-US" sz="2800" b="1" dirty="0">
                <a:solidFill>
                  <a:srgbClr val="FF0000"/>
                </a:solidFill>
              </a:rPr>
              <a:t>Total gain = 2.8 </a:t>
            </a:r>
            <a:r>
              <a:rPr lang="en-US" sz="2800" b="1" dirty="0" err="1">
                <a:solidFill>
                  <a:srgbClr val="FF0000"/>
                </a:solidFill>
              </a:rPr>
              <a:t>dBd</a:t>
            </a:r>
            <a:r>
              <a:rPr lang="en-US" sz="2800" b="1" dirty="0">
                <a:solidFill>
                  <a:srgbClr val="FF0000"/>
                </a:solidFill>
              </a:rPr>
              <a:t> on 20M, </a:t>
            </a:r>
          </a:p>
          <a:p>
            <a:pPr marL="146301" indent="0" algn="ctr">
              <a:buNone/>
            </a:pPr>
            <a:r>
              <a:rPr lang="en-US" sz="2800" b="1" dirty="0">
                <a:solidFill>
                  <a:srgbClr val="FF0000"/>
                </a:solidFill>
              </a:rPr>
              <a:t>5.2 </a:t>
            </a:r>
            <a:r>
              <a:rPr lang="en-US" sz="2800" b="1" dirty="0" err="1">
                <a:solidFill>
                  <a:srgbClr val="FF0000"/>
                </a:solidFill>
              </a:rPr>
              <a:t>dBd</a:t>
            </a:r>
            <a:r>
              <a:rPr lang="en-US" sz="2800" b="1" dirty="0">
                <a:solidFill>
                  <a:srgbClr val="FF0000"/>
                </a:solidFill>
              </a:rPr>
              <a:t> on 15M</a:t>
            </a:r>
            <a:endParaRPr lang="en-US" sz="2800" dirty="0"/>
          </a:p>
          <a:p>
            <a:pPr marL="146301" indent="0" algn="ctr">
              <a:buNone/>
            </a:pPr>
            <a:endParaRPr lang="en-US" sz="3800" dirty="0">
              <a:solidFill>
                <a:srgbClr val="7030A0"/>
              </a:solidFill>
            </a:endParaRPr>
          </a:p>
          <a:p>
            <a:pPr marL="146301" indent="0" algn="ctr">
              <a:buNone/>
            </a:pPr>
            <a:r>
              <a:rPr lang="en-US" sz="3300" b="1" dirty="0">
                <a:solidFill>
                  <a:srgbClr val="7030A0"/>
                </a:solidFill>
              </a:rPr>
              <a:t>Not a lot, but not bad for 60’ more wire!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E20B51-5C1B-A3C6-2647-C789D178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0" y="229347"/>
            <a:ext cx="7600963" cy="158685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Reflectors add .9 dB on 20M, </a:t>
            </a:r>
            <a:br>
              <a:rPr lang="en-US" sz="4000" dirty="0">
                <a:solidFill>
                  <a:srgbClr val="00B050"/>
                </a:solidFill>
              </a:rPr>
            </a:br>
            <a:r>
              <a:rPr lang="en-US" sz="4000" dirty="0">
                <a:solidFill>
                  <a:srgbClr val="00B050"/>
                </a:solidFill>
              </a:rPr>
              <a:t>1dB on 15M, .3 dB on 10M (?)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701B04-1A00-4EFE-B0FB-62749B18D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139388"/>
              </p:ext>
            </p:extLst>
          </p:nvPr>
        </p:nvGraphicFramePr>
        <p:xfrm>
          <a:off x="0" y="3025438"/>
          <a:ext cx="533878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755">
                  <a:extLst>
                    <a:ext uri="{9D8B030D-6E8A-4147-A177-3AD203B41FA5}">
                      <a16:colId xmlns:a16="http://schemas.microsoft.com/office/drawing/2014/main" val="3370329071"/>
                    </a:ext>
                  </a:extLst>
                </a:gridCol>
                <a:gridCol w="1067757">
                  <a:extLst>
                    <a:ext uri="{9D8B030D-6E8A-4147-A177-3AD203B41FA5}">
                      <a16:colId xmlns:a16="http://schemas.microsoft.com/office/drawing/2014/main" val="1559184175"/>
                    </a:ext>
                  </a:extLst>
                </a:gridCol>
                <a:gridCol w="1067757">
                  <a:extLst>
                    <a:ext uri="{9D8B030D-6E8A-4147-A177-3AD203B41FA5}">
                      <a16:colId xmlns:a16="http://schemas.microsoft.com/office/drawing/2014/main" val="2372492017"/>
                    </a:ext>
                  </a:extLst>
                </a:gridCol>
                <a:gridCol w="1067757">
                  <a:extLst>
                    <a:ext uri="{9D8B030D-6E8A-4147-A177-3AD203B41FA5}">
                      <a16:colId xmlns:a16="http://schemas.microsoft.com/office/drawing/2014/main" val="2616990946"/>
                    </a:ext>
                  </a:extLst>
                </a:gridCol>
                <a:gridCol w="1067757">
                  <a:extLst>
                    <a:ext uri="{9D8B030D-6E8A-4147-A177-3AD203B41FA5}">
                      <a16:colId xmlns:a16="http://schemas.microsoft.com/office/drawing/2014/main" val="767946002"/>
                    </a:ext>
                  </a:extLst>
                </a:gridCol>
              </a:tblGrid>
              <a:tr h="45857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DIPOLE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YAGVEE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785533"/>
                  </a:ext>
                </a:extLst>
              </a:tr>
              <a:tr h="299494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432995"/>
                  </a:ext>
                </a:extLst>
              </a:tr>
              <a:tr h="27926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2.8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63955"/>
                  </a:ext>
                </a:extLst>
              </a:tr>
              <a:tr h="27926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5.2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835519"/>
                  </a:ext>
                </a:extLst>
              </a:tr>
              <a:tr h="27926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5.9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42617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5F1907B-8883-E094-ECCA-4354DF074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8" y="287867"/>
            <a:ext cx="4238568" cy="158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10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4EC9A-165E-B3F6-6FCE-38368DC0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09D31C-7B6E-AF1E-5EFF-2693C55DC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" y="2133600"/>
            <a:ext cx="6695440" cy="4003040"/>
          </a:xfrm>
        </p:spPr>
        <p:txBody>
          <a:bodyPr>
            <a:normAutofit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 BAND        GAIN     YAGVEE </a:t>
            </a:r>
          </a:p>
          <a:p>
            <a:pPr marL="146301" indent="0" algn="ctr">
              <a:buNone/>
            </a:pPr>
            <a:endParaRPr lang="en-US" b="1" dirty="0"/>
          </a:p>
          <a:p>
            <a:pPr marL="146301" indent="0">
              <a:buNone/>
            </a:pPr>
            <a:r>
              <a:rPr lang="en-US" b="1" dirty="0"/>
              <a:t>  20M           4.5           </a:t>
            </a:r>
            <a:r>
              <a:rPr lang="en-US" b="1" dirty="0">
                <a:solidFill>
                  <a:srgbClr val="FF0000"/>
                </a:solidFill>
              </a:rPr>
              <a:t>-1.7</a:t>
            </a:r>
          </a:p>
          <a:p>
            <a:pPr marL="146301" indent="0">
              <a:buNone/>
            </a:pPr>
            <a:r>
              <a:rPr lang="en-US" b="1" dirty="0"/>
              <a:t>  15M           4.9           </a:t>
            </a:r>
            <a:r>
              <a:rPr lang="en-US" b="1" dirty="0">
                <a:solidFill>
                  <a:srgbClr val="00B050"/>
                </a:solidFill>
              </a:rPr>
              <a:t>+.3</a:t>
            </a:r>
          </a:p>
          <a:p>
            <a:pPr marL="146301" indent="0">
              <a:buNone/>
            </a:pPr>
            <a:r>
              <a:rPr lang="en-US" b="1" dirty="0"/>
              <a:t>  10M           5.3           </a:t>
            </a:r>
            <a:r>
              <a:rPr lang="en-US" b="1" dirty="0">
                <a:solidFill>
                  <a:srgbClr val="00B050"/>
                </a:solidFill>
              </a:rPr>
              <a:t>+.6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B4A4E-A2A0-C22C-B83E-2A8EC746C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7762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YagVEE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vs </a:t>
            </a:r>
            <a:r>
              <a:rPr lang="en-US" dirty="0" err="1">
                <a:solidFill>
                  <a:srgbClr val="00B050"/>
                </a:solidFill>
              </a:rPr>
              <a:t>Tribander</a:t>
            </a:r>
            <a:r>
              <a:rPr lang="en-US" dirty="0">
                <a:solidFill>
                  <a:srgbClr val="00B050"/>
                </a:solidFill>
              </a:rPr>
              <a:t> Gain, </a:t>
            </a:r>
            <a:r>
              <a:rPr lang="en-US" dirty="0" err="1">
                <a:solidFill>
                  <a:srgbClr val="00B050"/>
                </a:solidFill>
              </a:rPr>
              <a:t>dBd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 1">
            <a:extLst>
              <a:ext uri="{FF2B5EF4-FFF2-40B4-BE49-F238E27FC236}">
                <a16:creationId xmlns:a16="http://schemas.microsoft.com/office/drawing/2014/main" id="{CDBDF416-468A-A694-9FA4-6B75E61CA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0" y="1686560"/>
            <a:ext cx="5171440" cy="517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69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B8CD9-FADC-0E92-BF66-74DDA4A21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77D74-2002-D662-F405-6D5498B6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833966"/>
            <a:ext cx="11472333" cy="519006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3DB60-71EF-D16C-1837-5F0A471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7048"/>
            <a:ext cx="11582400" cy="1047486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 </a:t>
            </a:r>
            <a:r>
              <a:rPr lang="en-US" sz="4000" dirty="0" err="1">
                <a:solidFill>
                  <a:srgbClr val="FF0000"/>
                </a:solidFill>
              </a:rPr>
              <a:t>YagVEE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00B050"/>
                </a:solidFill>
              </a:rPr>
              <a:t>with Directors too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301E9-C049-7489-88BC-B5F5AE199C7C}"/>
              </a:ext>
            </a:extLst>
          </p:cNvPr>
          <p:cNvSpPr txBox="1"/>
          <p:nvPr/>
        </p:nvSpPr>
        <p:spPr>
          <a:xfrm>
            <a:off x="7272866" y="1344925"/>
            <a:ext cx="461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20M Director 2: 31’ 10”, 16’ from Dir 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576AAA-EDF7-9F08-0C89-EE7097C4C521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580033" y="1714257"/>
            <a:ext cx="0" cy="947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55491A-6E3A-552F-5F84-BB3F1784A781}"/>
              </a:ext>
            </a:extLst>
          </p:cNvPr>
          <p:cNvSpPr txBox="1"/>
          <p:nvPr/>
        </p:nvSpPr>
        <p:spPr>
          <a:xfrm>
            <a:off x="548640" y="5239915"/>
            <a:ext cx="4996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15M Director 1-     22’, 30’ 6” from Apex  </a:t>
            </a:r>
          </a:p>
          <a:p>
            <a:pPr algn="ctr"/>
            <a:r>
              <a:rPr lang="en-US" b="1" dirty="0"/>
              <a:t>20M Director 1-   31’ 10”, 32’ from Apex</a:t>
            </a:r>
          </a:p>
          <a:p>
            <a:pPr algn="ctr"/>
            <a:endParaRPr lang="en-US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599DC8-0C6A-157E-1858-4435FA9C98D7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2915924" y="4684820"/>
            <a:ext cx="117921" cy="506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43E685-5D3D-4224-E5C8-0BC8194B9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647" y="3088776"/>
            <a:ext cx="6786804" cy="3808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AE0BBA-CF1C-4C5A-A603-387F03122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" y="1313720"/>
            <a:ext cx="6006591" cy="33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13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E7C3D-51BC-BE46-CB8C-D43BBC662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A323B9-B720-5291-49CC-B76BE9868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347133"/>
            <a:ext cx="6112931" cy="5889413"/>
          </a:xfrm>
        </p:spPr>
        <p:txBody>
          <a:bodyPr>
            <a:normAutofit fontScale="92500" lnSpcReduction="20000"/>
          </a:bodyPr>
          <a:lstStyle/>
          <a:p>
            <a:pPr marL="146301" indent="0">
              <a:buNone/>
            </a:pPr>
            <a:r>
              <a:rPr lang="en-US" sz="2800" dirty="0"/>
              <a:t>Director(s) fit in existing antenna envelope - supported by wire legs</a:t>
            </a:r>
          </a:p>
          <a:p>
            <a:pPr marL="146301" indent="0">
              <a:buNone/>
            </a:pPr>
            <a:endParaRPr lang="en-US" sz="2800" dirty="0"/>
          </a:p>
          <a:p>
            <a:pPr marL="146301" indent="0">
              <a:buNone/>
            </a:pPr>
            <a:r>
              <a:rPr lang="en-US" sz="2800" dirty="0"/>
              <a:t>Same </a:t>
            </a:r>
            <a:r>
              <a:rPr lang="en-US" sz="2800" i="1" dirty="0"/>
              <a:t>limited</a:t>
            </a:r>
            <a:r>
              <a:rPr lang="en-US" sz="2800" dirty="0"/>
              <a:t> parasitic coupling observed</a:t>
            </a:r>
          </a:p>
          <a:p>
            <a:pPr marL="146301" indent="0">
              <a:buNone/>
            </a:pPr>
            <a:endParaRPr lang="en-US" sz="2800" dirty="0"/>
          </a:p>
          <a:p>
            <a:pPr marL="146301" indent="0">
              <a:buNone/>
            </a:pPr>
            <a:r>
              <a:rPr lang="en-US" sz="2800" dirty="0"/>
              <a:t>Two 20M directors alone </a:t>
            </a:r>
            <a:r>
              <a:rPr lang="en-US" sz="2800" b="1" dirty="0">
                <a:solidFill>
                  <a:srgbClr val="00B050"/>
                </a:solidFill>
              </a:rPr>
              <a:t>add another .9 </a:t>
            </a:r>
            <a:r>
              <a:rPr lang="en-US" sz="2800" b="1" dirty="0" err="1">
                <a:solidFill>
                  <a:srgbClr val="00B050"/>
                </a:solidFill>
              </a:rPr>
              <a:t>dBd</a:t>
            </a:r>
            <a:r>
              <a:rPr lang="en-US" sz="2800" b="1" dirty="0">
                <a:solidFill>
                  <a:srgbClr val="00B050"/>
                </a:solidFill>
              </a:rPr>
              <a:t> gain,</a:t>
            </a:r>
            <a:r>
              <a:rPr lang="en-US" sz="2800" dirty="0"/>
              <a:t> but </a:t>
            </a:r>
            <a:r>
              <a:rPr lang="en-US" sz="2800" b="1" dirty="0">
                <a:solidFill>
                  <a:srgbClr val="FF0000"/>
                </a:solidFill>
              </a:rPr>
              <a:t>cost .7 dB gain </a:t>
            </a:r>
            <a:r>
              <a:rPr lang="en-US" sz="2800" dirty="0">
                <a:solidFill>
                  <a:srgbClr val="FF0000"/>
                </a:solidFill>
              </a:rPr>
              <a:t>on 15M, .5 dB on 10M</a:t>
            </a:r>
          </a:p>
          <a:p>
            <a:pPr marL="146301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146301" indent="0">
              <a:buNone/>
            </a:pPr>
            <a:r>
              <a:rPr lang="en-US" sz="2800" b="1" dirty="0">
                <a:solidFill>
                  <a:srgbClr val="00B050"/>
                </a:solidFill>
              </a:rPr>
              <a:t>One 15M director restores lost gain</a:t>
            </a:r>
          </a:p>
          <a:p>
            <a:pPr marL="146301" indent="0">
              <a:buNone/>
            </a:pPr>
            <a:endParaRPr lang="en-US" sz="2800" dirty="0"/>
          </a:p>
          <a:p>
            <a:pPr marL="146301" indent="0">
              <a:buNone/>
            </a:pPr>
            <a:r>
              <a:rPr lang="en-US" sz="2800" dirty="0"/>
              <a:t>More directors added little</a:t>
            </a:r>
          </a:p>
          <a:p>
            <a:pPr marL="146301" indent="0">
              <a:buNone/>
            </a:pPr>
            <a:endParaRPr lang="en-US" sz="2800" dirty="0"/>
          </a:p>
          <a:p>
            <a:pPr marL="146301" indent="0">
              <a:buNone/>
            </a:pPr>
            <a:r>
              <a:rPr lang="en-US" sz="2800" dirty="0"/>
              <a:t>             80 and 40M unaffected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98831-AE99-95AF-9126-728F3D77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132" y="347133"/>
            <a:ext cx="5731524" cy="218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YagVEE</a:t>
            </a:r>
            <a:r>
              <a:rPr lang="en-US" sz="4000" dirty="0">
                <a:solidFill>
                  <a:srgbClr val="00B050"/>
                </a:solidFill>
              </a:rPr>
              <a:t> with Two 20M, One 15M Director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8236731-A635-DCB4-D399-2CFD1DADA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54134"/>
              </p:ext>
            </p:extLst>
          </p:nvPr>
        </p:nvGraphicFramePr>
        <p:xfrm>
          <a:off x="6189132" y="3429000"/>
          <a:ext cx="5926667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203">
                  <a:extLst>
                    <a:ext uri="{9D8B030D-6E8A-4147-A177-3AD203B41FA5}">
                      <a16:colId xmlns:a16="http://schemas.microsoft.com/office/drawing/2014/main" val="3370329071"/>
                    </a:ext>
                  </a:extLst>
                </a:gridCol>
                <a:gridCol w="1212468">
                  <a:extLst>
                    <a:ext uri="{9D8B030D-6E8A-4147-A177-3AD203B41FA5}">
                      <a16:colId xmlns:a16="http://schemas.microsoft.com/office/drawing/2014/main" val="1559184175"/>
                    </a:ext>
                  </a:extLst>
                </a:gridCol>
                <a:gridCol w="1052686">
                  <a:extLst>
                    <a:ext uri="{9D8B030D-6E8A-4147-A177-3AD203B41FA5}">
                      <a16:colId xmlns:a16="http://schemas.microsoft.com/office/drawing/2014/main" val="2372492017"/>
                    </a:ext>
                  </a:extLst>
                </a:gridCol>
                <a:gridCol w="1541432">
                  <a:extLst>
                    <a:ext uri="{9D8B030D-6E8A-4147-A177-3AD203B41FA5}">
                      <a16:colId xmlns:a16="http://schemas.microsoft.com/office/drawing/2014/main" val="2616990946"/>
                    </a:ext>
                  </a:extLst>
                </a:gridCol>
                <a:gridCol w="1127878">
                  <a:extLst>
                    <a:ext uri="{9D8B030D-6E8A-4147-A177-3AD203B41FA5}">
                      <a16:colId xmlns:a16="http://schemas.microsoft.com/office/drawing/2014/main" val="767946002"/>
                    </a:ext>
                  </a:extLst>
                </a:gridCol>
              </a:tblGrid>
              <a:tr h="45857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DIPOLE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 </a:t>
                      </a:r>
                      <a:r>
                        <a:rPr lang="en-US" b="1" dirty="0" err="1"/>
                        <a:t>el</a:t>
                      </a:r>
                      <a:r>
                        <a:rPr lang="en-US" b="1" dirty="0"/>
                        <a:t> YAGVEE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785533"/>
                  </a:ext>
                </a:extLst>
              </a:tr>
              <a:tr h="299494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432995"/>
                  </a:ext>
                </a:extLst>
              </a:tr>
              <a:tr h="27926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3.7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63955"/>
                  </a:ext>
                </a:extLst>
              </a:tr>
              <a:tr h="27926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5.3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835519"/>
                  </a:ext>
                </a:extLst>
              </a:tr>
              <a:tr h="27926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5.4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426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786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223F8-69BF-3B67-6446-638047042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5B1026-3A22-4346-4E2E-2D701E188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" y="2133600"/>
            <a:ext cx="6695440" cy="4003040"/>
          </a:xfrm>
        </p:spPr>
        <p:txBody>
          <a:bodyPr>
            <a:normAutofit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BAND          GAIN     YAGVEE </a:t>
            </a:r>
          </a:p>
          <a:p>
            <a:pPr marL="146301" indent="0" algn="ctr">
              <a:buNone/>
            </a:pPr>
            <a:endParaRPr lang="en-US" b="1" dirty="0"/>
          </a:p>
          <a:p>
            <a:pPr marL="146301" indent="0">
              <a:buNone/>
            </a:pPr>
            <a:r>
              <a:rPr lang="en-US" b="1" dirty="0"/>
              <a:t>   20M           4.5           </a:t>
            </a:r>
            <a:r>
              <a:rPr lang="en-US" b="1" dirty="0">
                <a:solidFill>
                  <a:srgbClr val="FF0000"/>
                </a:solidFill>
              </a:rPr>
              <a:t>-.8</a:t>
            </a:r>
          </a:p>
          <a:p>
            <a:pPr marL="146301" indent="0">
              <a:buNone/>
            </a:pPr>
            <a:r>
              <a:rPr lang="en-US" b="1" dirty="0"/>
              <a:t>   15M           4.9          </a:t>
            </a:r>
            <a:r>
              <a:rPr lang="en-US" b="1" dirty="0">
                <a:solidFill>
                  <a:srgbClr val="00B050"/>
                </a:solidFill>
              </a:rPr>
              <a:t>+.4</a:t>
            </a:r>
          </a:p>
          <a:p>
            <a:pPr marL="146301" indent="0">
              <a:buNone/>
            </a:pPr>
            <a:r>
              <a:rPr lang="en-US" b="1" dirty="0"/>
              <a:t>   10M           5.3          </a:t>
            </a:r>
            <a:r>
              <a:rPr lang="en-US" b="1" dirty="0">
                <a:solidFill>
                  <a:srgbClr val="00B050"/>
                </a:solidFill>
              </a:rPr>
              <a:t>+.1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6F6EE9-EECE-D1FC-8EB1-C11C079B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7762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YagVEE</a:t>
            </a:r>
            <a:r>
              <a:rPr lang="en-US" sz="4800" dirty="0">
                <a:solidFill>
                  <a:srgbClr val="FF0000"/>
                </a:solidFill>
              </a:rPr>
              <a:t> +D’s </a:t>
            </a:r>
            <a:r>
              <a:rPr lang="en-US" sz="4800" dirty="0">
                <a:solidFill>
                  <a:srgbClr val="00B050"/>
                </a:solidFill>
              </a:rPr>
              <a:t>vs </a:t>
            </a:r>
            <a:r>
              <a:rPr lang="en-US" sz="4800" dirty="0" err="1">
                <a:solidFill>
                  <a:srgbClr val="00B050"/>
                </a:solidFill>
              </a:rPr>
              <a:t>Tribander</a:t>
            </a:r>
            <a:r>
              <a:rPr lang="en-US" sz="4800" dirty="0">
                <a:solidFill>
                  <a:srgbClr val="00B050"/>
                </a:solidFill>
              </a:rPr>
              <a:t> Gain, </a:t>
            </a:r>
            <a:r>
              <a:rPr lang="en-US" sz="4800" dirty="0" err="1">
                <a:solidFill>
                  <a:srgbClr val="00B050"/>
                </a:solidFill>
              </a:rPr>
              <a:t>dBd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 1">
            <a:extLst>
              <a:ext uri="{FF2B5EF4-FFF2-40B4-BE49-F238E27FC236}">
                <a16:creationId xmlns:a16="http://schemas.microsoft.com/office/drawing/2014/main" id="{A37D2653-6E9F-B0D8-1245-2A9645EA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0" y="1686560"/>
            <a:ext cx="5171440" cy="517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904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94F27-AFDD-31B4-9381-2F39F7D27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439390-63BC-A29A-D59D-1B729D51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9" y="196796"/>
            <a:ext cx="4255837" cy="14294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20M Plots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D7A2AE1-595A-FB3E-5BC6-2439B055A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5841" y="1481668"/>
            <a:ext cx="4604664" cy="3081866"/>
          </a:xfrm>
        </p:spPr>
        <p:txBody>
          <a:bodyPr>
            <a:normAutofit/>
          </a:bodyPr>
          <a:lstStyle/>
          <a:p>
            <a:pPr marL="146301" indent="0" algn="ctr">
              <a:buNone/>
            </a:pPr>
            <a:r>
              <a:rPr lang="en-US" b="1" dirty="0" err="1">
                <a:solidFill>
                  <a:srgbClr val="FF0000"/>
                </a:solidFill>
              </a:rPr>
              <a:t>YagVEE</a:t>
            </a:r>
            <a:r>
              <a:rPr lang="en-US" b="1" dirty="0">
                <a:solidFill>
                  <a:srgbClr val="FF0000"/>
                </a:solidFill>
              </a:rPr>
              <a:t> - </a:t>
            </a: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3.7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gain East 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+3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N + S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CFF00-C2EE-9363-82FD-C7BF028B5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22800"/>
            <a:ext cx="5970336" cy="223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38BEE8-00EB-2B8B-C66A-BA352C61E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180"/>
            <a:ext cx="7548839" cy="559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19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587A0-4989-CB16-1758-ADDFABB5F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95426A-2970-94F5-7D4D-131E1404D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7987" y="458605"/>
            <a:ext cx="3683001" cy="9637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15M Plots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C476A8C-61E9-E13F-E32E-1E0261922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933" y="1574801"/>
            <a:ext cx="4216401" cy="2582332"/>
          </a:xfrm>
        </p:spPr>
        <p:txBody>
          <a:bodyPr>
            <a:normAutofit fontScale="92500" lnSpcReduction="10000"/>
          </a:bodyPr>
          <a:lstStyle/>
          <a:p>
            <a:pPr marL="146301" indent="0" algn="ctr">
              <a:buNone/>
            </a:pPr>
            <a:r>
              <a:rPr lang="en-US" b="1" dirty="0" err="1">
                <a:solidFill>
                  <a:srgbClr val="FF0000"/>
                </a:solidFill>
              </a:rPr>
              <a:t>YagVEE</a:t>
            </a:r>
            <a:r>
              <a:rPr lang="en-US" b="1" dirty="0">
                <a:solidFill>
                  <a:srgbClr val="FF0000"/>
                </a:solidFill>
              </a:rPr>
              <a:t> - </a:t>
            </a: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5.3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gain East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+1-4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other directions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3AA80-0B62-98DF-2490-FA89BDB5F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7" y="111731"/>
            <a:ext cx="7430032" cy="5508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CAA52-88B0-C336-5F84-F56169139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643" y="4309533"/>
            <a:ext cx="6613368" cy="24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1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FC465-8DFB-C7A4-266E-F1A7F0353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CC5006-FB73-F7C3-0A55-49F3EFF4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233" y="365472"/>
            <a:ext cx="3683001" cy="9637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10M Plots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A9CAAFC-7F90-B445-7A07-681128A73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0" y="1574801"/>
            <a:ext cx="4334934" cy="2922688"/>
          </a:xfrm>
        </p:spPr>
        <p:txBody>
          <a:bodyPr>
            <a:normAutofit lnSpcReduction="10000"/>
          </a:bodyPr>
          <a:lstStyle/>
          <a:p>
            <a:pPr marL="146301" indent="0" algn="ctr">
              <a:buNone/>
            </a:pPr>
            <a:r>
              <a:rPr lang="en-US" b="1" dirty="0" err="1">
                <a:solidFill>
                  <a:srgbClr val="FF0000"/>
                </a:solidFill>
              </a:rPr>
              <a:t>YagVEE</a:t>
            </a:r>
            <a:r>
              <a:rPr lang="en-US" b="1" dirty="0">
                <a:solidFill>
                  <a:srgbClr val="FF0000"/>
                </a:solidFill>
              </a:rPr>
              <a:t> - </a:t>
            </a: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5.4 </a:t>
            </a:r>
            <a:r>
              <a:rPr lang="en-US" b="1" dirty="0" err="1">
                <a:solidFill>
                  <a:srgbClr val="FF0000"/>
                </a:solidFill>
              </a:rPr>
              <a:t>dBd</a:t>
            </a:r>
            <a:r>
              <a:rPr lang="en-US" b="1" dirty="0">
                <a:solidFill>
                  <a:srgbClr val="FF0000"/>
                </a:solidFill>
              </a:rPr>
              <a:t> gain East</a:t>
            </a:r>
          </a:p>
          <a:p>
            <a:pPr marL="14630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4630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Good gain in many directions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1B9C0-03FB-BE87-97F6-C6EE32637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333" y="4497488"/>
            <a:ext cx="6180667" cy="2313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8FF332-1FBA-F8DB-DAA7-852F23249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2" y="206009"/>
            <a:ext cx="7349068" cy="54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35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9DBE94-08B1-E923-1C30-032FE6C15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EA9238-B95A-6F80-8BEC-FAB8F37C7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320" y="538640"/>
            <a:ext cx="5486400" cy="8632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</a:t>
            </a:r>
            <a:r>
              <a:rPr lang="en-US" dirty="0" err="1">
                <a:solidFill>
                  <a:srgbClr val="FFFF00"/>
                </a:solidFill>
              </a:rPr>
              <a:t>YagVEE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445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EC34B-0BAF-5A95-FF81-E04D51828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0B4D6-25DB-3868-26B5-352C2B11B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833966"/>
            <a:ext cx="11472333" cy="519006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9CBAF-E649-78CB-B008-55845874E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7048"/>
            <a:ext cx="5435599" cy="1593775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YagVEE</a:t>
            </a:r>
            <a:r>
              <a:rPr lang="en-US" sz="4000" dirty="0">
                <a:solidFill>
                  <a:srgbClr val="FF0000"/>
                </a:solidFill>
              </a:rPr>
              <a:t>,</a:t>
            </a:r>
            <a:r>
              <a:rPr lang="en-US" sz="4000" dirty="0">
                <a:solidFill>
                  <a:srgbClr val="00B050"/>
                </a:solidFill>
              </a:rPr>
              <a:t> 2 Directors,</a:t>
            </a:r>
            <a:br>
              <a:rPr lang="en-US" sz="4000" dirty="0">
                <a:solidFill>
                  <a:srgbClr val="00B050"/>
                </a:solidFill>
              </a:rPr>
            </a:br>
            <a:r>
              <a:rPr lang="en-US" sz="4000" dirty="0">
                <a:solidFill>
                  <a:srgbClr val="00B050"/>
                </a:solidFill>
              </a:rPr>
              <a:t>no Reflector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67DF805-40D7-85C5-7A81-9C2B9B5A33ED}"/>
              </a:ext>
            </a:extLst>
          </p:cNvPr>
          <p:cNvSpPr txBox="1">
            <a:spLocks/>
          </p:cNvSpPr>
          <p:nvPr/>
        </p:nvSpPr>
        <p:spPr>
          <a:xfrm>
            <a:off x="367091" y="1636183"/>
            <a:ext cx="5673877" cy="455295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487668" indent="-341367" algn="l" rtl="0" eaLnBrk="1" latinLnBrk="0" hangingPunct="1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9035" indent="-304792" algn="l" rtl="0" eaLnBrk="1" latinLnBrk="0" hangingPunct="1">
              <a:spcBef>
                <a:spcPts val="432"/>
              </a:spcBef>
              <a:buClr>
                <a:schemeClr val="accent1"/>
              </a:buClr>
              <a:buFont typeface="Verdana"/>
              <a:buChar char="◦"/>
              <a:defRPr kumimoji="0" sz="3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6019" indent="-304792" algn="l" rtl="0" eaLnBrk="1" latinLnBrk="0" hangingPunct="1">
              <a:spcBef>
                <a:spcPts val="467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3962" indent="-304792" algn="l" rtl="0" eaLnBrk="1" latinLnBrk="0" hangingPunct="1">
              <a:spcBef>
                <a:spcPts val="467"/>
              </a:spcBef>
              <a:buClr>
                <a:schemeClr val="accent2"/>
              </a:buClr>
              <a:buFont typeface="Wingdings 2"/>
              <a:buChar char=""/>
              <a:defRPr kumimoji="0"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-304792" algn="l" rtl="0" eaLnBrk="1" latinLnBrk="0" hangingPunct="1">
              <a:spcBef>
                <a:spcPts val="467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3547" indent="-304792" algn="l" rtl="0" eaLnBrk="1" latinLnBrk="0" hangingPunct="1">
              <a:spcBef>
                <a:spcPts val="467"/>
              </a:spcBef>
              <a:buClr>
                <a:schemeClr val="accent3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339" indent="-304792" algn="l" rtl="0" eaLnBrk="1" latinLnBrk="0" hangingPunct="1">
              <a:spcBef>
                <a:spcPts val="467"/>
              </a:spcBef>
              <a:buClr>
                <a:schemeClr val="accent3"/>
              </a:buClr>
              <a:buFont typeface="Wingdings 2"/>
              <a:buChar char="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131" indent="-304792" algn="l" rtl="0" eaLnBrk="1" latinLnBrk="0" hangingPunct="1">
              <a:spcBef>
                <a:spcPts val="467"/>
              </a:spcBef>
              <a:buClr>
                <a:schemeClr val="accent3"/>
              </a:buClr>
              <a:buFont typeface="Wingdings 2"/>
              <a:buChar char="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924" indent="-304792" algn="l" rtl="0" eaLnBrk="1" latinLnBrk="0" hangingPunct="1">
              <a:spcBef>
                <a:spcPts val="467"/>
              </a:spcBef>
              <a:buClr>
                <a:schemeClr val="accent3"/>
              </a:buClr>
              <a:buFont typeface="Wingdings 2"/>
              <a:buChar char=""/>
              <a:defRPr kumimoji="0"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46301" indent="0">
              <a:buFont typeface="Wingdings 3"/>
              <a:buNone/>
            </a:pPr>
            <a:r>
              <a:rPr lang="en-US" sz="2800" dirty="0"/>
              <a:t>Antenna is 20’ shorter without Reflectors</a:t>
            </a:r>
          </a:p>
          <a:p>
            <a:pPr marL="146301" indent="0">
              <a:buFont typeface="Wingdings 3"/>
              <a:buNone/>
            </a:pPr>
            <a:endParaRPr lang="en-US" sz="2800" dirty="0"/>
          </a:p>
          <a:p>
            <a:pPr marL="146301" indent="0">
              <a:buFont typeface="Wingdings 3"/>
              <a:buNone/>
            </a:pPr>
            <a:r>
              <a:rPr lang="en-US" sz="2800" dirty="0"/>
              <a:t>Easier to erect and support VEE and embedded directors with less sag</a:t>
            </a:r>
          </a:p>
          <a:p>
            <a:pPr marL="146301" indent="0">
              <a:buFont typeface="Wingdings 3"/>
              <a:buNone/>
            </a:pPr>
            <a:endParaRPr lang="en-US" sz="2800" dirty="0"/>
          </a:p>
          <a:p>
            <a:pPr marL="146301" indent="0">
              <a:buFont typeface="Wingdings 3"/>
              <a:buNone/>
            </a:pPr>
            <a:r>
              <a:rPr lang="en-US" sz="2800" dirty="0"/>
              <a:t>No reflectors cost </a:t>
            </a:r>
            <a:r>
              <a:rPr lang="en-US" sz="2800" b="1" dirty="0">
                <a:solidFill>
                  <a:srgbClr val="FF0000"/>
                </a:solidFill>
              </a:rPr>
              <a:t>.9 </a:t>
            </a:r>
            <a:r>
              <a:rPr lang="en-US" sz="2800" b="1" dirty="0" err="1">
                <a:solidFill>
                  <a:srgbClr val="FF0000"/>
                </a:solidFill>
              </a:rPr>
              <a:t>dBd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on 20M, </a:t>
            </a:r>
            <a:r>
              <a:rPr lang="en-US" sz="2800" b="1" dirty="0">
                <a:solidFill>
                  <a:srgbClr val="FF0000"/>
                </a:solidFill>
              </a:rPr>
              <a:t>.5 </a:t>
            </a:r>
            <a:r>
              <a:rPr lang="en-US" sz="2800" b="1" dirty="0" err="1">
                <a:solidFill>
                  <a:srgbClr val="FF0000"/>
                </a:solidFill>
              </a:rPr>
              <a:t>dBd</a:t>
            </a:r>
            <a:r>
              <a:rPr lang="en-US" sz="2800" dirty="0"/>
              <a:t> on 15M vs </a:t>
            </a:r>
            <a:r>
              <a:rPr lang="en-US" sz="2800" dirty="0" err="1"/>
              <a:t>YagVEE</a:t>
            </a:r>
            <a:endParaRPr lang="en-US" sz="2800" dirty="0"/>
          </a:p>
          <a:p>
            <a:pPr marL="146301" indent="0">
              <a:buFont typeface="Wingdings 3"/>
              <a:buNone/>
            </a:pPr>
            <a:endParaRPr lang="en-US" sz="2800" b="1" dirty="0">
              <a:solidFill>
                <a:srgbClr val="7030A0"/>
              </a:solidFill>
            </a:endParaRPr>
          </a:p>
          <a:p>
            <a:pPr marL="146301" indent="0">
              <a:buFont typeface="Wingdings 3"/>
              <a:buNone/>
            </a:pPr>
            <a:endParaRPr lang="en-US" sz="2800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53D5F75-0541-C735-23F0-DF45309C3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43049"/>
              </p:ext>
            </p:extLst>
          </p:nvPr>
        </p:nvGraphicFramePr>
        <p:xfrm>
          <a:off x="6151033" y="87048"/>
          <a:ext cx="5926667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203">
                  <a:extLst>
                    <a:ext uri="{9D8B030D-6E8A-4147-A177-3AD203B41FA5}">
                      <a16:colId xmlns:a16="http://schemas.microsoft.com/office/drawing/2014/main" val="3370329071"/>
                    </a:ext>
                  </a:extLst>
                </a:gridCol>
                <a:gridCol w="1212468">
                  <a:extLst>
                    <a:ext uri="{9D8B030D-6E8A-4147-A177-3AD203B41FA5}">
                      <a16:colId xmlns:a16="http://schemas.microsoft.com/office/drawing/2014/main" val="1559184175"/>
                    </a:ext>
                  </a:extLst>
                </a:gridCol>
                <a:gridCol w="1052686">
                  <a:extLst>
                    <a:ext uri="{9D8B030D-6E8A-4147-A177-3AD203B41FA5}">
                      <a16:colId xmlns:a16="http://schemas.microsoft.com/office/drawing/2014/main" val="2372492017"/>
                    </a:ext>
                  </a:extLst>
                </a:gridCol>
                <a:gridCol w="1541432">
                  <a:extLst>
                    <a:ext uri="{9D8B030D-6E8A-4147-A177-3AD203B41FA5}">
                      <a16:colId xmlns:a16="http://schemas.microsoft.com/office/drawing/2014/main" val="2616990946"/>
                    </a:ext>
                  </a:extLst>
                </a:gridCol>
                <a:gridCol w="1127878">
                  <a:extLst>
                    <a:ext uri="{9D8B030D-6E8A-4147-A177-3AD203B41FA5}">
                      <a16:colId xmlns:a16="http://schemas.microsoft.com/office/drawing/2014/main" val="767946002"/>
                    </a:ext>
                  </a:extLst>
                </a:gridCol>
              </a:tblGrid>
              <a:tr h="45857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DIPOLE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YAGVEE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785533"/>
                  </a:ext>
                </a:extLst>
              </a:tr>
              <a:tr h="299494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432995"/>
                  </a:ext>
                </a:extLst>
              </a:tr>
              <a:tr h="27926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2.8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63955"/>
                  </a:ext>
                </a:extLst>
              </a:tr>
              <a:tr h="27926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4.8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835519"/>
                  </a:ext>
                </a:extLst>
              </a:tr>
              <a:tr h="27926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5.4 </a:t>
                      </a:r>
                      <a:r>
                        <a:rPr lang="en-US" b="1" dirty="0" err="1"/>
                        <a:t>dBd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42617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EA77177-E291-7743-617A-5D4AD0A90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507" y="3088640"/>
            <a:ext cx="6561104" cy="36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80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04240"/>
            <a:ext cx="11186160" cy="5537200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60000"/>
              </a:lnSpc>
            </a:pPr>
            <a:r>
              <a:rPr lang="en-US" sz="5100" dirty="0"/>
              <a:t>Wire based, light weight</a:t>
            </a:r>
          </a:p>
          <a:p>
            <a:pPr algn="ctr">
              <a:lnSpc>
                <a:spcPct val="160000"/>
              </a:lnSpc>
            </a:pPr>
            <a:r>
              <a:rPr lang="en-US" sz="5100" dirty="0"/>
              <a:t>Support with rigid masts, towers not required</a:t>
            </a:r>
          </a:p>
          <a:p>
            <a:pPr algn="ctr">
              <a:lnSpc>
                <a:spcPct val="160000"/>
              </a:lnSpc>
            </a:pPr>
            <a:r>
              <a:rPr lang="en-US" sz="5100" dirty="0"/>
              <a:t>All bands with dipole or better performance</a:t>
            </a:r>
          </a:p>
          <a:p>
            <a:pPr algn="ctr">
              <a:lnSpc>
                <a:spcPct val="160000"/>
              </a:lnSpc>
            </a:pPr>
            <a:r>
              <a:rPr lang="en-US" sz="5100" dirty="0"/>
              <a:t>Useful gain -  tri-bander to 5 </a:t>
            </a:r>
            <a:r>
              <a:rPr lang="en-US" sz="5100" dirty="0" err="1"/>
              <a:t>el</a:t>
            </a:r>
            <a:r>
              <a:rPr lang="en-US" sz="5100" dirty="0"/>
              <a:t> </a:t>
            </a:r>
            <a:r>
              <a:rPr lang="en-US" sz="5100" dirty="0" err="1"/>
              <a:t>yagi</a:t>
            </a:r>
            <a:r>
              <a:rPr lang="en-US" sz="5100" dirty="0"/>
              <a:t> equivalent</a:t>
            </a:r>
          </a:p>
          <a:p>
            <a:pPr algn="ctr">
              <a:lnSpc>
                <a:spcPct val="160000"/>
              </a:lnSpc>
            </a:pPr>
            <a:r>
              <a:rPr lang="en-US" sz="5100" dirty="0"/>
              <a:t>Low radiation angles from relatively low height</a:t>
            </a:r>
          </a:p>
          <a:p>
            <a:pPr algn="ctr">
              <a:lnSpc>
                <a:spcPct val="160000"/>
              </a:lnSpc>
            </a:pPr>
            <a:r>
              <a:rPr lang="en-US" sz="5100" dirty="0"/>
              <a:t>Can be </a:t>
            </a:r>
            <a:r>
              <a:rPr lang="en-US" sz="5100" dirty="0" err="1"/>
              <a:t>uni</a:t>
            </a:r>
            <a:r>
              <a:rPr lang="en-US" sz="5100" dirty="0"/>
              <a:t>-directional with terminating resistors</a:t>
            </a:r>
          </a:p>
          <a:p>
            <a:pPr algn="ctr">
              <a:lnSpc>
                <a:spcPct val="160000"/>
              </a:lnSpc>
            </a:pPr>
            <a:r>
              <a:rPr lang="en-US" sz="5100" dirty="0"/>
              <a:t>Multiple side lobes for multi-directional coverage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88279"/>
            <a:ext cx="10972800" cy="7159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VEE Beam Advantages:</a:t>
            </a:r>
          </a:p>
        </p:txBody>
      </p:sp>
    </p:spTree>
    <p:extLst>
      <p:ext uri="{BB962C8B-B14F-4D97-AF65-F5344CB8AC3E}">
        <p14:creationId xmlns:p14="http://schemas.microsoft.com/office/powerpoint/2010/main" val="3441552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0E358-7A51-F2A6-1D74-6F6796887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BD2E2A-A849-5644-EE38-085D8D828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" y="2133600"/>
            <a:ext cx="6695440" cy="4003040"/>
          </a:xfrm>
        </p:spPr>
        <p:txBody>
          <a:bodyPr>
            <a:normAutofit/>
          </a:bodyPr>
          <a:lstStyle/>
          <a:p>
            <a:pPr marL="146301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BAND          GAIN     YAGVEE </a:t>
            </a:r>
          </a:p>
          <a:p>
            <a:pPr marL="146301" indent="0" algn="ctr">
              <a:buNone/>
            </a:pPr>
            <a:endParaRPr lang="en-US" b="1" dirty="0"/>
          </a:p>
          <a:p>
            <a:pPr marL="146301" indent="0">
              <a:buNone/>
            </a:pPr>
            <a:r>
              <a:rPr lang="en-US" b="1" dirty="0"/>
              <a:t>   20M           4.5          </a:t>
            </a:r>
            <a:r>
              <a:rPr lang="en-US" b="1" dirty="0">
                <a:solidFill>
                  <a:srgbClr val="FF0000"/>
                </a:solidFill>
              </a:rPr>
              <a:t>-1.7</a:t>
            </a:r>
          </a:p>
          <a:p>
            <a:pPr marL="146301" indent="0">
              <a:buNone/>
            </a:pPr>
            <a:r>
              <a:rPr lang="en-US" b="1" dirty="0"/>
              <a:t>   15M           4.9          </a:t>
            </a:r>
            <a:r>
              <a:rPr lang="en-US" b="1" dirty="0">
                <a:solidFill>
                  <a:srgbClr val="FF0000"/>
                </a:solidFill>
              </a:rPr>
              <a:t>- .1</a:t>
            </a:r>
          </a:p>
          <a:p>
            <a:pPr marL="146301" indent="0">
              <a:buNone/>
            </a:pPr>
            <a:r>
              <a:rPr lang="en-US" b="1" dirty="0"/>
              <a:t>   10M           5.3          </a:t>
            </a:r>
            <a:r>
              <a:rPr lang="en-US" b="1" dirty="0">
                <a:solidFill>
                  <a:srgbClr val="00B050"/>
                </a:solidFill>
              </a:rPr>
              <a:t>+.1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2BD393-AD10-8683-A06B-F1CAA3A1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9"/>
            <a:ext cx="11490960" cy="1147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YagVee</a:t>
            </a:r>
            <a:r>
              <a:rPr lang="en-US" dirty="0">
                <a:solidFill>
                  <a:srgbClr val="FF0000"/>
                </a:solidFill>
              </a:rPr>
              <a:t>, no R </a:t>
            </a:r>
            <a:r>
              <a:rPr lang="en-US" dirty="0">
                <a:solidFill>
                  <a:srgbClr val="00B050"/>
                </a:solidFill>
              </a:rPr>
              <a:t>vs </a:t>
            </a:r>
            <a:r>
              <a:rPr lang="en-US" dirty="0" err="1">
                <a:solidFill>
                  <a:srgbClr val="00B050"/>
                </a:solidFill>
              </a:rPr>
              <a:t>Tribander</a:t>
            </a:r>
            <a:r>
              <a:rPr lang="en-US" dirty="0">
                <a:solidFill>
                  <a:srgbClr val="00B050"/>
                </a:solidFill>
              </a:rPr>
              <a:t> Gain, </a:t>
            </a:r>
            <a:r>
              <a:rPr lang="en-US" dirty="0" err="1">
                <a:solidFill>
                  <a:srgbClr val="00B050"/>
                </a:solidFill>
              </a:rPr>
              <a:t>dBd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 1">
            <a:extLst>
              <a:ext uri="{FF2B5EF4-FFF2-40B4-BE49-F238E27FC236}">
                <a16:creationId xmlns:a16="http://schemas.microsoft.com/office/drawing/2014/main" id="{3E3D9C32-48AD-03A6-9A69-F4AE2476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0" y="1686560"/>
            <a:ext cx="5171440" cy="517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90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0278E-0A7A-1F14-665C-CE2A3DD59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7F0B5B-B371-57CF-BB0E-5BA222028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8880" y="1126066"/>
            <a:ext cx="8385386" cy="573193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 </a:t>
            </a:r>
            <a:r>
              <a:rPr lang="en-US" sz="3000" dirty="0"/>
              <a:t>VEE legs of #12 or #14 wire, parasitic elements of #18</a:t>
            </a:r>
          </a:p>
          <a:p>
            <a:pPr>
              <a:lnSpc>
                <a:spcPct val="160000"/>
              </a:lnSpc>
            </a:pPr>
            <a:r>
              <a:rPr lang="en-US" sz="3000" dirty="0"/>
              <a:t>String end spreader to hold apex angle</a:t>
            </a:r>
          </a:p>
          <a:p>
            <a:pPr>
              <a:lnSpc>
                <a:spcPct val="160000"/>
              </a:lnSpc>
            </a:pPr>
            <a:r>
              <a:rPr lang="en-US" sz="3000" dirty="0"/>
              <a:t>30 – 35’ supports – mast / tower / tree</a:t>
            </a:r>
          </a:p>
          <a:p>
            <a:pPr>
              <a:lnSpc>
                <a:spcPct val="160000"/>
              </a:lnSpc>
            </a:pPr>
            <a:r>
              <a:rPr lang="en-US" sz="3000" dirty="0" err="1"/>
              <a:t>YagVEE</a:t>
            </a:r>
            <a:r>
              <a:rPr lang="en-US" sz="3000" dirty="0"/>
              <a:t> reflector ends can slope some but need support</a:t>
            </a:r>
          </a:p>
          <a:p>
            <a:pPr>
              <a:lnSpc>
                <a:spcPct val="160000"/>
              </a:lnSpc>
            </a:pPr>
            <a:r>
              <a:rPr lang="en-US" sz="3000" dirty="0" err="1"/>
              <a:t>Ladderline</a:t>
            </a:r>
            <a:r>
              <a:rPr lang="en-US" sz="3000" dirty="0"/>
              <a:t> / balun - coax feed – non resonant length (95’ here)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7612DA-FAE3-40F5-6ABB-73EAEC8D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6106"/>
            <a:ext cx="10972800" cy="104616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VEE BEAM / </a:t>
            </a:r>
            <a:r>
              <a:rPr lang="en-US" sz="4400" dirty="0" err="1">
                <a:solidFill>
                  <a:srgbClr val="00B050"/>
                </a:solidFill>
              </a:rPr>
              <a:t>YagVEE</a:t>
            </a:r>
            <a:r>
              <a:rPr lang="en-US" sz="4400" dirty="0">
                <a:solidFill>
                  <a:srgbClr val="00B050"/>
                </a:solidFill>
              </a:rPr>
              <a:t> Construction Notes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60C7B-25DA-6068-A7D4-F25529369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2520" y="2240280"/>
            <a:ext cx="573024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699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389E7-8629-7CFF-805C-8040F8E2C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BB5E8C-BEBB-889E-B905-9FD6E837B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998" y="1178560"/>
            <a:ext cx="11684001" cy="5069840"/>
          </a:xfrm>
        </p:spPr>
        <p:txBody>
          <a:bodyPr>
            <a:normAutofit fontScale="92500"/>
          </a:bodyPr>
          <a:lstStyle/>
          <a:p>
            <a:pPr marL="146301" indent="0">
              <a:buNone/>
            </a:pPr>
            <a:r>
              <a:rPr lang="en-US" sz="3200" dirty="0"/>
              <a:t>    </a:t>
            </a:r>
            <a:r>
              <a:rPr lang="en-US" sz="3200" dirty="0" err="1">
                <a:solidFill>
                  <a:srgbClr val="7030A0"/>
                </a:solidFill>
              </a:rPr>
              <a:t>YagVEE</a:t>
            </a:r>
            <a:r>
              <a:rPr lang="en-US" sz="3200" dirty="0">
                <a:solidFill>
                  <a:srgbClr val="7030A0"/>
                </a:solidFill>
              </a:rPr>
              <a:t> on 30’ masts at Ski Country ARC </a:t>
            </a:r>
            <a:r>
              <a:rPr lang="en-US" sz="3200" dirty="0"/>
              <a:t>(</a:t>
            </a:r>
            <a:r>
              <a:rPr lang="en-US" sz="3200" b="1" dirty="0">
                <a:solidFill>
                  <a:srgbClr val="C00000"/>
                </a:solidFill>
              </a:rPr>
              <a:t>K0RV</a:t>
            </a:r>
            <a:r>
              <a:rPr lang="en-US" sz="3200" dirty="0"/>
              <a:t>) </a:t>
            </a:r>
            <a:r>
              <a:rPr lang="en-US" sz="3200" dirty="0">
                <a:solidFill>
                  <a:srgbClr val="7030A0"/>
                </a:solidFill>
              </a:rPr>
              <a:t>FD ’25</a:t>
            </a:r>
          </a:p>
          <a:p>
            <a:pPr marL="146301" indent="0" algn="ctr">
              <a:buNone/>
            </a:pPr>
            <a:r>
              <a:rPr lang="en-US" sz="3200" dirty="0"/>
              <a:t>    </a:t>
            </a:r>
          </a:p>
          <a:p>
            <a:r>
              <a:rPr lang="en-US" sz="3000" dirty="0" err="1"/>
              <a:t>YagVEE</a:t>
            </a:r>
            <a:r>
              <a:rPr lang="en-US" sz="3000" dirty="0"/>
              <a:t> version with 20M reflector and 2 directors</a:t>
            </a:r>
          </a:p>
          <a:p>
            <a:r>
              <a:rPr lang="en-US" sz="3000" dirty="0">
                <a:solidFill>
                  <a:srgbClr val="FF0000"/>
                </a:solidFill>
              </a:rPr>
              <a:t>Poor post - solar flare band conditions, </a:t>
            </a:r>
            <a:r>
              <a:rPr lang="en-US" sz="3000" dirty="0"/>
              <a:t>but still 740 CW Q’s</a:t>
            </a:r>
          </a:p>
          <a:p>
            <a:r>
              <a:rPr lang="en-US" sz="3000" dirty="0"/>
              <a:t>428 Q’s on 20M, extended runs, 200+ Q’s on 40M</a:t>
            </a:r>
          </a:p>
          <a:p>
            <a:r>
              <a:rPr lang="en-US" sz="3000" dirty="0"/>
              <a:t>Poor </a:t>
            </a:r>
            <a:r>
              <a:rPr lang="en-US" sz="3000" dirty="0" err="1"/>
              <a:t>condx</a:t>
            </a:r>
            <a:r>
              <a:rPr lang="en-US" sz="3000" dirty="0"/>
              <a:t> on 15M (90 Q’s), and 10M was dead (0 Q’s) – </a:t>
            </a:r>
            <a:r>
              <a:rPr lang="en-US" sz="3000" b="1" dirty="0">
                <a:solidFill>
                  <a:srgbClr val="C00000"/>
                </a:solidFill>
              </a:rPr>
              <a:t>so who knows???     </a:t>
            </a:r>
            <a:r>
              <a:rPr lang="en-US" sz="3000" dirty="0"/>
              <a:t>It sounded good otherwise…</a:t>
            </a:r>
          </a:p>
          <a:p>
            <a:r>
              <a:rPr lang="en-US" sz="3000" dirty="0"/>
              <a:t>Good on back/side lobes – CA, NW, FL, TX.</a:t>
            </a:r>
          </a:p>
          <a:p>
            <a:r>
              <a:rPr lang="en-US" sz="3000" dirty="0"/>
              <a:t>Easier to erect than a </a:t>
            </a:r>
            <a:r>
              <a:rPr lang="en-US" sz="3000" dirty="0" err="1"/>
              <a:t>tribander</a:t>
            </a:r>
            <a:r>
              <a:rPr lang="en-US" sz="3000" dirty="0"/>
              <a:t>, but took longer to raise masts</a:t>
            </a:r>
          </a:p>
          <a:p>
            <a:endParaRPr lang="en-US" dirty="0"/>
          </a:p>
          <a:p>
            <a:pPr marL="14630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203CD4-0E6C-C0AA-1B72-C83C2D7E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23522"/>
            <a:ext cx="10972800" cy="95503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400" dirty="0">
                <a:solidFill>
                  <a:srgbClr val="00B050"/>
                </a:solidFill>
              </a:rPr>
            </a:br>
            <a:r>
              <a:rPr lang="en-US" sz="4400" dirty="0">
                <a:solidFill>
                  <a:srgbClr val="00B050"/>
                </a:solidFill>
              </a:rPr>
              <a:t>Observations:  </a:t>
            </a:r>
            <a:r>
              <a:rPr lang="en-US" sz="4400" dirty="0">
                <a:solidFill>
                  <a:srgbClr val="7030A0"/>
                </a:solidFill>
              </a:rPr>
              <a:t>Cautious optimism…</a:t>
            </a:r>
            <a:br>
              <a:rPr lang="en-US" sz="4400" dirty="0">
                <a:solidFill>
                  <a:srgbClr val="7030A0"/>
                </a:solidFill>
              </a:rPr>
            </a:b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49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FD06-9CDD-C76F-712C-AC3A99A47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D37AF2-ACA0-F4A3-EBBE-593C0051B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" y="1186708"/>
            <a:ext cx="11805920" cy="5506720"/>
          </a:xfrm>
        </p:spPr>
        <p:txBody>
          <a:bodyPr>
            <a:normAutofit fontScale="70000" lnSpcReduction="20000"/>
          </a:bodyPr>
          <a:lstStyle/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All bands, multiple side lobes for wide azimuth coverage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Gain comparable to </a:t>
            </a:r>
            <a:r>
              <a:rPr lang="en-US" sz="4000" b="1" dirty="0" err="1"/>
              <a:t>tribander</a:t>
            </a:r>
            <a:r>
              <a:rPr lang="en-US" sz="4000" b="1" dirty="0"/>
              <a:t> but narrower beamwidth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Low launch angles at relatively low height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Need long wires and acreage for good gain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Compact versions suitable for Field Day / portable deployment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 Lightweight and easy to erect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 Lot’s of dB’s / $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2B3180-C12E-C003-0D18-CBB8D219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" y="164572"/>
            <a:ext cx="11698393" cy="766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VEE BEAM Summary:</a:t>
            </a:r>
          </a:p>
        </p:txBody>
      </p:sp>
    </p:spTree>
    <p:extLst>
      <p:ext uri="{BB962C8B-B14F-4D97-AF65-F5344CB8AC3E}">
        <p14:creationId xmlns:p14="http://schemas.microsoft.com/office/powerpoint/2010/main" val="336098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4C5D0-0053-8CB3-E7CC-4FDD1835B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815421-B366-2F86-97F5-3FA3106DE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" y="931333"/>
            <a:ext cx="11805920" cy="5926667"/>
          </a:xfrm>
        </p:spPr>
        <p:txBody>
          <a:bodyPr>
            <a:normAutofit fontScale="70000" lnSpcReduction="20000"/>
          </a:bodyPr>
          <a:lstStyle/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Compact design provides gain comparable to a </a:t>
            </a:r>
            <a:r>
              <a:rPr lang="en-US" sz="4000" b="1" dirty="0" err="1"/>
              <a:t>tribander</a:t>
            </a:r>
            <a:endParaRPr lang="en-US" sz="4000" b="1" dirty="0"/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Parasitic elements compensate for shorter leg lengths within .5 dB 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Lower launch angles but narrower beamwidth than Yagi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Side lobes provide good all – around coverage for Field Day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Configurable with / without parasitic elements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All – band coverage, lightweight and easy to erect</a:t>
            </a:r>
          </a:p>
          <a:p>
            <a:pPr marL="146301" indent="0" algn="ctr">
              <a:lnSpc>
                <a:spcPct val="170000"/>
              </a:lnSpc>
              <a:buNone/>
            </a:pPr>
            <a:r>
              <a:rPr lang="en-US" sz="4000" b="1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YagVEE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a better FD option with more gain on 20 and 15M</a:t>
            </a:r>
          </a:p>
          <a:p>
            <a:pPr marL="146301" indent="0" algn="ctr">
              <a:lnSpc>
                <a:spcPct val="160000"/>
              </a:lnSpc>
              <a:buNone/>
            </a:pPr>
            <a:r>
              <a:rPr lang="en-US" b="1" dirty="0">
                <a:solidFill>
                  <a:srgbClr val="7030A0"/>
                </a:solidFill>
              </a:rPr>
              <a:t>LOT’s of dB’s / $</a:t>
            </a:r>
          </a:p>
          <a:p>
            <a:pPr>
              <a:lnSpc>
                <a:spcPct val="17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EFD4D9-72F3-D955-4CFE-0C6C4694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" y="164572"/>
            <a:ext cx="11698393" cy="766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B050"/>
                </a:solidFill>
              </a:rPr>
              <a:t>YagVEE</a:t>
            </a:r>
            <a:r>
              <a:rPr lang="en-US" dirty="0">
                <a:solidFill>
                  <a:srgbClr val="00B050"/>
                </a:solidFill>
              </a:rPr>
              <a:t> Summary:</a:t>
            </a:r>
          </a:p>
        </p:txBody>
      </p:sp>
    </p:spTree>
    <p:extLst>
      <p:ext uri="{BB962C8B-B14F-4D97-AF65-F5344CB8AC3E}">
        <p14:creationId xmlns:p14="http://schemas.microsoft.com/office/powerpoint/2010/main" val="3094557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5D30B6-B11F-2F5D-C4BA-A05BAA69E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920" y="1351918"/>
            <a:ext cx="10972800" cy="476707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Building, measuring, and adjusting all of the various configurations would be a nightmare</a:t>
            </a:r>
          </a:p>
          <a:p>
            <a:endParaRPr lang="en-US" dirty="0"/>
          </a:p>
          <a:p>
            <a:r>
              <a:rPr lang="en-US" dirty="0"/>
              <a:t>EZNEC is a useful tool for creating, mixing, modifying, and comparing various design elements</a:t>
            </a:r>
          </a:p>
          <a:p>
            <a:endParaRPr lang="en-US" dirty="0"/>
          </a:p>
          <a:p>
            <a:r>
              <a:rPr lang="en-US" dirty="0"/>
              <a:t>Easy way to determine optimal dimensions, configurations, and tradeoffs</a:t>
            </a:r>
          </a:p>
          <a:p>
            <a:endParaRPr lang="en-US" dirty="0"/>
          </a:p>
          <a:p>
            <a:r>
              <a:rPr lang="en-US" dirty="0"/>
              <a:t>Real – world results seem to track EZNEC quite well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BFE8D2-7F3D-D134-1BB7-9D66443D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" y="274639"/>
            <a:ext cx="11673840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EZNEC Modeling made the </a:t>
            </a:r>
            <a:r>
              <a:rPr lang="en-US" sz="4000" dirty="0" err="1">
                <a:solidFill>
                  <a:srgbClr val="00B050"/>
                </a:solidFill>
              </a:rPr>
              <a:t>YagVEE</a:t>
            </a:r>
            <a:r>
              <a:rPr lang="en-US" sz="4000" dirty="0">
                <a:solidFill>
                  <a:srgbClr val="00B050"/>
                </a:solidFill>
              </a:rPr>
              <a:t> possible</a:t>
            </a:r>
          </a:p>
        </p:txBody>
      </p:sp>
    </p:spTree>
    <p:extLst>
      <p:ext uri="{BB962C8B-B14F-4D97-AF65-F5344CB8AC3E}">
        <p14:creationId xmlns:p14="http://schemas.microsoft.com/office/powerpoint/2010/main" val="3349201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3924FC-18C4-A12E-500F-4438156E6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3121"/>
            <a:ext cx="10972800" cy="5174172"/>
          </a:xfrm>
        </p:spPr>
        <p:txBody>
          <a:bodyPr/>
          <a:lstStyle/>
          <a:p>
            <a:pPr marL="146301" indent="0" algn="ctr">
              <a:buNone/>
            </a:pPr>
            <a:r>
              <a:rPr lang="en-US" dirty="0"/>
              <a:t>I will email EZNEC wire tables for these antennas if you wish – send request to </a:t>
            </a:r>
          </a:p>
          <a:p>
            <a:pPr marL="146301" indent="0" algn="ctr">
              <a:buNone/>
            </a:pPr>
            <a:r>
              <a:rPr lang="en-US" b="1" dirty="0"/>
              <a:t>K0MF@ARRL.net</a:t>
            </a:r>
          </a:p>
          <a:p>
            <a:pPr marL="146301" indent="0" algn="ctr">
              <a:buNone/>
            </a:pPr>
            <a:endParaRPr lang="en-US" dirty="0"/>
          </a:p>
          <a:p>
            <a:pPr marL="146301" indent="0" algn="ctr">
              <a:buNone/>
            </a:pPr>
            <a:endParaRPr lang="en-US" dirty="0"/>
          </a:p>
          <a:p>
            <a:pPr marL="146301" indent="0" algn="ctr">
              <a:buNone/>
            </a:pPr>
            <a:r>
              <a:rPr lang="en-US" sz="6600" b="1" dirty="0">
                <a:solidFill>
                  <a:srgbClr val="00B05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72796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A18A9-7BE9-8289-AAB0-30C40D791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4620FC-F4D1-FC22-2106-A0BF0993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66" y="1087120"/>
            <a:ext cx="11286067" cy="5181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Need acre(s) of space</a:t>
            </a:r>
          </a:p>
          <a:p>
            <a:pPr>
              <a:lnSpc>
                <a:spcPct val="150000"/>
              </a:lnSpc>
            </a:pPr>
            <a:r>
              <a:rPr lang="en-US" dirty="0"/>
              <a:t>Bi-directional – no useful F/B ratio</a:t>
            </a:r>
          </a:p>
          <a:p>
            <a:pPr>
              <a:lnSpc>
                <a:spcPct val="150000"/>
              </a:lnSpc>
            </a:pPr>
            <a:r>
              <a:rPr lang="en-US" dirty="0"/>
              <a:t>Hard to rotate!</a:t>
            </a:r>
          </a:p>
          <a:p>
            <a:pPr>
              <a:lnSpc>
                <a:spcPct val="150000"/>
              </a:lnSpc>
            </a:pPr>
            <a:r>
              <a:rPr lang="en-US" dirty="0"/>
              <a:t>Narrow main lobe beamwidth vs Yagi  </a:t>
            </a:r>
          </a:p>
          <a:p>
            <a:pPr>
              <a:lnSpc>
                <a:spcPct val="150000"/>
              </a:lnSpc>
            </a:pPr>
            <a:r>
              <a:rPr lang="en-US" dirty="0"/>
              <a:t>Needs 3 supports or trees</a:t>
            </a:r>
          </a:p>
          <a:p>
            <a:pPr>
              <a:lnSpc>
                <a:spcPct val="150000"/>
              </a:lnSpc>
            </a:pPr>
            <a:r>
              <a:rPr lang="en-US" dirty="0"/>
              <a:t>Uses balanced feed line and antenna tuner</a:t>
            </a:r>
          </a:p>
          <a:p>
            <a:pPr>
              <a:lnSpc>
                <a:spcPct val="150000"/>
              </a:lnSpc>
            </a:pPr>
            <a:r>
              <a:rPr lang="en-US" dirty="0"/>
              <a:t>Smaller versions have no gain on lower bands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4D04CB-7024-5096-4F91-B45EE8F1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VEE Beam Downsides:</a:t>
            </a:r>
          </a:p>
        </p:txBody>
      </p:sp>
    </p:spTree>
    <p:extLst>
      <p:ext uri="{BB962C8B-B14F-4D97-AF65-F5344CB8AC3E}">
        <p14:creationId xmlns:p14="http://schemas.microsoft.com/office/powerpoint/2010/main" val="330536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6BAE-D522-4D3F-983A-1FB28494C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A0A8-781D-E707-F356-4F74E58E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5" y="118533"/>
            <a:ext cx="9152468" cy="1224279"/>
          </a:xfrm>
        </p:spPr>
        <p:txBody>
          <a:bodyPr>
            <a:noAutofit/>
          </a:bodyPr>
          <a:lstStyle/>
          <a:p>
            <a:r>
              <a:rPr lang="en-US" sz="4267" dirty="0">
                <a:solidFill>
                  <a:srgbClr val="00B050"/>
                </a:solidFill>
              </a:rPr>
              <a:t>Long Wires – the longer they are:</a:t>
            </a:r>
          </a:p>
        </p:txBody>
      </p:sp>
      <p:pic>
        <p:nvPicPr>
          <p:cNvPr id="1026" name="Picture 2" descr="Radiation patterns for different wavelength antennas">
            <a:extLst>
              <a:ext uri="{FF2B5EF4-FFF2-40B4-BE49-F238E27FC236}">
                <a16:creationId xmlns:a16="http://schemas.microsoft.com/office/drawing/2014/main" id="{54A89674-63E8-9038-5907-753F58EA2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67" y="1117600"/>
            <a:ext cx="5733166" cy="535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AA625B-86C9-9DEA-230C-A7F0C4328FDA}"/>
              </a:ext>
            </a:extLst>
          </p:cNvPr>
          <p:cNvSpPr txBox="1">
            <a:spLocks/>
          </p:cNvSpPr>
          <p:nvPr/>
        </p:nvSpPr>
        <p:spPr>
          <a:xfrm>
            <a:off x="304799" y="1549918"/>
            <a:ext cx="4326467" cy="4457373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67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4267" dirty="0">
              <a:solidFill>
                <a:srgbClr val="00B05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D4620C-D548-DF83-6F8C-7FA22640E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66" y="1659725"/>
            <a:ext cx="4980515" cy="4237758"/>
          </a:xfrm>
        </p:spPr>
        <p:txBody>
          <a:bodyPr>
            <a:normAutofit/>
          </a:bodyPr>
          <a:lstStyle/>
          <a:p>
            <a:pPr marL="146301" indent="0" algn="ctr">
              <a:buNone/>
            </a:pPr>
            <a:r>
              <a:rPr lang="en-US" b="1" dirty="0"/>
              <a:t>The primary lobes get stronger, more  narrow, and closer to the wire axis</a:t>
            </a:r>
          </a:p>
          <a:p>
            <a:pPr marL="146301" indent="0" algn="ctr">
              <a:buNone/>
            </a:pPr>
            <a:endParaRPr lang="en-US" b="1" dirty="0"/>
          </a:p>
          <a:p>
            <a:pPr marL="146301" indent="0" algn="ctr">
              <a:buNone/>
            </a:pPr>
            <a:r>
              <a:rPr lang="en-US" b="1" dirty="0"/>
              <a:t>More and more side lobes appear</a:t>
            </a:r>
          </a:p>
        </p:txBody>
      </p:sp>
    </p:spTree>
    <p:extLst>
      <p:ext uri="{BB962C8B-B14F-4D97-AF65-F5344CB8AC3E}">
        <p14:creationId xmlns:p14="http://schemas.microsoft.com/office/powerpoint/2010/main" val="1425162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24C651-5F5D-E330-F10E-F6CFDFAE2B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087772"/>
              </p:ext>
            </p:extLst>
          </p:nvPr>
        </p:nvGraphicFramePr>
        <p:xfrm>
          <a:off x="1295399" y="1131092"/>
          <a:ext cx="9745134" cy="4947975"/>
        </p:xfrm>
        <a:graphic>
          <a:graphicData uri="http://schemas.openxmlformats.org/drawingml/2006/table">
            <a:tbl>
              <a:tblPr/>
              <a:tblGrid>
                <a:gridCol w="3248378">
                  <a:extLst>
                    <a:ext uri="{9D8B030D-6E8A-4147-A177-3AD203B41FA5}">
                      <a16:colId xmlns:a16="http://schemas.microsoft.com/office/drawing/2014/main" val="3929343019"/>
                    </a:ext>
                  </a:extLst>
                </a:gridCol>
                <a:gridCol w="3248378">
                  <a:extLst>
                    <a:ext uri="{9D8B030D-6E8A-4147-A177-3AD203B41FA5}">
                      <a16:colId xmlns:a16="http://schemas.microsoft.com/office/drawing/2014/main" val="2662045043"/>
                    </a:ext>
                  </a:extLst>
                </a:gridCol>
                <a:gridCol w="3248378">
                  <a:extLst>
                    <a:ext uri="{9D8B030D-6E8A-4147-A177-3AD203B41FA5}">
                      <a16:colId xmlns:a16="http://schemas.microsoft.com/office/drawing/2014/main" val="95739638"/>
                    </a:ext>
                  </a:extLst>
                </a:gridCol>
              </a:tblGrid>
              <a:tr h="322686">
                <a:tc gridSpan="3">
                  <a:txBody>
                    <a:bodyPr/>
                    <a:lstStyle/>
                    <a:p>
                      <a:pPr algn="ctr" fontAlgn="t"/>
                      <a:endParaRPr lang="en-US" cap="all" dirty="0">
                        <a:effectLst/>
                      </a:endParaRPr>
                    </a:p>
                  </a:txBody>
                  <a:tcPr marT="12700" marB="127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504352"/>
                  </a:ext>
                </a:extLst>
              </a:tr>
              <a:tr h="742113">
                <a:tc>
                  <a:txBody>
                    <a:bodyPr/>
                    <a:lstStyle/>
                    <a:p>
                      <a:pPr algn="ctr" fontAlgn="t"/>
                      <a:endParaRPr lang="en-US" sz="2000" b="1" cap="all" dirty="0">
                        <a:effectLst/>
                      </a:endParaRPr>
                    </a:p>
                    <a:p>
                      <a:pPr algn="ctr" fontAlgn="t"/>
                      <a:r>
                        <a:rPr lang="en-US" sz="2000" b="1" cap="all" dirty="0">
                          <a:effectLst/>
                        </a:rPr>
                        <a:t>Length (</a:t>
                      </a:r>
                      <a:r>
                        <a:rPr lang="el-GR" sz="2000" b="1" cap="all" dirty="0">
                          <a:effectLst/>
                        </a:rPr>
                        <a:t>λ)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1" cap="all" dirty="0">
                        <a:effectLst/>
                      </a:endParaRPr>
                    </a:p>
                    <a:p>
                      <a:pPr algn="ctr" fontAlgn="t"/>
                      <a:r>
                        <a:rPr lang="en-US" sz="2000" b="1" cap="all" dirty="0">
                          <a:effectLst/>
                        </a:rPr>
                        <a:t>Angle of main lobe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1" cap="all" dirty="0">
                        <a:effectLst/>
                      </a:endParaRPr>
                    </a:p>
                    <a:p>
                      <a:pPr algn="ctr" fontAlgn="t"/>
                      <a:r>
                        <a:rPr lang="en-US" sz="2000" b="1" cap="all" dirty="0">
                          <a:effectLst/>
                        </a:rPr>
                        <a:t>Gain (</a:t>
                      </a:r>
                      <a:r>
                        <a:rPr lang="en-US" sz="2000" b="1" cap="all" dirty="0" err="1">
                          <a:effectLst/>
                        </a:rPr>
                        <a:t>DBd</a:t>
                      </a:r>
                      <a:r>
                        <a:rPr lang="en-US" sz="2000" b="1" cap="all" dirty="0">
                          <a:effectLst/>
                        </a:rPr>
                        <a:t>)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367743"/>
                  </a:ext>
                </a:extLst>
              </a:tr>
              <a:tr h="683658">
                <a:tc>
                  <a:txBody>
                    <a:bodyPr/>
                    <a:lstStyle/>
                    <a:p>
                      <a:pPr algn="ctr" fontAlgn="t"/>
                      <a:endParaRPr lang="en-US" sz="2000" b="1" dirty="0">
                        <a:effectLst/>
                      </a:endParaRPr>
                    </a:p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1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1" dirty="0">
                        <a:effectLst/>
                      </a:endParaRPr>
                    </a:p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54°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1" dirty="0">
                        <a:effectLst/>
                      </a:endParaRPr>
                    </a:p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0.4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956359"/>
                  </a:ext>
                </a:extLst>
              </a:tr>
              <a:tr h="3555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1½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42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1.0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414234"/>
                  </a:ext>
                </a:extLst>
              </a:tr>
              <a:tr h="3555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2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36°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1.5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551942"/>
                  </a:ext>
                </a:extLst>
              </a:tr>
              <a:tr h="3555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2½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33°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1.8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67459"/>
                  </a:ext>
                </a:extLst>
              </a:tr>
              <a:tr h="3555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3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30°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1.8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407531"/>
                  </a:ext>
                </a:extLst>
              </a:tr>
              <a:tr h="3555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4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26°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3.3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651600"/>
                  </a:ext>
                </a:extLst>
              </a:tr>
              <a:tr h="3555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5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22°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4.2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901646"/>
                  </a:ext>
                </a:extLst>
              </a:tr>
              <a:tr h="3555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6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20°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5.0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480805"/>
                  </a:ext>
                </a:extLst>
              </a:tr>
              <a:tr h="3555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8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18°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6.4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766894"/>
                  </a:ext>
                </a:extLst>
              </a:tr>
              <a:tr h="3555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</a:rPr>
                        <a:t>10</a:t>
                      </a:r>
                    </a:p>
                  </a:txBody>
                  <a:tcPr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16°</a:t>
                      </a:r>
                    </a:p>
                  </a:txBody>
                  <a:tcPr marL="12700" marR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</a:rPr>
                        <a:t>7.4</a:t>
                      </a:r>
                    </a:p>
                  </a:txBody>
                  <a:tcPr marL="12700" marT="12700" marB="127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8E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308637"/>
                  </a:ext>
                </a:extLst>
              </a:tr>
            </a:tbl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B2BC8451-138B-D227-18FC-31292B46C940}"/>
              </a:ext>
            </a:extLst>
          </p:cNvPr>
          <p:cNvSpPr txBox="1">
            <a:spLocks/>
          </p:cNvSpPr>
          <p:nvPr/>
        </p:nvSpPr>
        <p:spPr>
          <a:xfrm>
            <a:off x="173566" y="274639"/>
            <a:ext cx="11844867" cy="132185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67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rgbClr val="00B050"/>
                </a:solidFill>
              </a:rPr>
              <a:t>Long Wire Primary Lobe Gain and Angles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4DCC7B-763F-670B-5117-65C8B1CB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468" y="4118505"/>
            <a:ext cx="4825998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80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F1689-AF5A-1EEB-A294-C670FC62A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A2B829-A84D-C111-6B66-E2E9D0D44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6330" y="454496"/>
            <a:ext cx="7386006" cy="579019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41AA617-EFB3-44F2-21E4-75817F08E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1322860"/>
            <a:ext cx="5273040" cy="5342100"/>
          </a:xfrm>
        </p:spPr>
        <p:txBody>
          <a:bodyPr>
            <a:noAutofit/>
          </a:bodyPr>
          <a:lstStyle/>
          <a:p>
            <a:pPr algn="ctr"/>
            <a:br>
              <a:rPr lang="en-US" sz="3600" dirty="0">
                <a:solidFill>
                  <a:srgbClr val="7030A0"/>
                </a:solidFill>
              </a:rPr>
            </a:br>
            <a:r>
              <a:rPr lang="en-US" sz="3600" dirty="0">
                <a:solidFill>
                  <a:srgbClr val="7030A0"/>
                </a:solidFill>
              </a:rPr>
              <a:t>Feed 2 Long Wires in a “V” configuration</a:t>
            </a:r>
            <a:br>
              <a:rPr lang="en-US" sz="3600" dirty="0">
                <a:solidFill>
                  <a:srgbClr val="7030A0"/>
                </a:solidFill>
              </a:rPr>
            </a:br>
            <a:br>
              <a:rPr lang="en-US" sz="3600" dirty="0">
                <a:solidFill>
                  <a:srgbClr val="7030A0"/>
                </a:solidFill>
              </a:rPr>
            </a:br>
            <a:r>
              <a:rPr lang="en-US" sz="3600" dirty="0">
                <a:solidFill>
                  <a:srgbClr val="7030A0"/>
                </a:solidFill>
              </a:rPr>
              <a:t>Enhance gain with an Apex angle that aligns primary lobes for band(s) of interest </a:t>
            </a:r>
            <a:br>
              <a:rPr lang="en-US" sz="3600" dirty="0">
                <a:solidFill>
                  <a:srgbClr val="7030A0"/>
                </a:solidFill>
              </a:rPr>
            </a:br>
            <a:br>
              <a:rPr lang="en-US" sz="3600" dirty="0">
                <a:solidFill>
                  <a:srgbClr val="7030A0"/>
                </a:solidFill>
              </a:rPr>
            </a:b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819ADB-6CB3-FA0C-D257-B21B1E771793}"/>
              </a:ext>
            </a:extLst>
          </p:cNvPr>
          <p:cNvSpPr txBox="1">
            <a:spLocks/>
          </p:cNvSpPr>
          <p:nvPr/>
        </p:nvSpPr>
        <p:spPr>
          <a:xfrm>
            <a:off x="822960" y="364067"/>
            <a:ext cx="7112000" cy="868363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67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267" dirty="0">
                <a:solidFill>
                  <a:srgbClr val="00B050"/>
                </a:solidFill>
              </a:rPr>
              <a:t>How the VEE BEAM Works:</a:t>
            </a:r>
          </a:p>
        </p:txBody>
      </p:sp>
    </p:spTree>
    <p:extLst>
      <p:ext uri="{BB962C8B-B14F-4D97-AF65-F5344CB8AC3E}">
        <p14:creationId xmlns:p14="http://schemas.microsoft.com/office/powerpoint/2010/main" val="20931322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3368</TotalTime>
  <Words>2248</Words>
  <Application>Microsoft Office PowerPoint</Application>
  <PresentationFormat>Widescreen</PresentationFormat>
  <Paragraphs>498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Lucida Sans Unicode</vt:lpstr>
      <vt:lpstr>Verdana</vt:lpstr>
      <vt:lpstr>Wingdings 2</vt:lpstr>
      <vt:lpstr>Wingdings 3</vt:lpstr>
      <vt:lpstr>Concourse</vt:lpstr>
      <vt:lpstr>The VEE BEAM Antenna a wire alternative to the multi-band yagi  for General, Portable, and Field Day use </vt:lpstr>
      <vt:lpstr>Presentation Overview:</vt:lpstr>
      <vt:lpstr>Yagis are Great, but what about..</vt:lpstr>
      <vt:lpstr>How about a VEE BEAM?</vt:lpstr>
      <vt:lpstr>VEE Beam Advantages:</vt:lpstr>
      <vt:lpstr>VEE Beam Downsides:</vt:lpstr>
      <vt:lpstr>Long Wires – the longer they are:</vt:lpstr>
      <vt:lpstr>    </vt:lpstr>
      <vt:lpstr> Feed 2 Long Wires in a “V” configuration  Enhance gain with an Apex angle that aligns primary lobes for band(s) of interest   </vt:lpstr>
      <vt:lpstr>  77K+ lines of code free, but no longer supported GIGO – be precise Results not always as dramatic as the plots - some real world fill – in effects I’m NO expert…  EZ-NEC app, manual download – EZNEC.com YouTube instructional video – G-QRP Club 12/4/21                     </vt:lpstr>
      <vt:lpstr>PowerPoint Presentation</vt:lpstr>
      <vt:lpstr>PowerPoint Presentation</vt:lpstr>
      <vt:lpstr>Example VEE Beam in EZNEC:</vt:lpstr>
      <vt:lpstr>VEE Beam vs Dipole – Gain and Launch Angle</vt:lpstr>
      <vt:lpstr>80M Plots</vt:lpstr>
      <vt:lpstr>40M Plots</vt:lpstr>
      <vt:lpstr>20M Plots</vt:lpstr>
      <vt:lpstr>15M Plots</vt:lpstr>
      <vt:lpstr>10M Plots</vt:lpstr>
      <vt:lpstr>VEE BEAM vs Tri-bander Gain, dBd</vt:lpstr>
      <vt:lpstr>VEE Beam vs 2 el 20M Monoband Yagi @ 40’</vt:lpstr>
      <vt:lpstr>VEE Beam vs 2 el 15M Monoband Yagi @ 40’  VEE Beam vs 2 el 10M Monoband Yagi @ 40’</vt:lpstr>
      <vt:lpstr>VEE aimed North – South for DX, 40’ high</vt:lpstr>
      <vt:lpstr>    N – S VEE         20m     15m    10m </vt:lpstr>
      <vt:lpstr>Multi-Directional Deployment</vt:lpstr>
      <vt:lpstr>2 DPDT Relays near Apex select Northeast and Northwest Wires </vt:lpstr>
      <vt:lpstr>Northeast and East wires selected</vt:lpstr>
      <vt:lpstr>Northwest and West Wires selected</vt:lpstr>
      <vt:lpstr>PowerPoint Presentation</vt:lpstr>
      <vt:lpstr>PowerPoint Presentation</vt:lpstr>
      <vt:lpstr>A VEE Beam as a Field Day Alternative?</vt:lpstr>
      <vt:lpstr>Compact VEE BEAM: 70 Degree Apex 90’ legs (~2 waves on 15M), 30’ high in EZNEC:</vt:lpstr>
      <vt:lpstr>20M Plots</vt:lpstr>
      <vt:lpstr>15M Plots</vt:lpstr>
      <vt:lpstr>10M Plots</vt:lpstr>
      <vt:lpstr>And 40M?</vt:lpstr>
      <vt:lpstr>And 80M?</vt:lpstr>
      <vt:lpstr>Finding Extra OOMPH Eastward for FD</vt:lpstr>
      <vt:lpstr>VEE BEAM + 20 &amp; 15M Yagi – Type Reflectors - (a YagVEE?)</vt:lpstr>
      <vt:lpstr>Reflectors add .9 dB on 20M,  1dB on 15M, .3 dB on 10M (?)</vt:lpstr>
      <vt:lpstr>YagVEE vs Tribander Gain, dBd</vt:lpstr>
      <vt:lpstr>A YagVEE with Directors too</vt:lpstr>
      <vt:lpstr>YagVEE with Two 20M, One 15M Director</vt:lpstr>
      <vt:lpstr>YagVEE +D’s vs Tribander Gain, dBd</vt:lpstr>
      <vt:lpstr>20M Plots</vt:lpstr>
      <vt:lpstr>15M Plots</vt:lpstr>
      <vt:lpstr>10M Plots</vt:lpstr>
      <vt:lpstr>The YagVEE</vt:lpstr>
      <vt:lpstr>YagVEE, 2 Directors, no Reflector</vt:lpstr>
      <vt:lpstr>YagVee, no R vs Tribander Gain, dBd</vt:lpstr>
      <vt:lpstr>VEE BEAM / YagVEE Construction Notes</vt:lpstr>
      <vt:lpstr> Observations:  Cautious optimism… </vt:lpstr>
      <vt:lpstr>VEE BEAM Summary:</vt:lpstr>
      <vt:lpstr>YagVEE Summary:</vt:lpstr>
      <vt:lpstr>EZNEC Modeling made the YagVEE possible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mcfergus</dc:creator>
  <cp:lastModifiedBy>mcfergus</cp:lastModifiedBy>
  <cp:revision>161</cp:revision>
  <dcterms:created xsi:type="dcterms:W3CDTF">2025-03-25T21:36:16Z</dcterms:created>
  <dcterms:modified xsi:type="dcterms:W3CDTF">2025-07-26T14:38:08Z</dcterms:modified>
</cp:coreProperties>
</file>