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4" r:id="rId2"/>
    <p:sldId id="584" r:id="rId3"/>
    <p:sldId id="583" r:id="rId4"/>
    <p:sldId id="256" r:id="rId5"/>
    <p:sldId id="593" r:id="rId6"/>
    <p:sldId id="586" r:id="rId7"/>
    <p:sldId id="587" r:id="rId8"/>
    <p:sldId id="590" r:id="rId9"/>
    <p:sldId id="588" r:id="rId10"/>
    <p:sldId id="592" r:id="rId11"/>
    <p:sldId id="263" r:id="rId12"/>
    <p:sldId id="594" r:id="rId13"/>
    <p:sldId id="5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>
        <p:scale>
          <a:sx n="66" d="100"/>
          <a:sy n="66" d="100"/>
        </p:scale>
        <p:origin x="67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2E69E-26D0-415F-9755-8939F4DE6DA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B22D8-424A-481E-B03F-1498362D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63FA-30FB-5CD4-0EA7-012B9474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5D5D5-DB5D-C578-9D32-55B60099B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87A-D269-F021-8289-991DC20A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7349-BD77-4D2B-8218-F8966B91D510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EC473-78BA-47BB-3939-DEC9CCCC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3EAC6-841E-72E6-2E78-7F41104A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3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F834-E57B-3032-47FC-645603B7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01383-86FF-A097-6F5E-2353E6045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E438-85BE-9965-2C19-A177F5D2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B05D-342E-4CC1-AECB-0B2C2D830FD9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F48AA-D271-CF87-DCBA-1EC08D34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D45AC-634B-1981-1461-9788C71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28F1D-ECEA-2F86-CC76-A8D53FA99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4B18E-4A82-7360-C9CA-028ABB2AA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440B2-B2C8-8175-E787-7232B9EE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0502-94E3-411B-BF2D-129F960651BD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E2010-802E-E97F-00A4-BBFD3203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BD4A7-DF4E-507B-A631-795FD79A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2025-FF8F-D871-F630-88C75BC1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03984-CFCB-070F-937D-E185FB376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F638-6290-4B6F-F2F6-2E8520AF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68A8-FE77-491D-B309-F6465E427175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58F87-0574-DBDC-59A8-C212A2B5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7CB46-FC75-CCE0-D231-20AE0ABB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9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0FEE-D1CD-544F-B4D4-1A507933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434C2-1D95-0E9C-65BC-27E8792EE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8186A-A093-8FEF-B04C-CF38529E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B810-B80E-46CE-B94D-ED4F39C16ED6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7FB34-3390-EEEF-F046-86B70B81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0FDC-370D-46A2-7A7A-E6271962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44BF-C249-1CFC-BFDA-CED7036B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D1EC-E36F-3B54-2147-9B0BE653E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F51EE-EE5A-9A74-50CE-5A067CFA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98A9C-9BD0-F762-9DF7-73B47F48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0940-C1B2-492D-999A-6F5EE00C0239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D61E1-3FA1-C8F5-EF5A-05FE592F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74736-7B5D-DEF2-AE1F-BDE6EB35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7FB5-42DE-EF33-F5B2-10EF8DC8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CC1FE-1A53-2012-3C8F-15D4E7652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9CC2D-B042-2B0F-7641-704441508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93475-0016-4F92-CCF2-A56DDC641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BD43B-2A0B-D897-14AB-4D7F76397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56DE5-BCC0-3409-7C1C-725720F5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502-3AE0-4C57-BE0F-1D95296DDE39}" type="datetime1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CA541-31EB-A5DC-20A9-91A811B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A2DE7-85E2-EA53-BF41-B51C67DE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4E2D-0FC4-6821-508C-C939232B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D73DA-C72A-B0F5-6A11-29D0F6FD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B488-3B68-4CFE-A2A3-D360209D0059}" type="datetime1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5EBF1-1D03-D76A-6D4B-2775723C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B0462-FC4A-1FFB-877F-6AA194DC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F35BB-72C7-A144-01B2-6CC41830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2999-6A07-46F5-896C-046A4024E085}" type="datetime1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3B518-398D-CD1C-AFA5-C3517C20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8263D-BD95-A92B-2FD8-780D1BC7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C3F6-B3EE-0F0F-9506-B2CBC799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D5EB-05F8-8B61-473B-F514AB8BE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C4675-CD34-C181-4DFB-FAE2854EB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4AE52-7CE8-34B4-D855-CD660B11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1C9-61E3-473D-92AD-4C9782A0AD3B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779E3-CB67-51C1-4169-C494D96C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0B8F4-DA1A-A46D-BA26-2FE577F5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4A57-9858-2B92-D2DA-5CAAD4F0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9BCB4-B223-2127-FE82-8E5E5A82C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F88E2-1CC7-A790-407E-7C522B6AE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32938-ABDB-2345-9064-C9DCDD39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5DFD-CFF7-48C0-AFB8-136AB691CFC6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46A09-3CD6-B290-777F-71016DCE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AB097-023A-3A23-CAA8-CA19BE10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5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ECBE50-F446-0968-7DAA-3F08465C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65A0D-EDB7-9CAC-393F-19B6AF6D0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60852-C7F7-62E5-2153-78B31D63B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0D26-0350-4749-9C25-3993E26F19B6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6F387-DFA2-9214-E356-7C49135A0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1BE-EE1D-BC19-17DB-39F1E4ADA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9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vb-audio.com/Cable/index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hnm@johnmaxwell.net" TargetMode="External"/><Relationship Id="rId2" Type="http://schemas.openxmlformats.org/officeDocument/2006/relationships/hyperlink" Target="mailto:ka8jmw@arrl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mham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1028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Remote Station Operation Using </a:t>
            </a:r>
            <a:r>
              <a:rPr lang="en-US" sz="4400" b="1" dirty="0" err="1"/>
              <a:t>Wfview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A0FD4-CAF4-7BD3-127F-CC2B6CC0AFDC}"/>
              </a:ext>
            </a:extLst>
          </p:cNvPr>
          <p:cNvSpPr txBox="1"/>
          <p:nvPr/>
        </p:nvSpPr>
        <p:spPr>
          <a:xfrm>
            <a:off x="0" y="4406318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/>
              <a:t>Ed </a:t>
            </a:r>
            <a:r>
              <a:rPr lang="en-US" sz="4000" b="1" dirty="0"/>
              <a:t>James KA8JMW</a:t>
            </a:r>
          </a:p>
          <a:p>
            <a:pPr algn="ctr"/>
            <a:r>
              <a:rPr lang="en-US" sz="4000" b="1" dirty="0"/>
              <a:t>John Maxwell W0VG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75536-9410-006F-862B-A30FEC62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1</a:t>
            </a:fld>
            <a:endParaRPr lang="en-US"/>
          </a:p>
        </p:txBody>
      </p:sp>
      <p:pic>
        <p:nvPicPr>
          <p:cNvPr id="4100" name="Picture 4" descr="HamCon Colorado 2025">
            <a:extLst>
              <a:ext uri="{FF2B5EF4-FFF2-40B4-BE49-F238E27FC236}">
                <a16:creationId xmlns:a16="http://schemas.microsoft.com/office/drawing/2014/main" id="{DAE3DE62-0DB5-326A-424D-4F6D0803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1"/>
            <a:ext cx="12192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69546-CA50-6975-D8D9-BD50764B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FBE4-07C8-47CC-8841-EFB13F9D4C08}" type="datetime1">
              <a:rPr lang="en-US" smtClean="0"/>
              <a:t>10/20/2025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9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B443D-B964-C597-7F5B-5B4BFA3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10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E86CBA-BD37-9FC2-2D23-CABC05E7F1F7}"/>
              </a:ext>
            </a:extLst>
          </p:cNvPr>
          <p:cNvGrpSpPr/>
          <p:nvPr/>
        </p:nvGrpSpPr>
        <p:grpSpPr>
          <a:xfrm>
            <a:off x="526953" y="3065009"/>
            <a:ext cx="11138094" cy="2830284"/>
            <a:chOff x="2005390" y="3876454"/>
            <a:chExt cx="8181219" cy="2078917"/>
          </a:xfrm>
        </p:grpSpPr>
        <p:pic>
          <p:nvPicPr>
            <p:cNvPr id="5" name="Picture 2" descr="Stream Deck +">
              <a:extLst>
                <a:ext uri="{FF2B5EF4-FFF2-40B4-BE49-F238E27FC236}">
                  <a16:creationId xmlns:a16="http://schemas.microsoft.com/office/drawing/2014/main" id="{2845225A-C028-FA28-3CA1-93388F6855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9" t="21333" r="5388" b="20889"/>
            <a:stretch/>
          </p:blipFill>
          <p:spPr bwMode="auto">
            <a:xfrm>
              <a:off x="8985496" y="4731429"/>
              <a:ext cx="1014838" cy="73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274BDC-3CE2-56E1-CFAE-68FF6E76B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87" t="60972" r="37963" b="20972"/>
            <a:stretch/>
          </p:blipFill>
          <p:spPr>
            <a:xfrm>
              <a:off x="2166023" y="4162424"/>
              <a:ext cx="4929188" cy="12382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CBEF0C-951C-DC35-943B-B5770CE8FDF6}"/>
                </a:ext>
              </a:extLst>
            </p:cNvPr>
            <p:cNvSpPr txBox="1"/>
            <p:nvPr/>
          </p:nvSpPr>
          <p:spPr>
            <a:xfrm>
              <a:off x="6816492" y="5465890"/>
              <a:ext cx="1802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WFVIEW CLIENT</a:t>
              </a:r>
            </a:p>
            <a:p>
              <a:pPr algn="ctr"/>
              <a:r>
                <a:rPr lang="en-US" sz="1200" b="1" dirty="0"/>
                <a:t>(LOCAL)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A23ADD-937E-E463-D9AF-7B8A853D2404}"/>
                </a:ext>
              </a:extLst>
            </p:cNvPr>
            <p:cNvSpPr txBox="1"/>
            <p:nvPr/>
          </p:nvSpPr>
          <p:spPr>
            <a:xfrm>
              <a:off x="4010032" y="5121123"/>
              <a:ext cx="18023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WFVIEW SERVER</a:t>
              </a:r>
            </a:p>
            <a:p>
              <a:pPr algn="ctr"/>
              <a:r>
                <a:rPr lang="en-US" sz="1200" b="1" dirty="0"/>
                <a:t>(REMOTE)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C2352F-F9C6-FA7E-35E4-F6B208F7F27F}"/>
                </a:ext>
              </a:extLst>
            </p:cNvPr>
            <p:cNvSpPr txBox="1"/>
            <p:nvPr/>
          </p:nvSpPr>
          <p:spPr>
            <a:xfrm>
              <a:off x="8804428" y="5493706"/>
              <a:ext cx="1382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STREAM DECK PLUS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DEB85B-812F-0822-A7B4-4918D3CD0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0132" y="5098659"/>
              <a:ext cx="7624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2F653E-FA58-9289-C948-B7EF937FAC64}"/>
                </a:ext>
              </a:extLst>
            </p:cNvPr>
            <p:cNvSpPr txBox="1"/>
            <p:nvPr/>
          </p:nvSpPr>
          <p:spPr>
            <a:xfrm>
              <a:off x="2005390" y="5014914"/>
              <a:ext cx="1382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IC-7300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2C81BD6-70E3-D602-E262-FFB0124BB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725" y="3876454"/>
              <a:ext cx="2247900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ouvelle version WSJT-X - ON4CN - Claude - OT4N">
              <a:extLst>
                <a:ext uri="{FF2B5EF4-FFF2-40B4-BE49-F238E27FC236}">
                  <a16:creationId xmlns:a16="http://schemas.microsoft.com/office/drawing/2014/main" id="{6F68EF2A-6557-7BE8-26E2-4A42D0D71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5451" y="4194113"/>
              <a:ext cx="1244921" cy="77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9CB6C08-941A-4C5C-AC62-3D5C9B96467C}"/>
              </a:ext>
            </a:extLst>
          </p:cNvPr>
          <p:cNvSpPr txBox="1">
            <a:spLocks/>
          </p:cNvSpPr>
          <p:nvPr/>
        </p:nvSpPr>
        <p:spPr>
          <a:xfrm>
            <a:off x="0" y="117472"/>
            <a:ext cx="12192000" cy="883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effectLst/>
              </a:rPr>
              <a:t>	Digital Modes</a:t>
            </a:r>
          </a:p>
          <a:p>
            <a:pPr algn="ctr"/>
            <a:endParaRPr lang="en-US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280EB3-F217-1DDE-6722-7A5FD35D62AA}"/>
              </a:ext>
            </a:extLst>
          </p:cNvPr>
          <p:cNvSpPr txBox="1">
            <a:spLocks/>
          </p:cNvSpPr>
          <p:nvPr/>
        </p:nvSpPr>
        <p:spPr>
          <a:xfrm>
            <a:off x="526953" y="1089360"/>
            <a:ext cx="10721618" cy="2216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When operating digital modes you will need a Virtual Audio Cable to provide the audio to both </a:t>
            </a:r>
            <a:r>
              <a:rPr lang="en-US" sz="2800" dirty="0" err="1"/>
              <a:t>Wfview</a:t>
            </a:r>
            <a:r>
              <a:rPr lang="en-US" sz="2800" dirty="0"/>
              <a:t> &amp; the digital mode program.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Excessive latency can be an issue.</a:t>
            </a:r>
          </a:p>
        </p:txBody>
      </p:sp>
    </p:spTree>
    <p:extLst>
      <p:ext uri="{BB962C8B-B14F-4D97-AF65-F5344CB8AC3E}">
        <p14:creationId xmlns:p14="http://schemas.microsoft.com/office/powerpoint/2010/main" val="50774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C064ED-E4F5-C3F1-B2CD-3E83A7DE09DA}"/>
              </a:ext>
            </a:extLst>
          </p:cNvPr>
          <p:cNvSpPr txBox="1"/>
          <p:nvPr/>
        </p:nvSpPr>
        <p:spPr>
          <a:xfrm>
            <a:off x="2597728" y="612354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VB-Audio Virtual Apps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48BB6-5E56-8362-6D54-01446A8ED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3" t="12060" r="14586" b="22251"/>
          <a:stretch/>
        </p:blipFill>
        <p:spPr>
          <a:xfrm>
            <a:off x="2826005" y="1486151"/>
            <a:ext cx="6539990" cy="4637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48EF90-53B2-4F1E-451D-1AD4D30040C4}"/>
              </a:ext>
            </a:extLst>
          </p:cNvPr>
          <p:cNvSpPr txBox="1"/>
          <p:nvPr/>
        </p:nvSpPr>
        <p:spPr>
          <a:xfrm>
            <a:off x="2754796" y="380514"/>
            <a:ext cx="6682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FREE for both Windows &amp; Mac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E6F7A9-318B-D4C2-4D74-1A60AA74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8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82108-7C45-402C-D285-FEB57D41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10575D-CFA2-676B-412B-A401122EDD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38" t="22544" r="11812" b="4652"/>
          <a:stretch/>
        </p:blipFill>
        <p:spPr>
          <a:xfrm>
            <a:off x="2973615" y="1128460"/>
            <a:ext cx="6244770" cy="54104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D9FD5-F913-A6AB-C1BD-799709A8D6AA}"/>
              </a:ext>
            </a:extLst>
          </p:cNvPr>
          <p:cNvSpPr txBox="1"/>
          <p:nvPr/>
        </p:nvSpPr>
        <p:spPr>
          <a:xfrm>
            <a:off x="4526531" y="319088"/>
            <a:ext cx="3138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(Questions?)</a:t>
            </a:r>
            <a:endParaRPr lang="en-US" sz="3600" b="1" dirty="0"/>
          </a:p>
        </p:txBody>
      </p:sp>
      <p:pic>
        <p:nvPicPr>
          <p:cNvPr id="9" name="Picture 8" descr="C:\Users\bpmiles\Desktop\rmhamnewlogo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01943" y="279174"/>
            <a:ext cx="1665990" cy="169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mountain range with a yellow border&#10;&#10;AI-generated content may be incorrect.">
            <a:extLst>
              <a:ext uri="{FF2B5EF4-FFF2-40B4-BE49-F238E27FC236}">
                <a16:creationId xmlns:a16="http://schemas.microsoft.com/office/drawing/2014/main" id="{6AD87105-CD14-A3F9-C57E-44C733E85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7" y="319088"/>
            <a:ext cx="1767590" cy="1843489"/>
          </a:xfrm>
          <a:prstGeom prst="rect">
            <a:avLst/>
          </a:prstGeom>
        </p:spPr>
      </p:pic>
      <p:pic>
        <p:nvPicPr>
          <p:cNvPr id="8194" name="Picture 2" descr="wfview">
            <a:extLst>
              <a:ext uri="{FF2B5EF4-FFF2-40B4-BE49-F238E27FC236}">
                <a16:creationId xmlns:a16="http://schemas.microsoft.com/office/drawing/2014/main" id="{760180EB-21E1-A569-F40E-8EE5A8F4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89" y="5627684"/>
            <a:ext cx="1887764" cy="6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6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1D00-A307-4A9A-24C1-046FF8AB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27D8-F737-051A-882E-C76F52BEA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 James KA8JMW, </a:t>
            </a:r>
            <a:r>
              <a:rPr lang="en-US" b="1" dirty="0">
                <a:hlinkClick r:id="rId2"/>
              </a:rPr>
              <a:t>ka8jmw@arrl.net</a:t>
            </a:r>
            <a:endParaRPr lang="en-US" b="1" dirty="0"/>
          </a:p>
          <a:p>
            <a:r>
              <a:rPr lang="en-US" b="1" dirty="0"/>
              <a:t>John Maxwell, W0VG </a:t>
            </a:r>
            <a:r>
              <a:rPr lang="en-US" b="1" dirty="0">
                <a:hlinkClick r:id="rId3"/>
              </a:rPr>
              <a:t>johnm@johnmaxwell.net</a:t>
            </a:r>
            <a:endParaRPr lang="en-US" b="1" dirty="0"/>
          </a:p>
          <a:p>
            <a:r>
              <a:rPr lang="en-US" b="1" dirty="0">
                <a:hlinkClick r:id="rId4"/>
              </a:rPr>
              <a:t>http://www.rmham.org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697BC-E9E3-316C-B0B8-975138E7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0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6B4B-498A-683B-2D3A-A680DDA0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6648"/>
            <a:ext cx="12192000" cy="1050584"/>
          </a:xfrm>
        </p:spPr>
        <p:txBody>
          <a:bodyPr/>
          <a:lstStyle/>
          <a:p>
            <a:r>
              <a:rPr lang="en-US" b="1" dirty="0"/>
              <a:t>	Todays Presentation on </a:t>
            </a:r>
            <a:r>
              <a:rPr lang="en-US" b="1" dirty="0" err="1"/>
              <a:t>Wfview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24B0F-2249-313C-9C0F-5590119DA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quick explanation of the </a:t>
            </a:r>
            <a:r>
              <a:rPr lang="en-US" dirty="0" err="1"/>
              <a:t>Wfview</a:t>
            </a:r>
            <a:r>
              <a:rPr lang="en-US" dirty="0"/>
              <a:t> implementations and not intended to be a comprehensive how-to. </a:t>
            </a:r>
          </a:p>
          <a:p>
            <a:r>
              <a:rPr lang="en-US" dirty="0"/>
              <a:t>There are quite a few how-to videos out. </a:t>
            </a:r>
          </a:p>
          <a:p>
            <a:r>
              <a:rPr lang="en-US" dirty="0"/>
              <a:t>Significant functionality is being “glossed over” in this quick talk.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1BAEA-28EC-A9D7-D777-4105F48A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481F-41C4-19D3-4CE5-53725E0E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130"/>
            <a:ext cx="12192000" cy="1041288"/>
          </a:xfrm>
        </p:spPr>
        <p:txBody>
          <a:bodyPr/>
          <a:lstStyle/>
          <a:p>
            <a:r>
              <a:rPr lang="en-US" b="1" dirty="0"/>
              <a:t>	What 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991AA-EB18-AE81-A6F2-22AC5006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319418"/>
            <a:ext cx="11451771" cy="5036932"/>
          </a:xfrm>
        </p:spPr>
        <p:txBody>
          <a:bodyPr>
            <a:normAutofit fontScale="92500"/>
          </a:bodyPr>
          <a:lstStyle/>
          <a:p>
            <a:r>
              <a:rPr lang="en-US" b="0" i="0" dirty="0">
                <a:effectLst/>
                <a:latin typeface="Helvetica Neue"/>
              </a:rPr>
              <a:t>A free, open source, program that allows many modern </a:t>
            </a:r>
            <a:r>
              <a:rPr lang="en-US" b="0" i="0" dirty="0" err="1">
                <a:effectLst/>
                <a:latin typeface="Helvetica Neue"/>
              </a:rPr>
              <a:t>Icom</a:t>
            </a:r>
            <a:r>
              <a:rPr lang="en-US" b="0" i="0" dirty="0">
                <a:effectLst/>
                <a:latin typeface="Helvetica Neue"/>
              </a:rPr>
              <a:t> and Kenwood ham radio transceivers to be controlled via a computer. </a:t>
            </a:r>
          </a:p>
          <a:p>
            <a:r>
              <a:rPr lang="en-US" dirty="0">
                <a:latin typeface="Helvetica Neue"/>
              </a:rPr>
              <a:t>D</a:t>
            </a:r>
            <a:r>
              <a:rPr lang="en-US" b="0" i="0" dirty="0">
                <a:effectLst/>
                <a:latin typeface="Helvetica Neue"/>
              </a:rPr>
              <a:t>isplays the spectrum display on whatever display is connected, including projectors, touch screens, and TVs.</a:t>
            </a:r>
          </a:p>
          <a:p>
            <a:r>
              <a:rPr lang="en-US" b="0" i="0" dirty="0">
                <a:effectLst/>
                <a:latin typeface="Helvetica Neue"/>
              </a:rPr>
              <a:t> </a:t>
            </a:r>
            <a:r>
              <a:rPr lang="en-US" dirty="0">
                <a:latin typeface="Helvetica Neue"/>
              </a:rPr>
              <a:t>A</a:t>
            </a:r>
            <a:r>
              <a:rPr lang="en-US" b="0" i="0" dirty="0">
                <a:effectLst/>
                <a:latin typeface="Helvetica Neue"/>
              </a:rPr>
              <a:t>llows for full radio control from a computer keyboard and basic control from a numeric keypad. </a:t>
            </a:r>
          </a:p>
          <a:p>
            <a:r>
              <a:rPr lang="en-US" dirty="0">
                <a:latin typeface="Helvetica Neue"/>
              </a:rPr>
              <a:t>R</a:t>
            </a:r>
            <a:r>
              <a:rPr lang="en-US" b="0" i="0" dirty="0">
                <a:effectLst/>
                <a:latin typeface="Helvetica Neue"/>
              </a:rPr>
              <a:t>uns on hardware ranging from the Raspberry Pi to laptops to desktops. </a:t>
            </a:r>
          </a:p>
          <a:p>
            <a:r>
              <a:rPr lang="en-US" dirty="0">
                <a:latin typeface="Helvetica Neue"/>
              </a:rPr>
              <a:t>R</a:t>
            </a:r>
            <a:r>
              <a:rPr lang="en-US" b="0" i="0" dirty="0">
                <a:effectLst/>
                <a:latin typeface="Helvetica Neue"/>
              </a:rPr>
              <a:t>uns on Linux, macOS, and Windows. </a:t>
            </a:r>
          </a:p>
          <a:p>
            <a:r>
              <a:rPr lang="en-US" dirty="0">
                <a:latin typeface="Helvetica Neue"/>
              </a:rPr>
              <a:t>S</a:t>
            </a:r>
            <a:r>
              <a:rPr lang="en-US" b="0" i="0" dirty="0">
                <a:effectLst/>
                <a:latin typeface="Helvetica Neue"/>
              </a:rPr>
              <a:t>upports rig control over ethernet as well as over USB  &amp; serial CIV bus.</a:t>
            </a:r>
          </a:p>
          <a:p>
            <a:r>
              <a:rPr lang="en-US" b="0" i="0" dirty="0">
                <a:effectLst/>
                <a:latin typeface="Helvetica Neue"/>
              </a:rPr>
              <a:t> </a:t>
            </a:r>
            <a:r>
              <a:rPr lang="en-US" dirty="0">
                <a:latin typeface="Helvetica Neue"/>
              </a:rPr>
              <a:t>A</a:t>
            </a:r>
            <a:r>
              <a:rPr lang="en-US" b="0" i="0" dirty="0">
                <a:effectLst/>
                <a:latin typeface="Helvetica Neue"/>
              </a:rPr>
              <a:t>llows older radios to be accessed over the internet, for full control and low-latency audio streaming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254BD-D793-FB42-6328-88F8C13F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3</a:t>
            </a:fld>
            <a:endParaRPr lang="en-US"/>
          </a:p>
        </p:txBody>
      </p:sp>
      <p:pic>
        <p:nvPicPr>
          <p:cNvPr id="4100" name="Picture 4" descr="wfview">
            <a:extLst>
              <a:ext uri="{FF2B5EF4-FFF2-40B4-BE49-F238E27FC236}">
                <a16:creationId xmlns:a16="http://schemas.microsoft.com/office/drawing/2014/main" id="{FC76E57F-5E96-C972-C6DC-C690AC870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98" y="349229"/>
            <a:ext cx="1815193" cy="6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4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9E7D-BFA2-8BBF-3FE8-8D8E85860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530"/>
            <a:ext cx="12192000" cy="97302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	Typical </a:t>
            </a:r>
            <a:r>
              <a:rPr lang="en-US" sz="4400" b="1" dirty="0" err="1"/>
              <a:t>Wfview</a:t>
            </a:r>
            <a:r>
              <a:rPr lang="en-US" sz="4400" b="1" dirty="0"/>
              <a:t> Configurations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6F68C-9736-B818-1F2B-289082A1F5A7}"/>
              </a:ext>
            </a:extLst>
          </p:cNvPr>
          <p:cNvSpPr txBox="1"/>
          <p:nvPr/>
        </p:nvSpPr>
        <p:spPr>
          <a:xfrm>
            <a:off x="9287774" y="6374104"/>
            <a:ext cx="276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KA8JMW 1-31-2024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BCC603-379D-846C-31EB-35DFCCC23049}"/>
              </a:ext>
            </a:extLst>
          </p:cNvPr>
          <p:cNvSpPr txBox="1"/>
          <p:nvPr/>
        </p:nvSpPr>
        <p:spPr>
          <a:xfrm>
            <a:off x="3047010" y="1413301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  <a:latin typeface="Helvetica Neue"/>
              </a:rPr>
              <a:t>Radio with USB or Serial Interface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C25858-5DF4-B5F1-6B6A-1B37DC4E0F96}"/>
              </a:ext>
            </a:extLst>
          </p:cNvPr>
          <p:cNvSpPr txBox="1"/>
          <p:nvPr/>
        </p:nvSpPr>
        <p:spPr>
          <a:xfrm>
            <a:off x="3047010" y="4055468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  <a:latin typeface="Helvetica Neue"/>
              </a:rPr>
              <a:t>Radio with an Ethernet Interface</a:t>
            </a:r>
            <a:endParaRPr lang="en-US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1B08C1-9041-2496-97B6-C2EAA1E2C242}"/>
              </a:ext>
            </a:extLst>
          </p:cNvPr>
          <p:cNvGrpSpPr/>
          <p:nvPr/>
        </p:nvGrpSpPr>
        <p:grpSpPr>
          <a:xfrm>
            <a:off x="1497927" y="4383303"/>
            <a:ext cx="9196143" cy="2032298"/>
            <a:chOff x="3372592" y="2716480"/>
            <a:chExt cx="6448302" cy="14250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AA3AE7-6C62-813D-8EE7-6676F9090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1577" t="55584" r="6208" b="23637"/>
            <a:stretch/>
          </p:blipFill>
          <p:spPr>
            <a:xfrm>
              <a:off x="5379522" y="2716480"/>
              <a:ext cx="4441372" cy="1425040"/>
            </a:xfrm>
            <a:prstGeom prst="rect">
              <a:avLst/>
            </a:prstGeom>
          </p:spPr>
        </p:pic>
        <p:pic>
          <p:nvPicPr>
            <p:cNvPr id="22" name="Picture 2" descr="ICOM IC-7760 - ICOM IC-7760 HF/50MHz All Mode Base Transceivers">
              <a:extLst>
                <a:ext uri="{FF2B5EF4-FFF2-40B4-BE49-F238E27FC236}">
                  <a16:creationId xmlns:a16="http://schemas.microsoft.com/office/drawing/2014/main" id="{530B8854-0893-56F6-A483-1876FD06BE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16570" r="4642" b="15512"/>
            <a:stretch/>
          </p:blipFill>
          <p:spPr bwMode="auto">
            <a:xfrm>
              <a:off x="3372592" y="2910154"/>
              <a:ext cx="2006930" cy="75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C8D0F8-FBC4-1995-745D-529B010F513B}"/>
              </a:ext>
            </a:extLst>
          </p:cNvPr>
          <p:cNvGrpSpPr/>
          <p:nvPr/>
        </p:nvGrpSpPr>
        <p:grpSpPr>
          <a:xfrm>
            <a:off x="626990" y="1776425"/>
            <a:ext cx="10938018" cy="1886376"/>
            <a:chOff x="243334" y="1776988"/>
            <a:chExt cx="10938018" cy="188637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513A40-4996-9F0D-658D-F258CD28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897" t="55584" r="6208" b="23637"/>
            <a:stretch/>
          </p:blipFill>
          <p:spPr>
            <a:xfrm>
              <a:off x="2410691" y="1776988"/>
              <a:ext cx="8770661" cy="1886376"/>
            </a:xfrm>
            <a:prstGeom prst="rect">
              <a:avLst/>
            </a:prstGeom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0AE7B0AB-8FD1-E585-C301-DEB042DD13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7"/>
            <a:stretch/>
          </p:blipFill>
          <p:spPr bwMode="auto">
            <a:xfrm>
              <a:off x="243334" y="2006929"/>
              <a:ext cx="2167357" cy="1046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013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CC3FD-7230-0E5A-989B-D70CF183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 descr="shuttle pro v2">
            <a:extLst>
              <a:ext uri="{FF2B5EF4-FFF2-40B4-BE49-F238E27FC236}">
                <a16:creationId xmlns:a16="http://schemas.microsoft.com/office/drawing/2014/main" id="{FD5F4AE3-FFBE-CB50-7A59-B45B4FFF8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83" y="2276693"/>
            <a:ext cx="17335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uick keys">
            <a:extLst>
              <a:ext uri="{FF2B5EF4-FFF2-40B4-BE49-F238E27FC236}">
                <a16:creationId xmlns:a16="http://schemas.microsoft.com/office/drawing/2014/main" id="{74B7E0C3-C0F7-4E3C-87FC-3A3A3F851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31" y="2125656"/>
            <a:ext cx="990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C-28">
            <a:extLst>
              <a:ext uri="{FF2B5EF4-FFF2-40B4-BE49-F238E27FC236}">
                <a16:creationId xmlns:a16="http://schemas.microsoft.com/office/drawing/2014/main" id="{B4160D3F-4701-2B22-C168-3CF6E35B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95" y="2343367"/>
            <a:ext cx="13811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unsdr controller">
            <a:extLst>
              <a:ext uri="{FF2B5EF4-FFF2-40B4-BE49-F238E27FC236}">
                <a16:creationId xmlns:a16="http://schemas.microsoft.com/office/drawing/2014/main" id="{392F1644-DB87-D3A8-F904-69265B04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56" y="2125656"/>
            <a:ext cx="17335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xkeys">
            <a:extLst>
              <a:ext uri="{FF2B5EF4-FFF2-40B4-BE49-F238E27FC236}">
                <a16:creationId xmlns:a16="http://schemas.microsoft.com/office/drawing/2014/main" id="{13B2D0CC-782F-2DC8-7EC1-49D449C0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09" y="5086345"/>
            <a:ext cx="14668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streamdeck2">
            <a:extLst>
              <a:ext uri="{FF2B5EF4-FFF2-40B4-BE49-F238E27FC236}">
                <a16:creationId xmlns:a16="http://schemas.microsoft.com/office/drawing/2014/main" id="{D90A4A7B-EC66-B585-F761-7A7C0FA1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6" y="4848220"/>
            <a:ext cx="18573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reamdeck1">
            <a:extLst>
              <a:ext uri="{FF2B5EF4-FFF2-40B4-BE49-F238E27FC236}">
                <a16:creationId xmlns:a16="http://schemas.microsoft.com/office/drawing/2014/main" id="{23567FB6-AC0D-60B8-BFCA-1227A8FB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43" y="4757732"/>
            <a:ext cx="16097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mirabox">
            <a:extLst>
              <a:ext uri="{FF2B5EF4-FFF2-40B4-BE49-F238E27FC236}">
                <a16:creationId xmlns:a16="http://schemas.microsoft.com/office/drawing/2014/main" id="{658AE132-8FC8-77E1-8F70-FBA4541F4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56" y="4810119"/>
            <a:ext cx="18288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361BD7-CDEF-DBE8-C166-C0A041999390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effectLst/>
              </a:rPr>
              <a:t>	Supports many USB Controllers</a:t>
            </a:r>
          </a:p>
          <a:p>
            <a:r>
              <a:rPr lang="en-US" b="1" dirty="0"/>
              <a:t>		</a:t>
            </a:r>
            <a:r>
              <a:rPr lang="en-US" b="1" i="0" dirty="0">
                <a:effectLst/>
              </a:rPr>
              <a:t>RC-28, Shuttle, Stream Deck, </a:t>
            </a:r>
            <a:r>
              <a:rPr lang="en-US" b="1" i="0" dirty="0" err="1">
                <a:effectLst/>
              </a:rPr>
              <a:t>sunSDR</a:t>
            </a:r>
            <a:r>
              <a:rPr lang="en-US" b="1" i="0" dirty="0">
                <a:effectLst/>
              </a:rPr>
              <a:t>, …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929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DA8A-4296-8B80-D563-4C419C8D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	Stream Deck+ and </a:t>
            </a:r>
            <a:r>
              <a:rPr lang="en-US" b="1" dirty="0" err="1"/>
              <a:t>Wfview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AA804-6472-D888-B4C0-5830FCAD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2" y="1590532"/>
            <a:ext cx="733334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Can be used for all radio functions in </a:t>
            </a:r>
            <a:r>
              <a:rPr lang="en-US" dirty="0" err="1"/>
              <a:t>Wfview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• VFOA/VFOB </a:t>
            </a:r>
          </a:p>
          <a:p>
            <a:pPr marL="457200" lvl="1" indent="0">
              <a:buNone/>
            </a:pPr>
            <a:r>
              <a:rPr lang="en-US" dirty="0"/>
              <a:t>• Waterfall/Spectrum</a:t>
            </a:r>
          </a:p>
          <a:p>
            <a:pPr marL="457200" lvl="1" indent="0">
              <a:buNone/>
            </a:pPr>
            <a:r>
              <a:rPr lang="en-US" dirty="0"/>
              <a:t>• Volume</a:t>
            </a:r>
          </a:p>
          <a:p>
            <a:pPr marL="457200" lvl="1" indent="0">
              <a:buNone/>
            </a:pPr>
            <a:r>
              <a:rPr lang="en-US" dirty="0"/>
              <a:t>• RF Gain</a:t>
            </a:r>
          </a:p>
          <a:p>
            <a:pPr marL="457200" lvl="1" indent="0">
              <a:buNone/>
            </a:pPr>
            <a:r>
              <a:rPr lang="en-US" dirty="0"/>
              <a:t>• TX Power</a:t>
            </a:r>
          </a:p>
          <a:p>
            <a:pPr lvl="1"/>
            <a:r>
              <a:rPr lang="en-US" dirty="0"/>
              <a:t>And more</a:t>
            </a:r>
          </a:p>
          <a:p>
            <a:pPr marL="0" indent="0">
              <a:buNone/>
            </a:pPr>
            <a:r>
              <a:rPr lang="en-US" dirty="0"/>
              <a:t>• Multiple “pages” of options can be addressed</a:t>
            </a:r>
          </a:p>
          <a:p>
            <a:pPr marL="0" indent="0">
              <a:buNone/>
            </a:pPr>
            <a:r>
              <a:rPr lang="en-US" dirty="0"/>
              <a:t>• Commonly used function on front page</a:t>
            </a:r>
          </a:p>
          <a:p>
            <a:pPr marL="0" indent="0">
              <a:buNone/>
            </a:pPr>
            <a:r>
              <a:rPr lang="en-US" dirty="0"/>
              <a:t>• Less common on second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CB2BE-8C97-30B2-37E9-7E1563B5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6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D9696F6-2C42-6384-3E56-2188BC074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4953" b="2381"/>
          <a:stretch/>
        </p:blipFill>
        <p:spPr bwMode="auto">
          <a:xfrm>
            <a:off x="7808685" y="1310259"/>
            <a:ext cx="4151086" cy="43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1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0F05-3B8D-325F-4B27-6B67A113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b="1" dirty="0"/>
              <a:t>	Stream Deck+ Device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14E11-7BE6-9243-1EF3-9A0A91772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865914" cy="4486275"/>
          </a:xfrm>
        </p:spPr>
        <p:txBody>
          <a:bodyPr/>
          <a:lstStyle/>
          <a:p>
            <a:r>
              <a:rPr lang="en-US" dirty="0"/>
              <a:t>You do not need to load any drivers</a:t>
            </a:r>
          </a:p>
          <a:p>
            <a:r>
              <a:rPr lang="en-US" dirty="0" err="1"/>
              <a:t>Wfview</a:t>
            </a:r>
            <a:r>
              <a:rPr lang="en-US" dirty="0"/>
              <a:t> software polls and operates the device directly</a:t>
            </a:r>
          </a:p>
          <a:p>
            <a:r>
              <a:rPr lang="en-US" dirty="0"/>
              <a:t>Simply Right Click on the button and select its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88857-2D16-AC5E-7826-0488F1B0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60459-D3D1-8C23-58C2-1C77E92CC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23" y="1189038"/>
            <a:ext cx="407047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1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1AF59-DB03-BFDD-B130-AD8A4D1F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9765D-C915-5A05-DAC9-3472E44D0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3" y="0"/>
            <a:ext cx="11957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BAA5-288D-3943-485F-10EF2B5E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b="1" dirty="0"/>
              <a:t>	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87142-7F01-4CD5-DE4D-8EF7F2A6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0713"/>
            <a:ext cx="12192000" cy="59826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Using a Remote IC-7760 Located in RMHAM trailer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2F209-64CC-E200-A0FE-42123271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5D8817-BEFA-AAC7-3C45-D3C7F2BFF40D}"/>
              </a:ext>
            </a:extLst>
          </p:cNvPr>
          <p:cNvGrpSpPr/>
          <p:nvPr/>
        </p:nvGrpSpPr>
        <p:grpSpPr>
          <a:xfrm>
            <a:off x="1497928" y="3429000"/>
            <a:ext cx="9196143" cy="2032298"/>
            <a:chOff x="3372592" y="2716480"/>
            <a:chExt cx="6448302" cy="14250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D70E23-D071-D085-3E2A-86A907582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1577" t="55584" r="6208" b="23637"/>
            <a:stretch/>
          </p:blipFill>
          <p:spPr>
            <a:xfrm>
              <a:off x="5379522" y="2716480"/>
              <a:ext cx="4441372" cy="1425040"/>
            </a:xfrm>
            <a:prstGeom prst="rect">
              <a:avLst/>
            </a:prstGeom>
          </p:spPr>
        </p:pic>
        <p:pic>
          <p:nvPicPr>
            <p:cNvPr id="7" name="Picture 2" descr="ICOM IC-7760 - ICOM IC-7760 HF/50MHz All Mode Base Transceivers">
              <a:extLst>
                <a:ext uri="{FF2B5EF4-FFF2-40B4-BE49-F238E27FC236}">
                  <a16:creationId xmlns:a16="http://schemas.microsoft.com/office/drawing/2014/main" id="{7C3B8A93-3689-89C8-181E-40F63AC8CD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16570" r="4642" b="15512"/>
            <a:stretch/>
          </p:blipFill>
          <p:spPr bwMode="auto">
            <a:xfrm>
              <a:off x="3372592" y="2910154"/>
              <a:ext cx="2006930" cy="75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818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406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Office Theme</vt:lpstr>
      <vt:lpstr>PowerPoint Presentation</vt:lpstr>
      <vt:lpstr> Todays Presentation on Wfview</vt:lpstr>
      <vt:lpstr> What is </vt:lpstr>
      <vt:lpstr> Typical Wfview Configurations</vt:lpstr>
      <vt:lpstr>PowerPoint Presentation</vt:lpstr>
      <vt:lpstr> Stream Deck+ and Wfview</vt:lpstr>
      <vt:lpstr> Stream Deck+ Device Configuration</vt:lpstr>
      <vt:lpstr>PowerPoint Presentation</vt:lpstr>
      <vt:lpstr> Demonstration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Wfview Client &amp; WSJT-X Configuration IC-7300</dc:title>
  <dc:creator>Ed James</dc:creator>
  <cp:lastModifiedBy>Ed James</cp:lastModifiedBy>
  <cp:revision>26</cp:revision>
  <dcterms:created xsi:type="dcterms:W3CDTF">2024-01-30T20:55:59Z</dcterms:created>
  <dcterms:modified xsi:type="dcterms:W3CDTF">2025-10-20T16:22:47Z</dcterms:modified>
</cp:coreProperties>
</file>