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557" r:id="rId3"/>
    <p:sldId id="558" r:id="rId4"/>
    <p:sldId id="630" r:id="rId5"/>
    <p:sldId id="559" r:id="rId6"/>
    <p:sldId id="629" r:id="rId7"/>
    <p:sldId id="631" r:id="rId8"/>
    <p:sldId id="510" r:id="rId9"/>
    <p:sldId id="536" r:id="rId10"/>
    <p:sldId id="560" r:id="rId11"/>
    <p:sldId id="636" r:id="rId12"/>
    <p:sldId id="638" r:id="rId13"/>
    <p:sldId id="604" r:id="rId14"/>
    <p:sldId id="585" r:id="rId15"/>
    <p:sldId id="643" r:id="rId16"/>
    <p:sldId id="644" r:id="rId17"/>
    <p:sldId id="645" r:id="rId18"/>
    <p:sldId id="584" r:id="rId19"/>
    <p:sldId id="641" r:id="rId20"/>
    <p:sldId id="642" r:id="rId21"/>
    <p:sldId id="639" r:id="rId22"/>
    <p:sldId id="640" r:id="rId23"/>
    <p:sldId id="586" r:id="rId24"/>
    <p:sldId id="646" r:id="rId25"/>
    <p:sldId id="647" r:id="rId26"/>
    <p:sldId id="589" r:id="rId27"/>
    <p:sldId id="650" r:id="rId28"/>
    <p:sldId id="648" r:id="rId29"/>
    <p:sldId id="649" r:id="rId30"/>
    <p:sldId id="591" r:id="rId31"/>
    <p:sldId id="587" r:id="rId32"/>
    <p:sldId id="588" r:id="rId33"/>
    <p:sldId id="590" r:id="rId34"/>
    <p:sldId id="65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80"/>
    <p:restoredTop sz="93075"/>
  </p:normalViewPr>
  <p:slideViewPr>
    <p:cSldViewPr snapToGrid="0" snapToObjects="1">
      <p:cViewPr varScale="1">
        <p:scale>
          <a:sx n="87" d="100"/>
          <a:sy n="87" d="100"/>
        </p:scale>
        <p:origin x="10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ADF09-49A0-6F40-8A7A-DFCD0BE97A7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6BDFE-F5B8-D04C-9B5E-E3420C818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0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6BDFE-F5B8-D04C-9B5E-E3420C81808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7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756BF-33C2-4CB2-BF8D-303ED1C7E243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48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C8068-A006-4998-A4A4-3AE36CA8F9E8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77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8911-7F45-4FAF-8DA5-D58705388DEA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0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0955-9B49-45E1-BAA4-99B28015B47B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01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976E0-E101-4BFC-A352-CEFA25F1692E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CF0CF-FF42-4618-AB20-C9D8CED99610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85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7EA16-5164-4064-9E76-D601CB9BF67C}" type="datetime1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44AE-2125-40A8-8477-D46C10516099}" type="datetime1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79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0709-250E-4D47-BB4D-0B888790D8C0}" type="datetime1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3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66DB0-A8F7-4BC6-A749-E519FD6D0503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4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CF0E0-04CF-4341-90D1-D216F8083C86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72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C9F82-C8BB-41D3-8E31-03686EE66590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3BC2-0808-774A-8EE1-E5E831D3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3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10.30.20.9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hyperlink" Target="file:///C:\Mikrotik\winbox64.exe" TargetMode="External"/><Relationship Id="rId4" Type="http://schemas.openxmlformats.org/officeDocument/2006/relationships/hyperlink" Target="http://10.30.20.7/cgi-bin/dev/dbmain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10.30.20.7/devices/format=detail/location=IlNhbmRpYSBDcmVzdCBbMzUuMjA4ODg5LC0xMDYuNDQ2OTQ0XSI%3D/sort=hostname/disabled=0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hyperlink" Target="http://10.40.0.70/smokeping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http://10.40.0.5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10.40.0.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hyperlink" Target="http://10.40.2.3/" TargetMode="External"/><Relationship Id="rId9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hyperlink" Target="http://10.30.20.30:42420/mainwelcome" TargetMode="External"/><Relationship Id="rId7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s://10.40.0.20:8089/system-status/dashboard" TargetMode="External"/><Relationship Id="rId10" Type="http://schemas.openxmlformats.org/officeDocument/2006/relationships/image" Target="../media/image43.jpeg"/><Relationship Id="rId4" Type="http://schemas.openxmlformats.org/officeDocument/2006/relationships/hyperlink" Target="http://10.40.14.253:81/ui3.htm?t=clips&amp;group=RMHAM" TargetMode="External"/><Relationship Id="rId9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hyperlink" Target="https://10.40.14.200/cgi-bin/main.cgi" TargetMode="External"/><Relationship Id="rId4" Type="http://schemas.openxmlformats.org/officeDocument/2006/relationships/hyperlink" Target="https://10.40.11.253/ui/#/host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://ka8jmw.rmham.org/webcam.html" TargetMode="External"/><Relationship Id="rId7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hyperlink" Target="https://aprs.fi/info/a/KA8JMW-10" TargetMode="External"/><Relationship Id="rId4" Type="http://schemas.openxmlformats.org/officeDocument/2006/relationships/hyperlink" Target="http://10.40.14.51/temperature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mham.org/" TargetMode="External"/><Relationship Id="rId2" Type="http://schemas.openxmlformats.org/officeDocument/2006/relationships/hyperlink" Target="mailto:ka8jmw@arrl.ne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411051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RMHAM Multi-State 5 GHz Microwave Network:</a:t>
            </a:r>
          </a:p>
          <a:p>
            <a:pPr algn="ctr"/>
            <a:r>
              <a:rPr lang="en-US" sz="4000" b="1" dirty="0"/>
              <a:t>A Realtime Demonstration of its Functionality and Capabilities</a:t>
            </a:r>
          </a:p>
        </p:txBody>
      </p:sp>
      <p:pic>
        <p:nvPicPr>
          <p:cNvPr id="6" name="Picture 5" descr="C:\Users\bpmiles\Desktop\rmhamnewlogo.jpg">
            <a:extLst>
              <a:ext uri="{FF2B5EF4-FFF2-40B4-BE49-F238E27FC236}">
                <a16:creationId xmlns:a16="http://schemas.microsoft.com/office/drawing/2014/main" id="{BD5DEEFD-54A6-5A4C-B707-E66B871E2AC1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59328" y="220886"/>
            <a:ext cx="2665053" cy="2550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mountain range with a yellow border&#10;&#10;AI-generated content may be incorrect.">
            <a:extLst>
              <a:ext uri="{FF2B5EF4-FFF2-40B4-BE49-F238E27FC236}">
                <a16:creationId xmlns:a16="http://schemas.microsoft.com/office/drawing/2014/main" id="{22D48B92-9CDC-8B58-1153-D8A04AA65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98" y="220885"/>
            <a:ext cx="2665053" cy="2779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F2D1BD-1517-03BD-14D1-A347A3650571}"/>
              </a:ext>
            </a:extLst>
          </p:cNvPr>
          <p:cNvSpPr txBox="1"/>
          <p:nvPr/>
        </p:nvSpPr>
        <p:spPr>
          <a:xfrm>
            <a:off x="0" y="5635375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Ed James KA8JMW</a:t>
            </a:r>
          </a:p>
        </p:txBody>
      </p:sp>
    </p:spTree>
    <p:extLst>
      <p:ext uri="{BB962C8B-B14F-4D97-AF65-F5344CB8AC3E}">
        <p14:creationId xmlns:p14="http://schemas.microsoft.com/office/powerpoint/2010/main" val="3452390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6397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Why it Matters for Clubs and Repeater Organizations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1030" y="1066800"/>
            <a:ext cx="10969943" cy="518160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en-US" sz="1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i="1" dirty="0">
                <a:solidFill>
                  <a:srgbClr val="C00000"/>
                </a:solidFill>
              </a:rPr>
              <a:t>Use Case: </a:t>
            </a:r>
            <a:r>
              <a:rPr lang="en-US" i="1" dirty="0"/>
              <a:t>San Antonio Mountain (on the Colorado-New Mexico border) now hosts several linked repeater systems for different organizations, enabled by a single RMHAM microwave link. Repeater owners also now have the the ability to troubleshoot, reconfigure, power-cycle, and restore equipment without needing to travel up to 3 hours (one-way) to the mountaintop site.</a:t>
            </a:r>
            <a:endParaRPr lang="en-US" sz="2400" i="1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1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Provides high-bandwidth IP connectivity to remote RF sites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Helps turn standalone analog repeaters into systems that can link across New Mexico, the United States, and world</a:t>
            </a:r>
          </a:p>
          <a:p>
            <a:pPr marL="457200" lvl="1" indent="0">
              <a:buNone/>
            </a:pPr>
            <a:endParaRPr lang="en-US" sz="1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Allows for the expansion of digital repeaters (DMR, D-STAR) and APRS I-Gates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Enables remote troubleshooting and system management (power-cycling, configuration, performance monitoring, site security, etc.) without needing to travel to the site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Picture 5" descr="C:\Users\bpmiles\AppData\Local\Microsoft\Windows\Temporary Internet Files\Content.Word\RMHAM_logo copy.bmp"/>
          <p:cNvPicPr/>
          <p:nvPr/>
        </p:nvPicPr>
        <p:blipFill>
          <a:blip r:embed="rId2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496" y="273133"/>
            <a:ext cx="1168665" cy="12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4596B9-CC9D-4FBF-B513-58A3343D0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405C-FE33-48C1-957F-41285D8FC1ED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95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6397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Why it Matters for Hams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1030" y="1066800"/>
            <a:ext cx="10969943" cy="518160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en-US" sz="1000" b="1" i="1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i="1" dirty="0">
                <a:solidFill>
                  <a:srgbClr val="C00000"/>
                </a:solidFill>
              </a:rPr>
              <a:t>Use Case: </a:t>
            </a:r>
            <a:r>
              <a:rPr lang="en-US" i="1" dirty="0" err="1"/>
              <a:t>Pajarito</a:t>
            </a:r>
            <a:r>
              <a:rPr lang="en-US" i="1" dirty="0"/>
              <a:t> Mountain (above Los Alamos) historically had just one             2-meter analog repeater. Using the IP connectivity provided by RMHAM’s microwave network, the site also now offers DMR, </a:t>
            </a:r>
            <a:r>
              <a:rPr lang="en-US" i="1" dirty="0" err="1"/>
              <a:t>Yaesu</a:t>
            </a:r>
            <a:r>
              <a:rPr lang="en-US" i="1" dirty="0"/>
              <a:t> System Fusion, and APRS </a:t>
            </a:r>
            <a:r>
              <a:rPr lang="en-US" i="1" dirty="0" err="1"/>
              <a:t>iGate</a:t>
            </a:r>
            <a:r>
              <a:rPr lang="en-US" i="1" dirty="0"/>
              <a:t> service for amateur radio operators to use and enjoy.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/>
              <a:t>New capabilities to enjoy</a:t>
            </a:r>
            <a:r>
              <a:rPr lang="en-US" dirty="0"/>
              <a:t> → Because of the high-bandwidth IP provided by RMHAM’s microwave network, isolated standalone RF sites can now offer additional capabilities such as DMR, D-STAR, </a:t>
            </a:r>
            <a:r>
              <a:rPr lang="en-US" dirty="0" err="1"/>
              <a:t>AllStar</a:t>
            </a:r>
            <a:r>
              <a:rPr lang="en-US" dirty="0"/>
              <a:t>, </a:t>
            </a:r>
            <a:r>
              <a:rPr lang="en-US" dirty="0" err="1"/>
              <a:t>Echolink</a:t>
            </a:r>
            <a:r>
              <a:rPr lang="en-US" dirty="0"/>
              <a:t>, APRS, even the ability to operate an HF station remotely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/>
              <a:t>More coverage </a:t>
            </a:r>
            <a:r>
              <a:rPr lang="en-US" dirty="0"/>
              <a:t>→ Standalone repeater systems can expand their coverage footprint because they can now easily link to other sites around the New Mexico, the United States, and world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/>
              <a:t>More reliability </a:t>
            </a:r>
            <a:r>
              <a:rPr lang="en-US" dirty="0"/>
              <a:t>→ Downtime, due to technical issues, is reduced because site owners can troubleshoot and resolve certain problems without having to travel to far-away, remote RF sites</a:t>
            </a:r>
            <a:endParaRPr lang="en-US" sz="100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5" descr="C:\Users\bpmiles\AppData\Local\Microsoft\Windows\Temporary Internet Files\Content.Word\RMHAM_logo copy.bmp"/>
          <p:cNvPicPr/>
          <p:nvPr/>
        </p:nvPicPr>
        <p:blipFill>
          <a:blip r:embed="rId2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496" y="273133"/>
            <a:ext cx="1168665" cy="12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8CB5C-F84E-8C57-177E-6121AA12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42D6D-9421-41A4-BB62-00E680F0410E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14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6397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Why it Matters for Emergency Communications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1030" y="1066800"/>
            <a:ext cx="10969943" cy="518160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en-US" sz="1000" b="1" i="1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i="1" dirty="0">
                <a:solidFill>
                  <a:srgbClr val="C00000"/>
                </a:solidFill>
              </a:rPr>
              <a:t>Use Case: </a:t>
            </a:r>
            <a:r>
              <a:rPr lang="en-US" i="1" dirty="0"/>
              <a:t>In 2013, devastating flash floods destroyed commercial and government communications infrastructure and isolated remote communities around Estes Park, Colorado. RMHAM’s microwave network was used to temporarily restore high-bandwidth connectivity for ARES teams, first responders, and disaster response organizations.</a:t>
            </a:r>
          </a:p>
          <a:p>
            <a:pPr marL="457200" lvl="1" indent="0">
              <a:buNone/>
            </a:pPr>
            <a:endParaRPr lang="en-US" sz="1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Provides a high bandwidth backbone that is independent of commercial internet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Allows ARES to transmit large amounts of data, including video, photos, and logistical information</a:t>
            </a:r>
          </a:p>
          <a:p>
            <a:pPr marL="457200" lvl="1" indent="0">
              <a:buNone/>
            </a:pPr>
            <a:endParaRPr lang="en-US" sz="1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Can tie strategic locations (within line of sight of each other and RMHAM microwave sites) such as EOCs, shelters, etc. together for seamless communications</a:t>
            </a:r>
            <a:endParaRPr lang="en-US" sz="10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1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Preserves common methods of communication (Microsoft Outlook, Word, PowerPoint, conversations by VoIP telephone, etc.)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000" dirty="0"/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10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100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 descr="C:\Users\bpmiles\AppData\Local\Microsoft\Windows\Temporary Internet Files\Content.Word\RMHAM_logo copy.bmp"/>
          <p:cNvPicPr/>
          <p:nvPr/>
        </p:nvPicPr>
        <p:blipFill>
          <a:blip r:embed="rId2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496" y="273133"/>
            <a:ext cx="1168665" cy="12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FF03B-0FE1-E7C0-78EB-84080412B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1AA56-5C89-40C1-8892-03CE93168D02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8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639762"/>
          </a:xfrm>
        </p:spPr>
        <p:txBody>
          <a:bodyPr/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What a Typical Link Looks Like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 descr="C:\Users\bpmiles\AppData\Local\Microsoft\Windows\Temporary Internet Files\Content.Word\RMHAM_logo copy.bmp"/>
          <p:cNvPicPr/>
          <p:nvPr/>
        </p:nvPicPr>
        <p:blipFill>
          <a:blip r:embed="rId2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496" y="273133"/>
            <a:ext cx="1168665" cy="12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lide Number Placeholder 1">
            <a:extLst>
              <a:ext uri="{FF2B5EF4-FFF2-40B4-BE49-F238E27FC236}">
                <a16:creationId xmlns:a16="http://schemas.microsoft.com/office/drawing/2014/main" id="{51C8995B-318F-484B-BA04-B958469F0578}"/>
              </a:ext>
            </a:extLst>
          </p:cNvPr>
          <p:cNvSpPr txBox="1">
            <a:spLocks/>
          </p:cNvSpPr>
          <p:nvPr/>
        </p:nvSpPr>
        <p:spPr>
          <a:xfrm>
            <a:off x="9218612" y="6488917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15CC7-4DDA-4C99-9725-C7219569E4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331920-9B0E-9547-9FBD-E877A2E4EE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58167" y="940175"/>
            <a:ext cx="5075165" cy="5194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A71684-392E-9648-B68F-EB7E6BF52B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512" y="469900"/>
            <a:ext cx="3238396" cy="6134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D6D37C-1C54-E743-9375-2A06EB4AFE3C}"/>
              </a:ext>
            </a:extLst>
          </p:cNvPr>
          <p:cNvSpPr txBox="1"/>
          <p:nvPr/>
        </p:nvSpPr>
        <p:spPr>
          <a:xfrm>
            <a:off x="70709" y="3167993"/>
            <a:ext cx="1239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VoIP phone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9D55DA-0ED2-3A4E-82AA-DD88AFC31AF5}"/>
              </a:ext>
            </a:extLst>
          </p:cNvPr>
          <p:cNvCxnSpPr/>
          <p:nvPr/>
        </p:nvCxnSpPr>
        <p:spPr>
          <a:xfrm flipV="1">
            <a:off x="690334" y="2550886"/>
            <a:ext cx="1616529" cy="6204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61EBC23-BCE5-2A49-8A83-3DEE21674665}"/>
              </a:ext>
            </a:extLst>
          </p:cNvPr>
          <p:cNvSpPr txBox="1"/>
          <p:nvPr/>
        </p:nvSpPr>
        <p:spPr>
          <a:xfrm>
            <a:off x="442381" y="4520418"/>
            <a:ext cx="80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Router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950ED8-262E-6B47-A754-878E39BF2629}"/>
              </a:ext>
            </a:extLst>
          </p:cNvPr>
          <p:cNvCxnSpPr/>
          <p:nvPr/>
        </p:nvCxnSpPr>
        <p:spPr>
          <a:xfrm flipV="1">
            <a:off x="915987" y="3903311"/>
            <a:ext cx="1616529" cy="6204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8DAE945-5C96-0A45-87E7-82C4CA070952}"/>
              </a:ext>
            </a:extLst>
          </p:cNvPr>
          <p:cNvSpPr txBox="1"/>
          <p:nvPr/>
        </p:nvSpPr>
        <p:spPr>
          <a:xfrm>
            <a:off x="0" y="6074908"/>
            <a:ext cx="1859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Remote IP power</a:t>
            </a:r>
          </a:p>
          <a:p>
            <a:pPr algn="ctr"/>
            <a:r>
              <a:rPr lang="en-US" i="1" dirty="0"/>
              <a:t>management unit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7ACC862-5FA8-D744-9E41-3C22615E4D12}"/>
              </a:ext>
            </a:extLst>
          </p:cNvPr>
          <p:cNvCxnSpPr>
            <a:cxnSpLocks/>
          </p:cNvCxnSpPr>
          <p:nvPr/>
        </p:nvCxnSpPr>
        <p:spPr>
          <a:xfrm flipV="1">
            <a:off x="915987" y="4722709"/>
            <a:ext cx="2322513" cy="13844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01E9712-6183-904E-A681-655E69D32B18}"/>
              </a:ext>
            </a:extLst>
          </p:cNvPr>
          <p:cNvSpPr txBox="1"/>
          <p:nvPr/>
        </p:nvSpPr>
        <p:spPr>
          <a:xfrm>
            <a:off x="10784795" y="5811031"/>
            <a:ext cx="1078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PTZ video</a:t>
            </a:r>
          </a:p>
          <a:p>
            <a:pPr algn="ctr"/>
            <a:r>
              <a:rPr lang="en-US" i="1" dirty="0"/>
              <a:t>camera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3487F5A-7CAE-C346-8DA4-F1935D0460DD}"/>
              </a:ext>
            </a:extLst>
          </p:cNvPr>
          <p:cNvCxnSpPr>
            <a:cxnSpLocks/>
          </p:cNvCxnSpPr>
          <p:nvPr/>
        </p:nvCxnSpPr>
        <p:spPr>
          <a:xfrm flipH="1" flipV="1">
            <a:off x="9944100" y="5500788"/>
            <a:ext cx="840695" cy="4428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8BDE6E4-F581-E948-BE4E-18F40E962DC2}"/>
              </a:ext>
            </a:extLst>
          </p:cNvPr>
          <p:cNvSpPr txBox="1"/>
          <p:nvPr/>
        </p:nvSpPr>
        <p:spPr>
          <a:xfrm>
            <a:off x="10613814" y="3946304"/>
            <a:ext cx="1548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5-GHz microwave dish and radio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C8DCB2A-4997-9E40-B419-D1ED774529C5}"/>
              </a:ext>
            </a:extLst>
          </p:cNvPr>
          <p:cNvCxnSpPr>
            <a:cxnSpLocks/>
          </p:cNvCxnSpPr>
          <p:nvPr/>
        </p:nvCxnSpPr>
        <p:spPr>
          <a:xfrm flipH="1">
            <a:off x="10105989" y="4151088"/>
            <a:ext cx="855457" cy="6896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0DCDA57-E81E-7344-B0D3-F45C0E3150B1}"/>
              </a:ext>
            </a:extLst>
          </p:cNvPr>
          <p:cNvCxnSpPr>
            <a:cxnSpLocks/>
          </p:cNvCxnSpPr>
          <p:nvPr/>
        </p:nvCxnSpPr>
        <p:spPr>
          <a:xfrm flipH="1">
            <a:off x="8267700" y="4151088"/>
            <a:ext cx="2693746" cy="5716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4D8EE5-1891-C58B-088D-E1E32C910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C81B-A08B-4E0F-8F64-544FF9661333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76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A4455-0445-88FF-F133-70845B1A6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E52F67-B3F3-A1ED-8214-F27EC2FA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6397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Configuration Management.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CA053BA-AD52-BD56-F736-559A03648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 descr="C:\Users\bpmiles\AppData\Local\Microsoft\Windows\Temporary Internet Files\Content.Word\RMHAM_logo copy.bmp">
            <a:extLst>
              <a:ext uri="{FF2B5EF4-FFF2-40B4-BE49-F238E27FC236}">
                <a16:creationId xmlns:a16="http://schemas.microsoft.com/office/drawing/2014/main" id="{D1403AC9-C311-5EC3-5D19-ED3819E70C7C}"/>
              </a:ext>
            </a:extLst>
          </p:cNvPr>
          <p:cNvPicPr/>
          <p:nvPr/>
        </p:nvPicPr>
        <p:blipFill>
          <a:blip r:embed="rId2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496" y="273133"/>
            <a:ext cx="1168665" cy="12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7B6A16D-77B3-63A8-0374-CC93DFA72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28" y="1331784"/>
            <a:ext cx="10515600" cy="4351338"/>
          </a:xfrm>
        </p:spPr>
        <p:txBody>
          <a:bodyPr>
            <a:normAutofit/>
          </a:bodyPr>
          <a:lstStyle/>
          <a:p>
            <a:pPr marL="0" marR="0"/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RMHAM Network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perations Webpage</a:t>
            </a:r>
          </a:p>
          <a:p>
            <a:pPr marL="457200" lvl="1" indent="0">
              <a:buNone/>
            </a:pPr>
            <a:r>
              <a:rPr lang="en-US" sz="3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Netops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None/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DevDB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RMHAM Device Database</a:t>
            </a:r>
          </a:p>
          <a:p>
            <a:pPr marL="457200" lvl="1" indent="0">
              <a:buNone/>
            </a:pPr>
            <a:r>
              <a:rPr lang="en-US" sz="32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DevDB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None/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Network Device setup and configuration utility</a:t>
            </a:r>
          </a:p>
          <a:p>
            <a:pPr marL="457200" lvl="1" indent="0">
              <a:buNone/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Winbox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3200" dirty="0"/>
          </a:p>
        </p:txBody>
      </p:sp>
      <p:pic>
        <p:nvPicPr>
          <p:cNvPr id="7170" name="Picture 2" descr="Winbox چیست؟ - میکروتیک تجهیزات شبکه ویپ، نگین پایتخت نماینده رسمی ...">
            <a:hlinkClick r:id="rId5" action="ppaction://program"/>
            <a:extLst>
              <a:ext uri="{FF2B5EF4-FFF2-40B4-BE49-F238E27FC236}">
                <a16:creationId xmlns:a16="http://schemas.microsoft.com/office/drawing/2014/main" id="{34BC1160-F4D2-5537-DCD4-C1C462C9A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3" t="11567" r="21207" b="6988"/>
          <a:stretch/>
        </p:blipFill>
        <p:spPr bwMode="auto">
          <a:xfrm>
            <a:off x="9220201" y="4059391"/>
            <a:ext cx="1539710" cy="156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5A544A-314D-8FFC-6E25-A1D66DD7F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38B6-3F82-4534-9623-F768426F9261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48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7B7AAB-124F-DAEB-D7F0-B99C1D5DC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409" r="2321"/>
          <a:stretch/>
        </p:blipFill>
        <p:spPr>
          <a:xfrm>
            <a:off x="2367250" y="841614"/>
            <a:ext cx="7457501" cy="551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DD109-DBEC-F2E3-4883-F79531959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0955-9B49-45E1-BAA4-99B28015B47B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5EB91-190D-C2F5-5962-3DDB0D39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15</a:t>
            </a:fld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8A4F21D-10E4-0391-DC3F-EF88BABBA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136525"/>
            <a:ext cx="10969943" cy="6397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RMHAM Network Operations webpage</a:t>
            </a:r>
          </a:p>
        </p:txBody>
      </p:sp>
    </p:spTree>
    <p:extLst>
      <p:ext uri="{BB962C8B-B14F-4D97-AF65-F5344CB8AC3E}">
        <p14:creationId xmlns:p14="http://schemas.microsoft.com/office/powerpoint/2010/main" val="3300014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1031C-F5E7-71D9-4967-0115B414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0955-9B49-45E1-BAA4-99B28015B47B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FA125-53B3-6F11-EF78-5847F8EB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5919AB-6124-97DC-5B0F-1B18AA29E6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67" r="30615" b="15662"/>
          <a:stretch/>
        </p:blipFill>
        <p:spPr>
          <a:xfrm>
            <a:off x="838200" y="1200456"/>
            <a:ext cx="5901882" cy="4990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638D8C4B-A5C5-5219-9FA9-63A13E409716}"/>
              </a:ext>
            </a:extLst>
          </p:cNvPr>
          <p:cNvSpPr txBox="1">
            <a:spLocks/>
          </p:cNvSpPr>
          <p:nvPr/>
        </p:nvSpPr>
        <p:spPr>
          <a:xfrm>
            <a:off x="611030" y="136525"/>
            <a:ext cx="10969943" cy="6397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7030A0"/>
                </a:solidFill>
                <a:latin typeface="+mn-lt"/>
              </a:rPr>
              <a:t>DevDB</a:t>
            </a:r>
            <a:r>
              <a:rPr lang="en-US" sz="3600" b="1" dirty="0">
                <a:solidFill>
                  <a:srgbClr val="7030A0"/>
                </a:solidFill>
                <a:latin typeface="+mn-lt"/>
              </a:rPr>
              <a:t> “One app to rule them all”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B845DB-8EF2-115A-CC3F-2AD41211B5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320" r="27637" b="4096"/>
          <a:stretch/>
        </p:blipFill>
        <p:spPr>
          <a:xfrm>
            <a:off x="7759035" y="2390668"/>
            <a:ext cx="4032673" cy="3800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820FBA-0E0D-2D8F-8298-9652C888AF06}"/>
              </a:ext>
            </a:extLst>
          </p:cNvPr>
          <p:cNvCxnSpPr>
            <a:cxnSpLocks/>
          </p:cNvCxnSpPr>
          <p:nvPr/>
        </p:nvCxnSpPr>
        <p:spPr>
          <a:xfrm>
            <a:off x="6581332" y="2390668"/>
            <a:ext cx="117770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685BE5-985F-BD03-5C2A-8AD646BCA8DA}"/>
              </a:ext>
            </a:extLst>
          </p:cNvPr>
          <p:cNvCxnSpPr>
            <a:cxnSpLocks/>
          </p:cNvCxnSpPr>
          <p:nvPr/>
        </p:nvCxnSpPr>
        <p:spPr>
          <a:xfrm>
            <a:off x="6581332" y="2584450"/>
            <a:ext cx="1177703" cy="36766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541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612230-4191-F5ED-606A-52A5B94E6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0709-250E-4D47-BB4D-0B888790D8C0}" type="datetime1">
              <a:rPr lang="en-US" smtClean="0"/>
              <a:t>10/20/2025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16CF56-CC65-C0EB-BE45-5225621C7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A969B-8F51-3595-3A2F-231B7EF8E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251" y="805418"/>
            <a:ext cx="10101549" cy="5550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DF494508-9FC2-24B7-47C4-5A7E6CAD218E}"/>
              </a:ext>
            </a:extLst>
          </p:cNvPr>
          <p:cNvSpPr txBox="1">
            <a:spLocks/>
          </p:cNvSpPr>
          <p:nvPr/>
        </p:nvSpPr>
        <p:spPr>
          <a:xfrm>
            <a:off x="611030" y="136525"/>
            <a:ext cx="10969943" cy="6397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7030A0"/>
                </a:solidFill>
                <a:latin typeface="+mn-lt"/>
              </a:rPr>
              <a:t>Mikrotik</a:t>
            </a:r>
            <a:r>
              <a:rPr lang="en-US" sz="3600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+mn-lt"/>
              </a:rPr>
              <a:t>WinBox</a:t>
            </a:r>
            <a:endParaRPr lang="en-US" sz="3600" b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7751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C0D22-2F78-1EA3-A98D-27C2CBB92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FF68BC-4316-87B7-D24C-C436EAFCD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6397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Network Monitoring.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26CB1BC-13C9-792B-ECE3-4BC18EE96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" name="Picture 5" descr="C:\Users\bpmiles\AppData\Local\Microsoft\Windows\Temporary Internet Files\Content.Word\RMHAM_logo copy.bmp">
            <a:extLst>
              <a:ext uri="{FF2B5EF4-FFF2-40B4-BE49-F238E27FC236}">
                <a16:creationId xmlns:a16="http://schemas.microsoft.com/office/drawing/2014/main" id="{6BA90C72-7E4B-020E-2DA6-9165741BD09B}"/>
              </a:ext>
            </a:extLst>
          </p:cNvPr>
          <p:cNvPicPr/>
          <p:nvPr/>
        </p:nvPicPr>
        <p:blipFill>
          <a:blip r:embed="rId2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496" y="273133"/>
            <a:ext cx="1168665" cy="12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2CAC7C-CB35-FC46-EE1C-12138990D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28" y="1331784"/>
            <a:ext cx="10515600" cy="4351338"/>
          </a:xfrm>
        </p:spPr>
        <p:txBody>
          <a:bodyPr>
            <a:normAutofit/>
          </a:bodyPr>
          <a:lstStyle/>
          <a:p>
            <a:pPr marL="0" marR="0"/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Observium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SNMP monitoring.</a:t>
            </a:r>
          </a:p>
          <a:p>
            <a:pPr marL="457200" lvl="1" indent="0">
              <a:buNone/>
            </a:pPr>
            <a:r>
              <a:rPr lang="en-US" sz="2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Observium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SmokePing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85800" lvl="2" indent="0">
              <a:buNone/>
            </a:pPr>
            <a:r>
              <a:rPr lang="en-US" sz="2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SmokePing</a:t>
            </a: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 Latency</a:t>
            </a:r>
            <a:endParaRPr lang="en-US" sz="2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85800" lvl="2" indent="0">
              <a:buNone/>
            </a:pPr>
            <a:endParaRPr lang="en-US" sz="28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Cping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Putty 10.40.0.70</a:t>
            </a:r>
          </a:p>
          <a:p>
            <a:pPr marL="685800" lvl="2" indent="0"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146" name="Picture 2" descr="Image result for smoke ping logo">
            <a:extLst>
              <a:ext uri="{FF2B5EF4-FFF2-40B4-BE49-F238E27FC236}">
                <a16:creationId xmlns:a16="http://schemas.microsoft.com/office/drawing/2014/main" id="{50E47605-1EF6-F939-C931-985D7B5E7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2" b="27273"/>
          <a:stretch/>
        </p:blipFill>
        <p:spPr bwMode="auto">
          <a:xfrm>
            <a:off x="6056028" y="3019425"/>
            <a:ext cx="23050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bservium logo | CompareCamp.com">
            <a:extLst>
              <a:ext uri="{FF2B5EF4-FFF2-40B4-BE49-F238E27FC236}">
                <a16:creationId xmlns:a16="http://schemas.microsoft.com/office/drawing/2014/main" id="{787F1CBC-433E-7E0C-D683-12F7A10CB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84224"/>
            <a:ext cx="2114550" cy="109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190AC4-540D-31D7-8A08-E58B9FF2D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F3BE-3958-4E2D-B91F-2B812ABBB165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2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0287A-7B80-35E2-F805-611274097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074"/>
            <a:ext cx="10515600" cy="813680"/>
          </a:xfrm>
        </p:spPr>
        <p:txBody>
          <a:bodyPr/>
          <a:lstStyle/>
          <a:p>
            <a:r>
              <a:rPr lang="en-US" sz="4400" b="1" dirty="0">
                <a:solidFill>
                  <a:srgbClr val="7030A0"/>
                </a:solidFill>
                <a:latin typeface="+mn-lt"/>
              </a:rPr>
              <a:t>Observium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9B15F-1D39-8C3E-65E0-6884DD20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0955-9B49-45E1-BAA4-99B28015B47B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A07B45-5EB5-AC8B-1E8A-D4A3058E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4719DF-24B0-FD54-6DE6-88792799C4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42"/>
          <a:stretch/>
        </p:blipFill>
        <p:spPr>
          <a:xfrm>
            <a:off x="2400300" y="1040151"/>
            <a:ext cx="7391400" cy="533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66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639762"/>
          </a:xfrm>
        </p:spPr>
        <p:txBody>
          <a:bodyPr/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Who We Are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1030" y="1066800"/>
            <a:ext cx="10969943" cy="518160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5" descr="C:\Users\bpmiles\AppData\Local\Microsoft\Windows\Temporary Internet Files\Content.Word\RMHAM_logo copy.bmp"/>
          <p:cNvPicPr/>
          <p:nvPr/>
        </p:nvPicPr>
        <p:blipFill>
          <a:blip r:embed="rId2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496" y="273133"/>
            <a:ext cx="1168665" cy="12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6FB6D40-A623-6843-8B2A-B651C65CEFC3}"/>
              </a:ext>
            </a:extLst>
          </p:cNvPr>
          <p:cNvSpPr/>
          <p:nvPr/>
        </p:nvSpPr>
        <p:spPr>
          <a:xfrm>
            <a:off x="2603500" y="3619500"/>
            <a:ext cx="6240022" cy="9652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RMHAM facilitates technical education.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48D78C2-6890-9547-A150-0F16C579B4A0}"/>
              </a:ext>
            </a:extLst>
          </p:cNvPr>
          <p:cNvSpPr/>
          <p:nvPr/>
        </p:nvSpPr>
        <p:spPr>
          <a:xfrm>
            <a:off x="2603500" y="1993900"/>
            <a:ext cx="6240022" cy="9652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RMHAM develops capabilities.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77A505-555B-5E63-31DE-F91FCA4D0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5A29-5FEA-427C-BEE9-54BDADCA28B8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64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0287A-7B80-35E2-F805-611274097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995"/>
            <a:ext cx="10515600" cy="813680"/>
          </a:xfrm>
        </p:spPr>
        <p:txBody>
          <a:bodyPr/>
          <a:lstStyle/>
          <a:p>
            <a:r>
              <a:rPr lang="en-US" sz="4400" b="1" dirty="0">
                <a:solidFill>
                  <a:srgbClr val="7030A0"/>
                </a:solidFill>
                <a:latin typeface="+mn-lt"/>
              </a:rPr>
              <a:t>Observium (cont.)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9B15F-1D39-8C3E-65E0-6884DD20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0955-9B49-45E1-BAA4-99B28015B47B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A07B45-5EB5-AC8B-1E8A-D4A3058E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29E04C-C241-DAF7-D857-8C17837D4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03" r="1604"/>
          <a:stretch/>
        </p:blipFill>
        <p:spPr>
          <a:xfrm>
            <a:off x="2302206" y="929675"/>
            <a:ext cx="7587588" cy="5558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7718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12389A-9E60-A811-5F3D-3AC7DE92BC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46" t="31164" r="28155" b="13575"/>
          <a:stretch/>
        </p:blipFill>
        <p:spPr>
          <a:xfrm>
            <a:off x="838200" y="2514598"/>
            <a:ext cx="4814372" cy="3789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9A97DC-C791-1983-5687-C72B8A1E3B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988" t="14297" r="28413" b="10843"/>
          <a:stretch/>
        </p:blipFill>
        <p:spPr>
          <a:xfrm>
            <a:off x="6474245" y="1211853"/>
            <a:ext cx="4814372" cy="5133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1AFC23B-BD65-024A-4CEA-4499C6AE0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07AE-CBCD-40F1-AB7F-2BFE9C3D0C2B}" type="datetime1">
              <a:rPr lang="en-US" smtClean="0"/>
              <a:t>10/20/2025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E6CF33-FC0F-4812-DE09-0FEFFC3A8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21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8D098B-B905-A6D9-A2A3-6E17495A3823}"/>
              </a:ext>
            </a:extLst>
          </p:cNvPr>
          <p:cNvCxnSpPr>
            <a:cxnSpLocks/>
          </p:cNvCxnSpPr>
          <p:nvPr/>
        </p:nvCxnSpPr>
        <p:spPr>
          <a:xfrm flipH="1">
            <a:off x="5699125" y="1165225"/>
            <a:ext cx="733425" cy="40830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101BF4-D0EF-F394-9C48-8A0F443177F7}"/>
              </a:ext>
            </a:extLst>
          </p:cNvPr>
          <p:cNvCxnSpPr>
            <a:cxnSpLocks/>
          </p:cNvCxnSpPr>
          <p:nvPr/>
        </p:nvCxnSpPr>
        <p:spPr>
          <a:xfrm flipH="1" flipV="1">
            <a:off x="5699125" y="6345714"/>
            <a:ext cx="733425" cy="3603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itle 2">
            <a:extLst>
              <a:ext uri="{FF2B5EF4-FFF2-40B4-BE49-F238E27FC236}">
                <a16:creationId xmlns:a16="http://schemas.microsoft.com/office/drawing/2014/main" id="{A1635B67-34AA-727F-5C5C-C8768D3B3C7F}"/>
              </a:ext>
            </a:extLst>
          </p:cNvPr>
          <p:cNvSpPr txBox="1">
            <a:spLocks/>
          </p:cNvSpPr>
          <p:nvPr/>
        </p:nvSpPr>
        <p:spPr>
          <a:xfrm>
            <a:off x="611030" y="1154589"/>
            <a:ext cx="4941471" cy="63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7030A0"/>
                </a:solidFill>
                <a:latin typeface="+mn-lt"/>
              </a:rPr>
              <a:t>SmokePing</a:t>
            </a:r>
            <a:endParaRPr lang="en-US" b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12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5252C9-FF04-7346-2DE9-8FBA895F3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5B7D5-39F6-4FC4-9AC8-422FBAC0C967}" type="datetime1">
              <a:rPr lang="en-US" smtClean="0"/>
              <a:t>10/20/2025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00F3F4-60CE-E412-D993-505D8E0E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980927-650E-2BCF-43FE-7D856CA34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180" y="755806"/>
            <a:ext cx="9943641" cy="5600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1D362F8E-69E5-8DA8-E9ED-5040A1949066}"/>
              </a:ext>
            </a:extLst>
          </p:cNvPr>
          <p:cNvSpPr txBox="1">
            <a:spLocks/>
          </p:cNvSpPr>
          <p:nvPr/>
        </p:nvSpPr>
        <p:spPr>
          <a:xfrm>
            <a:off x="611030" y="136525"/>
            <a:ext cx="10969943" cy="63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7030A0"/>
                </a:solidFill>
                <a:latin typeface="+mn-lt"/>
              </a:rPr>
              <a:t>Cping</a:t>
            </a:r>
            <a:r>
              <a:rPr lang="en-US" sz="3600" b="1" dirty="0">
                <a:solidFill>
                  <a:srgbClr val="7030A0"/>
                </a:solidFill>
                <a:latin typeface="+mn-lt"/>
              </a:rPr>
              <a:t> (continuous ping)</a:t>
            </a:r>
          </a:p>
        </p:txBody>
      </p:sp>
    </p:spTree>
    <p:extLst>
      <p:ext uri="{BB962C8B-B14F-4D97-AF65-F5344CB8AC3E}">
        <p14:creationId xmlns:p14="http://schemas.microsoft.com/office/powerpoint/2010/main" val="2300934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25CFC-AF81-83A2-1F28-2D57A0EE0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D33F3E-C3DE-A982-A6C9-BEAC6A43D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6397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Power Monitoring &amp; Control.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001A37B-D5A1-8FB9-4E5F-AA44C069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F27514-9A28-0205-CAF1-D9DDE65D6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28" y="1190625"/>
            <a:ext cx="10515600" cy="5311138"/>
          </a:xfrm>
        </p:spPr>
        <p:txBody>
          <a:bodyPr>
            <a:noAutofit/>
          </a:bodyPr>
          <a:lstStyle/>
          <a:p>
            <a:pPr marL="0" marR="0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 Power Control</a:t>
            </a:r>
          </a:p>
          <a:p>
            <a:pPr marL="457200" lvl="1" indent="0">
              <a:buNone/>
            </a:pPr>
            <a:r>
              <a:rPr lang="en-US" sz="2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Synaccess</a:t>
            </a: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 </a:t>
            </a:r>
            <a:r>
              <a:rPr lang="en-US" sz="2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netBooter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DC Power Control</a:t>
            </a:r>
          </a:p>
          <a:p>
            <a:pPr marL="457200" lvl="1" indent="0">
              <a:buNone/>
            </a:pPr>
            <a:r>
              <a:rPr lang="en-US" sz="2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RIGRunner</a:t>
            </a: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 Sandia Crest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Auto load shedding at a Solar site</a:t>
            </a:r>
          </a:p>
          <a:p>
            <a:pPr marL="457200" lvl="1" indent="0">
              <a:buNone/>
            </a:pPr>
            <a:r>
              <a:rPr lang="en-US" sz="2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RIGRunner</a:t>
            </a: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 Picuris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85800" lvl="2" indent="0"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24EFBA-9602-B547-C928-9913202F6D8B}"/>
              </a:ext>
            </a:extLst>
          </p:cNvPr>
          <p:cNvGrpSpPr/>
          <p:nvPr/>
        </p:nvGrpSpPr>
        <p:grpSpPr>
          <a:xfrm>
            <a:off x="6667451" y="1333202"/>
            <a:ext cx="3870330" cy="1988667"/>
            <a:chOff x="6854738" y="1001060"/>
            <a:chExt cx="3870330" cy="198866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17DA72A-121E-E670-A231-B4DEF3F4D5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9" t="19150" r="6136"/>
            <a:stretch/>
          </p:blipFill>
          <p:spPr bwMode="auto">
            <a:xfrm>
              <a:off x="6854738" y="1001060"/>
              <a:ext cx="3870329" cy="116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B68DA6A-9D4C-22F0-3118-22ED5CF8E5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" t="14205" r="6200" b="16055"/>
            <a:stretch/>
          </p:blipFill>
          <p:spPr bwMode="auto">
            <a:xfrm>
              <a:off x="6854739" y="2044095"/>
              <a:ext cx="3870329" cy="945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 descr="C:\Users\bpmiles\AppData\Local\Microsoft\Windows\Temporary Internet Files\Content.Word\RMHAM_logo copy.bmp">
            <a:extLst>
              <a:ext uri="{FF2B5EF4-FFF2-40B4-BE49-F238E27FC236}">
                <a16:creationId xmlns:a16="http://schemas.microsoft.com/office/drawing/2014/main" id="{24282F66-70DF-6BFD-83F9-07F57B88E42B}"/>
              </a:ext>
            </a:extLst>
          </p:cNvPr>
          <p:cNvPicPr/>
          <p:nvPr/>
        </p:nvPicPr>
        <p:blipFill>
          <a:blip r:embed="rId7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496" y="273133"/>
            <a:ext cx="1168665" cy="1212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5016BED-6E66-95EC-7E35-EA4A5EF25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2" b="21794"/>
          <a:stretch/>
        </p:blipFill>
        <p:spPr bwMode="auto">
          <a:xfrm flipV="1">
            <a:off x="6667450" y="4690579"/>
            <a:ext cx="3870330" cy="47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A7543FF-669C-FAD0-9738-B1DFF0219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52" y="3781342"/>
            <a:ext cx="3870330" cy="84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48995-7F1A-32DD-43CB-DAFE7F1A3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FAA2D-1743-4F3C-B04F-063E1340337E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77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0451A-3DBD-D8A7-4EB1-354A2103C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0955-9B49-45E1-BAA4-99B28015B47B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1F9BD-1BAA-0C38-6C56-7F62DFD4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090DA1-AC8F-0644-75E4-41BB27F6F7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43" t="13814" r="21717" b="19864"/>
          <a:stretch/>
        </p:blipFill>
        <p:spPr>
          <a:xfrm>
            <a:off x="5955535" y="1013550"/>
            <a:ext cx="5398265" cy="4990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4A1FDB27-6BDB-316E-0E16-27FBDFF87748}"/>
              </a:ext>
            </a:extLst>
          </p:cNvPr>
          <p:cNvSpPr txBox="1">
            <a:spLocks/>
          </p:cNvSpPr>
          <p:nvPr/>
        </p:nvSpPr>
        <p:spPr>
          <a:xfrm>
            <a:off x="303882" y="554380"/>
            <a:ext cx="4629330" cy="12744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7030A0"/>
                </a:solidFill>
                <a:latin typeface="+mn-lt"/>
              </a:rPr>
              <a:t>DC Power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  <a:latin typeface="+mn-lt"/>
              </a:rPr>
              <a:t> monitoring &amp; Control.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CC2357-CFDB-2FB9-717B-2B2928036974}"/>
              </a:ext>
            </a:extLst>
          </p:cNvPr>
          <p:cNvSpPr txBox="1"/>
          <p:nvPr/>
        </p:nvSpPr>
        <p:spPr>
          <a:xfrm>
            <a:off x="385590" y="2225407"/>
            <a:ext cx="50126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Synaccess</a:t>
            </a:r>
            <a:r>
              <a:rPr lang="en-US" sz="2400" dirty="0"/>
              <a:t> </a:t>
            </a:r>
            <a:r>
              <a:rPr lang="en-US" sz="2400" i="1" dirty="0" err="1"/>
              <a:t>netB</a:t>
            </a:r>
            <a:r>
              <a:rPr lang="en-US" sz="2400" dirty="0" err="1"/>
              <a:t>ooter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Control power to attached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Automatically turn off or cycle power to devices based upon their ping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Automatically turn on/off devices dependent of temperature</a:t>
            </a:r>
          </a:p>
        </p:txBody>
      </p:sp>
    </p:spTree>
    <p:extLst>
      <p:ext uri="{BB962C8B-B14F-4D97-AF65-F5344CB8AC3E}">
        <p14:creationId xmlns:p14="http://schemas.microsoft.com/office/powerpoint/2010/main" val="2864151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0451A-3DBD-D8A7-4EB1-354A2103C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0955-9B49-45E1-BAA4-99B28015B47B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1F9BD-1BAA-0C38-6C56-7F62DFD4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18D0AF-8F0C-B75C-F90D-1CF355DB03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888" t="18313" r="24399" b="24016"/>
          <a:stretch/>
        </p:blipFill>
        <p:spPr>
          <a:xfrm>
            <a:off x="6869934" y="2470531"/>
            <a:ext cx="4483866" cy="3955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6F60C5-0EF6-F95F-6351-1EE203B9FC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84" t="11405" r="18830" b="1205"/>
          <a:stretch/>
        </p:blipFill>
        <p:spPr>
          <a:xfrm>
            <a:off x="915318" y="432412"/>
            <a:ext cx="5332164" cy="5993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D99AD69D-7E2B-6430-EBAC-F978D020DD4F}"/>
              </a:ext>
            </a:extLst>
          </p:cNvPr>
          <p:cNvSpPr txBox="1">
            <a:spLocks/>
          </p:cNvSpPr>
          <p:nvPr/>
        </p:nvSpPr>
        <p:spPr>
          <a:xfrm>
            <a:off x="6936035" y="499295"/>
            <a:ext cx="4629330" cy="12744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7030A0"/>
                </a:solidFill>
                <a:latin typeface="+mn-lt"/>
              </a:rPr>
              <a:t>DC Power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  <a:latin typeface="+mn-lt"/>
              </a:rPr>
              <a:t> monitoring &amp; Control</a:t>
            </a:r>
          </a:p>
        </p:txBody>
      </p:sp>
    </p:spTree>
    <p:extLst>
      <p:ext uri="{BB962C8B-B14F-4D97-AF65-F5344CB8AC3E}">
        <p14:creationId xmlns:p14="http://schemas.microsoft.com/office/powerpoint/2010/main" val="2921044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B963C-BC77-F1C8-5E71-B3EA537C2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9AECF6-EC20-5D96-E9F0-6026276CF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6397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Network Infrastructure Resources.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A6DD905-349E-606C-4D97-CD53BDC86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6" name="Picture 5" descr="C:\Users\bpmiles\AppData\Local\Microsoft\Windows\Temporary Internet Files\Content.Word\RMHAM_logo copy.bmp">
            <a:extLst>
              <a:ext uri="{FF2B5EF4-FFF2-40B4-BE49-F238E27FC236}">
                <a16:creationId xmlns:a16="http://schemas.microsoft.com/office/drawing/2014/main" id="{F933EF0A-1A27-09AC-E4D0-83CCAB363A21}"/>
              </a:ext>
            </a:extLst>
          </p:cNvPr>
          <p:cNvPicPr/>
          <p:nvPr/>
        </p:nvPicPr>
        <p:blipFill>
          <a:blip r:embed="rId2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496" y="273133"/>
            <a:ext cx="1168665" cy="12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851075-678F-07A9-0CA6-B63E094BA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030" y="1133480"/>
            <a:ext cx="10515600" cy="4351338"/>
          </a:xfrm>
        </p:spPr>
        <p:txBody>
          <a:bodyPr>
            <a:noAutofit/>
          </a:bodyPr>
          <a:lstStyle/>
          <a:p>
            <a:pPr marL="0" marR="0"/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DMR C-bridge VM</a:t>
            </a:r>
          </a:p>
          <a:p>
            <a:pPr marL="457200" lvl="1" indent="0">
              <a:buNone/>
            </a:pPr>
            <a:r>
              <a:rPr lang="en-US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CO-RMHR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RMHAM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Blueiris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VM  </a:t>
            </a:r>
          </a:p>
          <a:p>
            <a:pPr marL="457200" lvl="1" indent="0">
              <a:buNone/>
            </a:pPr>
            <a:r>
              <a:rPr lang="en-US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RMHAM NM Blue Iris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NM PBX</a:t>
            </a:r>
          </a:p>
          <a:p>
            <a:pPr marL="457200" lvl="1" indent="0">
              <a:buNone/>
            </a:pPr>
            <a:r>
              <a:rPr lang="en-US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UCM6202 | Dashboard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50" name="Picture 2" descr="BridgeCom Systems TL-NET MV-DMR Virtual Machine for Commercial DMR Repeater Linking">
            <a:extLst>
              <a:ext uri="{FF2B5EF4-FFF2-40B4-BE49-F238E27FC236}">
                <a16:creationId xmlns:a16="http://schemas.microsoft.com/office/drawing/2014/main" id="{C9EF9D46-F146-7FA7-484F-F883E8F5C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7" b="24867"/>
          <a:stretch/>
        </p:blipFill>
        <p:spPr bwMode="auto">
          <a:xfrm>
            <a:off x="4318611" y="914400"/>
            <a:ext cx="2059466" cy="11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ogo">
            <a:extLst>
              <a:ext uri="{FF2B5EF4-FFF2-40B4-BE49-F238E27FC236}">
                <a16:creationId xmlns:a16="http://schemas.microsoft.com/office/drawing/2014/main" id="{EFC2FB5E-BAA8-B1AD-AB4C-068BDBD1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11" y="2451899"/>
            <a:ext cx="25717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randstream Networks UCM6202 2 FXO, 2 FXS IP-PBX">
            <a:extLst>
              <a:ext uri="{FF2B5EF4-FFF2-40B4-BE49-F238E27FC236}">
                <a16:creationId xmlns:a16="http://schemas.microsoft.com/office/drawing/2014/main" id="{AF99C98B-757A-6A93-F87A-96815BC4B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9" t="44337" r="13427" b="16829"/>
          <a:stretch/>
        </p:blipFill>
        <p:spPr bwMode="auto">
          <a:xfrm>
            <a:off x="4402998" y="3682799"/>
            <a:ext cx="2402976" cy="123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grandstream phone">
            <a:extLst>
              <a:ext uri="{FF2B5EF4-FFF2-40B4-BE49-F238E27FC236}">
                <a16:creationId xmlns:a16="http://schemas.microsoft.com/office/drawing/2014/main" id="{FAB4287F-103C-A3E4-0C1F-BDFD1DB8B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75" y="3547431"/>
            <a:ext cx="2049026" cy="153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nytone AT-D878UV II Plus (V2, BT, 3100 mAh)">
            <a:extLst>
              <a:ext uri="{FF2B5EF4-FFF2-40B4-BE49-F238E27FC236}">
                <a16:creationId xmlns:a16="http://schemas.microsoft.com/office/drawing/2014/main" id="{F9597B2E-2E8B-91DE-A567-9E61687F4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3" r="36837"/>
          <a:stretch/>
        </p:blipFill>
        <p:spPr bwMode="auto">
          <a:xfrm>
            <a:off x="7391002" y="462205"/>
            <a:ext cx="475042" cy="185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0CFA71-CF82-C497-F488-967EFA05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9673-7D90-4F17-BAB1-748AD8847096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94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33FD7-E907-2F47-1802-FBEED73A5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0955-9B49-45E1-BAA4-99B28015B47B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77E9F-E702-DE0F-A7C8-6ED068266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5B6B8-CAB8-2365-2A54-76A73BCACB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7" t="10763"/>
          <a:stretch/>
        </p:blipFill>
        <p:spPr>
          <a:xfrm>
            <a:off x="2008742" y="749535"/>
            <a:ext cx="8174515" cy="5971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F3C044E6-DE66-2A82-1967-30A7AC6384B2}"/>
              </a:ext>
            </a:extLst>
          </p:cNvPr>
          <p:cNvSpPr txBox="1">
            <a:spLocks/>
          </p:cNvSpPr>
          <p:nvPr/>
        </p:nvSpPr>
        <p:spPr>
          <a:xfrm>
            <a:off x="611030" y="87343"/>
            <a:ext cx="10969943" cy="6397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DMR c-Bridge, where </a:t>
            </a:r>
            <a:r>
              <a:rPr lang="en-US" sz="3600" b="1" dirty="0" err="1">
                <a:solidFill>
                  <a:srgbClr val="7030A0"/>
                </a:solidFill>
                <a:latin typeface="+mn-lt"/>
              </a:rPr>
              <a:t>talkgroups</a:t>
            </a:r>
            <a:r>
              <a:rPr lang="en-US" sz="3600" b="1" dirty="0">
                <a:solidFill>
                  <a:srgbClr val="7030A0"/>
                </a:solidFill>
                <a:latin typeface="+mn-lt"/>
              </a:rPr>
              <a:t> come together</a:t>
            </a:r>
          </a:p>
        </p:txBody>
      </p:sp>
    </p:spTree>
    <p:extLst>
      <p:ext uri="{BB962C8B-B14F-4D97-AF65-F5344CB8AC3E}">
        <p14:creationId xmlns:p14="http://schemas.microsoft.com/office/powerpoint/2010/main" val="1931179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33FD7-E907-2F47-1802-FBEED73A5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0955-9B49-45E1-BAA4-99B28015B47B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77E9F-E702-DE0F-A7C8-6ED068266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28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5540B7-C311-3B7D-204D-012AAB4D34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63"/>
          <a:stretch/>
        </p:blipFill>
        <p:spPr>
          <a:xfrm>
            <a:off x="2145024" y="812141"/>
            <a:ext cx="7837176" cy="5638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1E5997B-A0BA-923B-964F-6884A3691362}"/>
              </a:ext>
            </a:extLst>
          </p:cNvPr>
          <p:cNvSpPr txBox="1">
            <a:spLocks/>
          </p:cNvSpPr>
          <p:nvPr/>
        </p:nvSpPr>
        <p:spPr>
          <a:xfrm>
            <a:off x="611030" y="87343"/>
            <a:ext cx="10969943" cy="6397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7030A0"/>
                </a:solidFill>
                <a:latin typeface="+mn-lt"/>
              </a:rPr>
              <a:t>Grandstream</a:t>
            </a:r>
            <a:r>
              <a:rPr lang="en-US" sz="3600" b="1" dirty="0">
                <a:solidFill>
                  <a:srgbClr val="7030A0"/>
                </a:solidFill>
                <a:latin typeface="+mn-lt"/>
              </a:rPr>
              <a:t> UCM6202 SIP Phone PBX</a:t>
            </a:r>
          </a:p>
        </p:txBody>
      </p:sp>
    </p:spTree>
    <p:extLst>
      <p:ext uri="{BB962C8B-B14F-4D97-AF65-F5344CB8AC3E}">
        <p14:creationId xmlns:p14="http://schemas.microsoft.com/office/powerpoint/2010/main" val="873861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33FD7-E907-2F47-1802-FBEED73A5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0955-9B49-45E1-BAA4-99B28015B47B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77E9F-E702-DE0F-A7C8-6ED068266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BC2-0808-774A-8EE1-E5E831D3BF6E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AB0B6-F673-5FBF-49DD-DD1AE88B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03"/>
          <a:stretch/>
        </p:blipFill>
        <p:spPr>
          <a:xfrm>
            <a:off x="2353681" y="1144224"/>
            <a:ext cx="7484638" cy="5394688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D31465D-D575-F287-06DE-E84F6565258A}"/>
              </a:ext>
            </a:extLst>
          </p:cNvPr>
          <p:cNvSpPr txBox="1">
            <a:spLocks/>
          </p:cNvSpPr>
          <p:nvPr/>
        </p:nvSpPr>
        <p:spPr>
          <a:xfrm>
            <a:off x="611030" y="274638"/>
            <a:ext cx="10969943" cy="6397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Blue Iris Webcam software.</a:t>
            </a:r>
          </a:p>
        </p:txBody>
      </p:sp>
    </p:spTree>
    <p:extLst>
      <p:ext uri="{BB962C8B-B14F-4D97-AF65-F5344CB8AC3E}">
        <p14:creationId xmlns:p14="http://schemas.microsoft.com/office/powerpoint/2010/main" val="3280915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639762"/>
          </a:xfrm>
        </p:spPr>
        <p:txBody>
          <a:bodyPr/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Who We Are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1030" y="1066800"/>
            <a:ext cx="10969943" cy="518160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We provide microwave IP and/or network connectivity to partnering clubs and repeater organizations across New Mexico and Colorado to enable or expand their capabilities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We own and operate 45 DMR, D-STAR, and </a:t>
            </a:r>
            <a:r>
              <a:rPr lang="en-US" dirty="0" err="1"/>
              <a:t>AllStar</a:t>
            </a:r>
            <a:r>
              <a:rPr lang="en-US" dirty="0"/>
              <a:t> repeaters and APRS </a:t>
            </a:r>
            <a:r>
              <a:rPr lang="en-US" dirty="0" err="1"/>
              <a:t>i</a:t>
            </a:r>
            <a:r>
              <a:rPr lang="en-US" dirty="0"/>
              <a:t>-Gates available for use by any amateur radio operator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We get involved with many things RF, electrical, mechanical, and networking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5" descr="C:\Users\bpmiles\AppData\Local\Microsoft\Windows\Temporary Internet Files\Content.Word\RMHAM_logo copy.bmp"/>
          <p:cNvPicPr/>
          <p:nvPr/>
        </p:nvPicPr>
        <p:blipFill>
          <a:blip r:embed="rId2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496" y="273133"/>
            <a:ext cx="1168665" cy="12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FBB17C-607A-AB47-B009-358C4D9BE2DE}"/>
              </a:ext>
            </a:extLst>
          </p:cNvPr>
          <p:cNvSpPr/>
          <p:nvPr/>
        </p:nvSpPr>
        <p:spPr>
          <a:xfrm>
            <a:off x="1117600" y="1155701"/>
            <a:ext cx="6240022" cy="9652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RMHAM develops capabilities.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9079DF-341F-94BE-75E0-4A31FEDC8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0AE4-54CD-4268-B016-71BEA4D1B736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45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E5358-0C16-7841-87BF-787EEF587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D67C74-C596-C8F2-3852-609140F41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6397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Network Infrastructure Resources (</a:t>
            </a:r>
            <a:r>
              <a:rPr lang="en-US" sz="3600" b="1" dirty="0" err="1">
                <a:solidFill>
                  <a:srgbClr val="7030A0"/>
                </a:solidFill>
                <a:latin typeface="+mn-lt"/>
              </a:rPr>
              <a:t>cont</a:t>
            </a:r>
            <a:r>
              <a:rPr lang="en-US" sz="3600" b="1" dirty="0">
                <a:solidFill>
                  <a:srgbClr val="7030A0"/>
                </a:solidFill>
                <a:latin typeface="+mn-lt"/>
              </a:rPr>
              <a:t>).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DEF5D73-D88B-6F33-B1BA-325C870B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6" name="Picture 5" descr="C:\Users\bpmiles\AppData\Local\Microsoft\Windows\Temporary Internet Files\Content.Word\RMHAM_logo copy.bmp">
            <a:extLst>
              <a:ext uri="{FF2B5EF4-FFF2-40B4-BE49-F238E27FC236}">
                <a16:creationId xmlns:a16="http://schemas.microsoft.com/office/drawing/2014/main" id="{14C85603-864F-6E14-DADE-E9382AB24480}"/>
              </a:ext>
            </a:extLst>
          </p:cNvPr>
          <p:cNvPicPr/>
          <p:nvPr/>
        </p:nvPicPr>
        <p:blipFill>
          <a:blip r:embed="rId3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496" y="273133"/>
            <a:ext cx="1168665" cy="12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E30E5B-16C6-C26D-70FD-04CA97CA2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030" y="1788822"/>
            <a:ext cx="10515600" cy="4351338"/>
          </a:xfrm>
        </p:spPr>
        <p:txBody>
          <a:bodyPr>
            <a:noAutofit/>
          </a:bodyPr>
          <a:lstStyle/>
          <a:p>
            <a:pPr marL="0" marR="0"/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VMware server</a:t>
            </a:r>
          </a:p>
          <a:p>
            <a:pPr marL="457200"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Hosts much of out software</a:t>
            </a:r>
          </a:p>
          <a:p>
            <a:pPr marL="914400" lvl="2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Blue Iris</a:t>
            </a:r>
          </a:p>
          <a:p>
            <a:pPr marL="914400" lvl="2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C-Bridge</a:t>
            </a:r>
          </a:p>
          <a:p>
            <a:pPr marL="914400" lvl="2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File Server</a:t>
            </a:r>
          </a:p>
          <a:p>
            <a:pPr marL="914400" lvl="2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Email</a:t>
            </a:r>
          </a:p>
          <a:p>
            <a:pPr marL="914400" lvl="2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…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US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VMware </a:t>
            </a:r>
            <a:r>
              <a:rPr lang="en-US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ESXi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NTP server</a:t>
            </a:r>
          </a:p>
          <a:p>
            <a:pPr marL="457200" lvl="1" indent="0">
              <a:buNone/>
            </a:pPr>
            <a:r>
              <a:rPr lang="en-US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Spectracom</a:t>
            </a:r>
            <a:r>
              <a:rPr lang="en-US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 </a:t>
            </a:r>
            <a:r>
              <a:rPr lang="en-US" u="sng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N</a:t>
            </a:r>
            <a:r>
              <a:rPr lang="en-US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etClock</a:t>
            </a: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/GPS 9383</a:t>
            </a:r>
            <a:r>
              <a:rPr lang="en-US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 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078" name="Picture 6" descr="Image result for hpe dl380 gen9">
            <a:extLst>
              <a:ext uri="{FF2B5EF4-FFF2-40B4-BE49-F238E27FC236}">
                <a16:creationId xmlns:a16="http://schemas.microsoft.com/office/drawing/2014/main" id="{A4A5FA70-16D6-1FD4-2E16-684C49C94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28216" r="7792" b="28147"/>
          <a:stretch/>
        </p:blipFill>
        <p:spPr bwMode="auto">
          <a:xfrm>
            <a:off x="5993112" y="1272529"/>
            <a:ext cx="4649118" cy="158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vmware 7">
            <a:extLst>
              <a:ext uri="{FF2B5EF4-FFF2-40B4-BE49-F238E27FC236}">
                <a16:creationId xmlns:a16="http://schemas.microsoft.com/office/drawing/2014/main" id="{318C2C85-7491-187A-0928-13DE98720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7" t="43428" r="13350" b="34374"/>
          <a:stretch/>
        </p:blipFill>
        <p:spPr bwMode="auto">
          <a:xfrm>
            <a:off x="7479471" y="1440064"/>
            <a:ext cx="1676400" cy="41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spectracom 9383">
            <a:extLst>
              <a:ext uri="{FF2B5EF4-FFF2-40B4-BE49-F238E27FC236}">
                <a16:creationId xmlns:a16="http://schemas.microsoft.com/office/drawing/2014/main" id="{35BFDE92-31B6-B3A5-D1CC-04C583572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63" y="3331111"/>
            <a:ext cx="4329407" cy="233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E1BBD2-2F75-143A-1E6A-E94EF5891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68CD8-C521-4844-BE22-C64CE3C3D471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63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E9909-F7D1-E8E3-EE0D-485228C4C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19A0AC-930F-A956-08F4-BAB4A13B7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6397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Network Community Resources.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D9AAF80-4753-4200-9054-651E4FE65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6" name="Picture 5" descr="C:\Users\bpmiles\AppData\Local\Microsoft\Windows\Temporary Internet Files\Content.Word\RMHAM_logo copy.bmp">
            <a:extLst>
              <a:ext uri="{FF2B5EF4-FFF2-40B4-BE49-F238E27FC236}">
                <a16:creationId xmlns:a16="http://schemas.microsoft.com/office/drawing/2014/main" id="{EFFEB31E-26BB-8D36-2B5C-19B47C33180E}"/>
              </a:ext>
            </a:extLst>
          </p:cNvPr>
          <p:cNvPicPr/>
          <p:nvPr/>
        </p:nvPicPr>
        <p:blipFill>
          <a:blip r:embed="rId2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496" y="273133"/>
            <a:ext cx="1168665" cy="12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8D7DD1-C8D8-6990-4007-CD97389ED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4159"/>
            <a:ext cx="10515600" cy="5366471"/>
          </a:xfrm>
        </p:spPr>
        <p:txBody>
          <a:bodyPr>
            <a:noAutofit/>
          </a:bodyPr>
          <a:lstStyle/>
          <a:p>
            <a:pPr marL="0" marR="0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New Mexico Site Cameras</a:t>
            </a:r>
          </a:p>
          <a:p>
            <a:pPr marL="457200" lvl="1" indent="0">
              <a:buNone/>
            </a:pP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Rocky Mountain Ham Radio Webcams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Site Temperatures</a:t>
            </a:r>
          </a:p>
          <a:p>
            <a:pPr marL="457200" lvl="1" indent="0">
              <a:buNone/>
            </a:pPr>
            <a:r>
              <a:rPr lang="en-US" dirty="0">
                <a:hlinkClick r:id="rId4"/>
              </a:rPr>
              <a:t>FAA Building Alcove, Room Temperature</a:t>
            </a:r>
            <a:endParaRPr lang="en-US" dirty="0"/>
          </a:p>
          <a:p>
            <a:pPr marL="457200" lvl="1" indent="0"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PAJ APRS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iGate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aprs.fi – live APRS map</a:t>
            </a:r>
            <a:endParaRPr lang="en-US" sz="2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28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With more coming…</a:t>
            </a:r>
          </a:p>
        </p:txBody>
      </p:sp>
      <p:pic>
        <p:nvPicPr>
          <p:cNvPr id="4098" name="Picture 2" descr="Image result for rlc 823">
            <a:extLst>
              <a:ext uri="{FF2B5EF4-FFF2-40B4-BE49-F238E27FC236}">
                <a16:creationId xmlns:a16="http://schemas.microsoft.com/office/drawing/2014/main" id="{502FA343-3A40-CAAC-CBC8-E7E60CE28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397" y="600075"/>
            <a:ext cx="12096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weewx">
            <a:extLst>
              <a:ext uri="{FF2B5EF4-FFF2-40B4-BE49-F238E27FC236}">
                <a16:creationId xmlns:a16="http://schemas.microsoft.com/office/drawing/2014/main" id="{F6AAB432-28AD-CD87-92C3-1205A77EC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568" y="3249977"/>
            <a:ext cx="1541332" cy="112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PRS | VK5BRC">
            <a:extLst>
              <a:ext uri="{FF2B5EF4-FFF2-40B4-BE49-F238E27FC236}">
                <a16:creationId xmlns:a16="http://schemas.microsoft.com/office/drawing/2014/main" id="{CF7F4D83-C4A4-7324-B83D-8AE5CA103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t="12265" r="31356" b="10819"/>
          <a:stretch/>
        </p:blipFill>
        <p:spPr bwMode="auto">
          <a:xfrm>
            <a:off x="7194014" y="5092713"/>
            <a:ext cx="3783663" cy="9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89D51-59F9-7773-7128-3AAD621AB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9A27-0511-4E21-B48C-CFEE4EBFBCDA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53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58774-B426-8785-4948-73A90088F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8781B2-EBE4-3A6A-030E-7FF789FC2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6397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Network RMHAM User Resources.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88284A0-6A31-FDB4-B160-64B5FEA6B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6" name="Picture 5" descr="C:\Users\bpmiles\AppData\Local\Microsoft\Windows\Temporary Internet Files\Content.Word\RMHAM_logo copy.bmp">
            <a:extLst>
              <a:ext uri="{FF2B5EF4-FFF2-40B4-BE49-F238E27FC236}">
                <a16:creationId xmlns:a16="http://schemas.microsoft.com/office/drawing/2014/main" id="{57F2434D-6428-F849-E340-B116E41C4A78}"/>
              </a:ext>
            </a:extLst>
          </p:cNvPr>
          <p:cNvPicPr/>
          <p:nvPr/>
        </p:nvPicPr>
        <p:blipFill>
          <a:blip r:embed="rId2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496" y="273133"/>
            <a:ext cx="1168665" cy="12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7579DC-1DFF-D273-83E7-3BA6D1AB6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28" y="1331784"/>
            <a:ext cx="10515600" cy="5251578"/>
          </a:xfrm>
        </p:spPr>
        <p:txBody>
          <a:bodyPr>
            <a:noAutofit/>
          </a:bodyPr>
          <a:lstStyle/>
          <a:p>
            <a:pPr marL="0" marR="0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Virtual machines that host our network applications</a:t>
            </a:r>
          </a:p>
          <a:p>
            <a:pPr marL="457200" lvl="1" indent="0"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Linux, various flavors</a:t>
            </a:r>
          </a:p>
          <a:p>
            <a:pPr marL="457200" lvl="1" indent="0"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Windows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Remote packet, Sandia Crest</a:t>
            </a:r>
          </a:p>
          <a:p>
            <a:pPr marL="457200" lvl="1" indent="0"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Putty into 10.40.0.70 run minicom</a:t>
            </a:r>
          </a:p>
          <a:p>
            <a:pPr marL="0" marR="0"/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Remote HF station operation</a:t>
            </a:r>
          </a:p>
          <a:p>
            <a:pPr marL="685800" lvl="2" indent="0">
              <a:buNone/>
            </a:pP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</a:rPr>
              <a:t>Wfview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 demo</a:t>
            </a:r>
          </a:p>
          <a:p>
            <a:pPr marL="0" marR="0"/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124" name="Picture 4" descr="Kantronics Kpc-3 Manual">
            <a:extLst>
              <a:ext uri="{FF2B5EF4-FFF2-40B4-BE49-F238E27FC236}">
                <a16:creationId xmlns:a16="http://schemas.microsoft.com/office/drawing/2014/main" id="{9E7A62EB-3EA1-A532-83A2-778C73A00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660" y="2812367"/>
            <a:ext cx="1997740" cy="59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icom icom f310 fromt panel">
            <a:extLst>
              <a:ext uri="{FF2B5EF4-FFF2-40B4-BE49-F238E27FC236}">
                <a16:creationId xmlns:a16="http://schemas.microsoft.com/office/drawing/2014/main" id="{E590294A-E094-4541-1820-F17D1B32E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75" b="29139"/>
          <a:stretch/>
        </p:blipFill>
        <p:spPr bwMode="auto">
          <a:xfrm>
            <a:off x="8149892" y="3470983"/>
            <a:ext cx="1819275" cy="70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iCom IC-7100 audio - wfview">
            <a:extLst>
              <a:ext uri="{FF2B5EF4-FFF2-40B4-BE49-F238E27FC236}">
                <a16:creationId xmlns:a16="http://schemas.microsoft.com/office/drawing/2014/main" id="{F4951D5C-51C8-C446-1C37-A39406C9E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004" y="4757866"/>
            <a:ext cx="2305049" cy="7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0E0BB4-7334-5160-8270-04A80FE67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9FC9-E0B8-42F3-9B56-63F4DB759174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5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577EE-52A1-C5E2-970D-B940F1083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AutoShape 8" descr="data:image/jpeg;base64,/9j/4AAQSkZJRgABAQAAAQABAAD/2wCEAAkGBxQTERUUExQUFRUXGBsZGBgXGBcZGxofHBwWIBgcGh0ZHCgiGRwlGx0dITMhJSkrLi4uHCIzODYsNygtLisBCgoKDg0OGxAQGywmICQ0LCw1LDAvNDQvLCwsLCwsLDQsLywsNCwsLCwsLCwsLCw0LywsLCwsLCwsLCwsLCwsLP/AABEIAPcAzAMBEQACEQEDEQH/xAAcAAACAgMBAQAAAAAAAAAAAAAABgUHAgQIAwH/xABJEAABAgMFBAcFBQUHAQkAAAABAgMABBEFBhIhMUFRYYEHEyIycZGhQlJiscEUI3KC0QgzkrLwFiRDU3Ph8RUXNFRjg6KjwuL/xAAbAQEAAgMBAQAAAAAAAAAAAAAAAgMEBQYBB//EADcRAAIBAwEFBgYBAwQDAQAAAAABAgMEETEFEiFBURNhcYGx0SKRocHh8DIUI/EVNFJyQkNiM//aAAwDAQACEQMRAD8AvGACAIW896pWQbC5p0N4q4U5qWqlK4UjM0qKnQVFdYAr6d6e5IJV1UvMrUAcOINoSTsqQskDjQnhACHPdN9pLxBPUNBQIGFskp3EFSjn4jlACWb1T2PH9smsR9rrnQfPFAHlP3gmnl9Y7MPLXvU4o08M8uUAS0t0jWmhsNpnXsINRUhSvDGoFVOFaQAyWN03Wgy2UOBqYPsrcSQRwPVlIUPXiYAsG4XTMzNuJYmkCXdVkhYVVtZ901zQTsrUHeDQEC1Aa6QB9gAgAgBJ6QekmWsxITTrphQqlpKgKD3lqzwjkSd2pAFVTfTzPKQtKGZdtR7qwFqKeSlUUeVOBgBW/wC0+1aqP21ztChyb27hh7PiKQAvuW3Mqc6wzD5c1xlxZV/FWsAbc3e2ecNVzk0o/wCs5QeABoIAY7F6XrTl2w31qXgDkp5JWqm7FUEjxqYAfrD6fGuqH2yWcDoOZYwlBG+jiwUnhU+OyAHq6XSPIWgoNsuFLpFQ06MCzQVOHMpUQKmiScgTADdABABABABAHPHTJ0jTKpxyUlnVMssnAstqKVOLHfqoZhINU4RrQk1yoBVU1NuOEFxa1kCgK1FRAzNBU6VJgCYsS6y5psrbdZqMikleIeNE5V2EVjFrXcaUsST/AHzKalZQeGmSVnXJdS8EPt4m1VHWNrFUGhoc9eYiipfQcMwfHo1qVyuFu5i+JNSlyQy6FIWlxomi23UA1HA0piGw0HjGPO+344aw+TRU7jeWHr3Gw/ctoOodYJbIUCpB7aFJr2hQ6VGVMxwiEb6e64z49/M8VxLGJGpbtx0qWlyXwo7QxNnukVzI3fh03U22Ub9pbtTj3kqdy0sSIm8dzC24hTAUppawkpGakVPqnidNsX297vRanqvqWUrjKxLUgrxWGuUcwKzSc0LGih9CNojKt68a0cr5F1OoprKNq5975mzng4ws4a9tok9WsbQpO+ntaiLyw6quheZm0JVMwycjkpJ7yFCmJKuIrzBB2wBKzcyhpCnHFBCEJKlKJoAAKknhSAOYukzpLetBxTbKlNSgJCUAkFz4nKa12J0HjnACNIya3nEttjEpRoB+u4cYjOcYR3paHkpKKyxkTclwzIZqcASlS3KdnPUJ3muQ8Kxhf10ez3+fQo/qFu7xMm4SDMVrhl0pTQA9tRp2sR2Z1NdxAFNmP/qDVP8A+voir+pe73khO3NacdSScDKEgBpApU1zJVtrlnqd+UUwvZxi+cnzZCNxJLv6nla1zkuYENFthkDtYU4lqNdpOZAG867NIlSvXHMpZb+iEK7XF8WRFtXJKQhEshbilZqcWtICaUyAy15xkUb7OXUeO5IthcZ4yI+ZuO822pxx1hCUipqpf0RruArWLY38JSUYpv8AfEmriLeEmLLTqkKCkKKVA1Ckkgg7wRmIzjIGu6HSHOyLyVh5x1qo6xpxZUlSdtMVcCtyhtpWoqCB1hKTCXEIcQapWkKSd4UAR6GAPWACACAOQOklbRtWdLNSgvr196v3lOHWYqcKQBP9Hs4h5tTLiEKW3mklKSSnmPZNORG6NRfwlCW/FvD9TCuYuL3lzHVtlKe6lKfAAfKNa23qYrbZnHh4EAEAEAEAaVr2Y3MNFtwZHMEapOwjcYtpVZUpb0ScJuDyhUv5doFBmGUgFI+8SNqR7XiNvDPZnnWN00+zlz0Mi3rcd1mr0RXxNnzyQtVJd8hDtdE59hzPTCTmfdKuEbczR3/aFvgaps5pWVEuTFNpyLbZ8MlkcUcYAre493vtDhccH3SDmPeVqE+G08t8YV7c9lHdjq/oY9eruLC1LEk7IabdcdSntuUqdwAAoncCRX/gRp51pyioPRGFKbaSfI34qIBABABABAGK0gihAI45x6ngEJed9qWl1uBtvH3UdhPeOmzYKnlGTbRnVqKOXgupKU5YyVEpRJJOZOZjoFwNkdoXacbVJyxZqWiy31ddcOBOGu40pAElABABAHIfSVYypS05lokEFwuJPwuHEmvEA05QBPXDtSXXRBbbbmAMOIAJ6wcKe1vG3UcNRe0qkeOW4+hhXEJrjngO0awxDzdaCtajiCQfMfKJJ4PU8EbMOzLOYSJlsa0ol0ch2XOQSfGLoqlPh/F/T3X1JpQl3ehnZdvMP5IXRe1tfZWDtFDrThWPKtvUp8WuHXkJ0pR1JOKCsIAIA+EVyOYj0FMXks37PMuNjug1T+E5p8aDLlHR29XtKakbSlPfimaszMuPulS1KccWQCTmScgPoItbwsssLlsWzhLsIaHsjM71HNR86xzdao6k3JmqnPek2bsVEAgAgDVtC0WmE4nVpQNlTmfADM8osp0p1HiKySjCUtER0tar0xmw31bf+a8DnxQ2DVXiSB8oulShT/m8vovuybhGH8nx6IlJeWw95Slq95VPRIASnkK76xRKWdFgrbye8QPCCvZPy7TQL6EuHVts5knfwG8/XKMq1p1Jy+B46suoxnJ/DwKoop13spSFLVQJTRKaqOQGwCN/FYWDYpYWDsm7Fl/ZZOXlycRaaQgkaEpSAojhWsenpJwAQAQBzn+0Hd1bU8JwAlqYSlJVsS4hIThO6qEgjfRW6AE250/LJWETLaNaodOWE7lEaiuhOnhphXdOq45pt96KK0ZtZi/ItaNEa4IAIAhreu2zMiqhgcGjideFfeHjnuIjJoXM6XBcV0LadWUPAWlWvOWeoJmB17JNErrmfBWteCt2W+MxUaFysw4Pp+C/cp1VmPBjZY1uszIq0rtbUHJQ5bRxFRGDWt50n8S8zHnTlDUkooKwgCuulBkB1le1SCD+U5fzGNxs2T3ZIzbV8GiCueyFTrAOmKvNIKh6iMq7bVGWC6s8QZcUc6awIA156ebZQVurCEjadvADUngInCnKbxFZJRi5PCEycve9ML6mRbNT7ZAKqb6HJA4n0jYws4Uo79Z+X7qZUaEYLeqMlbFuklCutmVde8c6qJKQeFe8eJ8oorXja3aawiuddvhHghmjCMcIAIAR7+z8sglIbQ5MkUxHPqxsJGhVuHM7K7Oxp1ZLOWo+pl28ZvnwF24V3nJ6fZZbBIxBbitiUJIxqPLIbyQNsbczTsKACACACAEXposRyaspxLIKltqS6EJ1UE1CgBtISSqm2kAcvSLyULBW2HE7UkkVHApzB4xCcXJYTwzySbXBlv3etBh1lIlz2UgDAScSNwNSTz0jn7inUhN7/Pn1NZUjKMviJSKCsIAIA832UrSUrSFJORBFQYlGTi8o9TaeUV3eW6S5c9fKlZQDUgE42+IIzKRv1G2uZjb295Gr8FTX6MzaVdT+GRu3avzWjc1QHQOgUH5xs/EOe+Kriwx8VP5exCrbc4fIeS4KYqjDStailN9d3GNZh5wYmCpb6WyJmYqjNtAwpO/PNXM+gEb+zoulT46s2VCnuR46kTZs4WXUOp1QoGm+mo5jKL6kFOLi+ZZKO8mi6bOnkPtpcbNUnzB2g7iI5upTlTluyNXKLi8MgrzXublqoRRx7d7KPxEbfhHpGVbWcqvxS4L1LaVBz4vQUbMsyZtJ3rHFKwA5rOg+FA0r4Zb+OwqVaVrHdiuPT3MqU4UVhFj2TZbUu3gaTQbTqpR3qO0xp6tWVWWZMwZzc3lm7FRAIAIA8pqZQ2krcUEJGpJoP64RKMXJ4iuJ6k28IqC8c6w46fs7WBNSSolRUsnUnEThHAc9w6C3hUjH43l+hs6cZJfEy3P2b7EcT9om1ApbUkNIJ0WQarI3gUArvJGwxkFheEAEAEAEAEAcqdMV3VylpvEoo0+outKAok4s1gbKpUSCNxB2iANC59vsMKHXNAHQPJBxAHYobfEZ+MYN3b1Ki+F+Rj1qUpLg/IsyUmkOJCm1pWk7Umv/AAeEaWUJReJLBgOLTwz2iJ4EAEAEAIN97qABUwwAAM3EDTipO7iI2tndttU5+TMyhX/8ZCaq0nS0GS4rqwa4K5f8VzpGx7KG9v449TK3I53scTUiwkEAbUjaLrOLqnFIxChwmlf9+OoiE6cJ/wAlkjKEZaomroXbM0srWSGkntHao64R9TGNd3PYrC1ZVWq7iwtS02GUoSEoASlIoAMgI0cpOTyzXttvLPSIngQAQB8UoAVJAA1JyAj1LIEa+F5pVSerShMwsaKNcCeII73gMuOyNnaWtVPeb3V9TLo0Zri+Al2TZrs0+hhlJW44oJSAN+pNNEgVJOgAJ2RtjNOy7JkUsMNMpphbQlAoKd0AaQBtwAQAQAQAQBHW/YbE4ypiYbS4hWw6g7FJOqVDeIA4/vDYrsnMuS7ySlbaiNMlD2VJ3pIzEATt3b4oYGFUugV1W0AlRppiB127RGvuLKVR5UvJmNUoOXFMsGzLQS+2HEBYB99JSdm/UcRlGpqU3TluswpxcXhm3FZEIAIAS+kO3UpbMsg1WqnWU9lOtDxJplu8Y2Vhbty7R6LQyram295lcRuDOCACACAGm4dupl3S24aNuUzOiVDQncDoT4bowb63dSO9HVGPcU95ZWqLSjRmvCACAMHV4UlRBNATQAk5bgMyeEepZeAuIj27fhopU2lgubD1wATlp2cyc+IMbOjYTTUnLHgZdO2erfyEVxRcXkkAqOSUDLPQJAjaxWFgzEsI6l6J7mIkJJtS2kpmnE1eVqoVNQip0CRhBAyJFY9PR4gAgAgAgAgAgAgCEvPdSUn0YJplK6d1Wi0/hUMx4aHaDAHLV9LnzFmvqbdQrBi+7eAOBYzoQdAqmqa1HrAGnK3mm2xRL66fEQr+asY8rWjLWKK3Rg+Q23fvghLZM1MY1mlEhojDwqlIBP8AWcYFeybl/ajheJjVKDb+BfU2ZrpAl09xDiz4BI8ya+kQjs6o9WkRVrLmLlq36mHAUtgMpPu5q/iOnIAxmUrCnHjLiXwtorXiKylEkkmpOZJjO0Mg+toKjQAk7gKmBKMXJ4isskG7CmFCoaVzoPmREd5GZHZt1JZUH6epi7YkwkVLSuVFfy1j3eR5PZ11BZcH5cfQ0FJINCKHcY9MNpp4Z8geE7Y165iXASlQWgaIXmB4HUeFaRi1rSnU4tYfVFM6EJ8Rpk+kRo/vWlpPwkKHrSMGezZr+LRju1fJm1PXzl1NKDT5bcI7Ki0VU5UpwiELKopLejleJGNvJPiuAlzF7JxVQX1U3pCU+RCQRGyjaUVx3TLVCmuRpSMlMTbwQ0hx91WwVUo6CpOwDechGQoqKwixJLQ6Z6OujeWs9pta20LnMNVuntYVGtQ3XJNAcOIAE86R6ejvMPJQlS1qCUpBUpRNAABUknYAIAqeZtqatbrHUTP/AEyyW1YftBIbcfOIDJSiMCa9nUCpocRqEga/9i7ukdq0EKc160zrWOu+taV5QBuPGesZKZlqYXaVmZFaVkLdaQfbQsGi0jy4DvACzrMn25hlt5pQW24kKSobQRlkcweBzEAbUAEAEAL19r3MWbLl541Ucm2we04rcNwG1WwbyQCBy7fG+MzaLvWTCzhB7DSSQ2gfCnfvUcz5QBGWfZbr3cSSNqjkBzMeNpGVb2da4f8AbXDryJ2Xuefbd5JFfU/pEN829PYL/wDZP5L7v2PdV0G9ji/IGG+XPYNLlNi3a8h1DhRiCqAGoFKV2Eb6fOJp5NFeW39NV7Peyb9hXfU9Ra6pb9VeG4cY8lLBmWGy5XHxz4R+r8PccpSTQ0KNpCRw1PidTFTeTqKNvTox3aawe8C4IA1Z6z23hRxIO46EeB1j1Nox7i1pV1ipHPfz+Yl23YamO0O02dDtHBX6xZGWTlb/AGbO2e8uMevTxMLCsj7QVDHgw02VJrXiP6MJSwRsLH+qclvYxjkTv9kG/wDMX5CI75t/9Bp/82akzdBQ7jiVcFDD6ise75jVdhTX/wCck/Hh7kDOSa2jRxJSeOh8DoeUSTyaetb1KMt2pHA1dHfSC/ZjlB95LrNXGjy7SD7Kqcjt2EelJ1DYVsszbCH2FhbaxUHaDtChsUNCIAUOm2bWmzQy2SFTT7UvXcFVUa8CEUPAwB5dLVnol7uvMtDC22lhCRwS8yBXeeO2AEy77N3f+mtGaLPX9SOtwqc6zFTOgSe9WAGToCs94WW4mYSepdcUWkrGRQpKQogH2FGvA5nbAGhcO8Js9E1JkFaGJx9DVTogFNBlvJKvzGALigAgDwn5xDLS3XFBKG0lalHYEipPlAHI1/L2OWlNrfXUI7rSNiEA5D8R1J2k7qAAed3LC637xz93sHvf7RCUsG52Zs3t/wC5U/j6/gdG0BIAAAA0AyAis6qMVFYisIygekfbVqJYRU5qPdTvO88BHqWTCvr2NtTy9Xov3kIjBLr6cZqVrAUfEisW6I5CnmvXjvvO81nzZZSUgAACgGQA2RSd2kksI+wPQgAgAgDB1sKSUqFQRQiBGcIzi4yWUyvG31S0wrAe4pSfxAGhB8Yu1RxMakrS4e4/4trxWeY+WdPJeQFo5jaDuMVNYOwtrmFxTU4f4NqPDIPKZlkuJKVpCknYfpuPGGSurShVjuTWUIlu2OWFZVLau6foePzi2MsnH7QsJWs+HGL0f2ff6jV0P33NnzYbcV/dXyEuAnJCtEu8KaH4d9BEjXl2dMdlLfsxamql2XWiYRTe3XEeNEFRpwgCO6QLTFoXccelkqc61LJCEgqUCHmsaaDakgg+EAbNy7kyTtlS6X5JjrFsALUplCXakEElWHEFca1gCE6EpxcnZk19s6xlEu4pf3gUMKSkVwg6gqSrIak7zAHv0a3b+1yz05MJKDNzLr6E7QhRFK14g04UO2ALUgAgCpv2iLfLUk3KpNFTC6r/AAN0JHCqyn+EwBQFlSRedSjYTmdwGvpHjeEZNpbuvWjT6+nMshtASAkCgAoBuAik7mMVFKMdEZQJEZbNsIYT7yz3U/U7h849UcmBfX8LaPWXJe/cIc3NKcWVrNSf6oNwi1LBx9atOtNzm8s8gaR6VJ44oebEt9DoCVkJc0zyCuIO/hFTjg66w2nTrRUZvEvXw9ibiJtggAgAgCMtm2UMJOYLmxP1O4R6o5MC9v6dtF8cy5L3K/cWVEk5kmpPE6xccZKTk3J6s2rLtFbC8SfzJ2KHH9Y8ayX2l3O2nvw811H+zp9DyMSD4jaDuMVNYOztrqncQ34fLobUeGQa8/KJdbUhWhHkdh5GCeCm4oRr03TlzK2faKFFKtUkg8ovOEqQcJOMtVwOqeh63zOWUyVnE41VlZOpKAMJNdSUFJJ31gQIubufO2c+5MWMptTThxOSLpoiu0tGoCSd1RSmpFEgD0/t/aI7JsOa6zg5VH8fV0EAa6rsWjay0qtUplpRKgoSbKqqcIOXWrSdNNDXcEnOALLZaShISkBKUgBIAoABkAANABAGcAEAc0/tCTuO1QiuTTCE03ElSzzooeQgBauOz2nF7gEjnUn5CITOg2DTzKc+mF8/8DbFZ0gv25eNLdUNUUvadQn9T/XCJRjnU0t/taNLMKXGXXkvd/vcJrzpUoqUSSdSYtOXnOU5OUnls25OyHnc0INN5yHmdeUeOSRk0LG4rcYR4ddF9SQF0397f8R/SI76M3/RLnrH5/g0Z2xXmhVSDhHtJzHOmnOJKSZiV9n3FFZlHh1XEJO2nm8krNNyu0PXTlBxTFDaFxR4Rlw6Pj6kki9zu1DZ5KH1iO4jOjt2vzjH6+5ku97lMm0A8cR+ohuEpbdq44RX1NCZvFMLFMeEfCAPXX1j3dRh1dq3VRY3seHD8mcjd553tEYAdq6gnlr5wckiVvsq4rfE1hdX7akh/Y4/5o/hP6x5vmb/AKDL/n9PyaE5dp9AqAFj4Tn5HPyrHqkjDr7IuKaylvLu9v8AJHyU4tleJBKSNRv4ER61kwqFepbz3oPD/dR3sW20PimSXBqmuvFO/wANkVuODrLHaMLlY0l09iViJsREvczhmSfeSFfT6RbDQ5DbNPcuW+qT+32LY/ZpnT/fGScvu3ANx7aVefZ8okaovGACACACACACAOSulm0W5i2JtxpWJGJKAdhLbaEKpvGJJodozgDQu5bKGELCwokkEUA+pyiEo5Nxs3aFO2hJTTy+h42reJx3sp+7RuBzPifpHqikV3e1atf4Y/DHoufiyIQkkgAVJyAG2JGsScnhajnYd3EtgLdAUvXDqlP6n0+cVSlnQ6mw2TGklOssy6cl7v8Ae8YIiboIAIAWbyWACkutCihmpI0I2kDYfn46zjLkzQ7T2ZFxdWkuPNdfDv8AXx1UIsOZCAGy6ljCgecFT7AOz4v0890VylyOj2Rs9Y7eovBff2+Y0xA6EIAIAi7ZsRD4r3XNit/BW8R6pYNfe7Op3KzpLr7iJMMqaWUqqlST/wAEfOsW6nIVKc6NRxlwaJ+yr0qSAl4FY94d7nviLh0NxabalBbtZZ7+fn1NK888h51KmzUBABNCM6qNM/GPYrCMXatzTr1VKm8rGPqxw6DLzMyc8sTCg2h5vAHFGiUqBBTiOwHMV2ZRI1h00DAH2ACACACAOeul/pRVMKXJyS6MCqXXUnN3elJH+HsqO9+HUCppaWU4oJQkqUdg/rIQzgspUp1ZbsFlmzaVlOMUxgUOhBqPDxjxNMvurKrbY7RamjHpiDdc+zKDrlDM5I4Daeennviub5HS7Fs0l28teX3f2GeIG/CACACACAK6t6T6p9aQKJrVPgc/TTlF0XlHEbQodhcSitNV4P8AcGpKM43Eo95QHmaR6zGo0+0qRh1aXzLOQgAAAUAFAOA0ig7+MVFJLRGUD0IAIAIAgb2Wb1jXWAdtAqeKdvlr5xKLwzT7YtFVpdrH+UfTn8tfmJEWnJk5Zl3FPNdYFhNa4QRrTLM7M67DEXLDNta7JncUe0UsdF18+XyZFTkotpRQsUI9eI3iPU8murUJ0Z7k1hlq9DvSaqXWiTm11l1EJacUf3J2JJ/yzp8Php6VHQ8AEAEAVj063uMpJiXaVR6ZqCRqlsd88CquEcCqmYgDm+Vl1OLShIqpRoP63QbwWUqUqs1COrLCsmzEMIwpzJ7ytpP0G4RS3k7Wzs4W0N2OvN9fx0Rq3rZxSyjtSUqHmAfQmPY6mPteG9ayfTD+uPuIzDRUpKRqogDmaRacjTg5yUVz4FnMtBCQlOiQAOUUHfU4KEVCOi4GcCYQAQAQAQAl31H36f8ATH8y4shocrt1f34/9fuyNsE/3lr8YiUtDB2e8XMPEsaKTuAgAgAgAgD4RAYzqVnaEv1bq0e6ogeGz0i5PKOBuaXZVZQ6NlhWS3hYaHwJ+QJip6na2cd23gu5ehjatmpfRhVkfZVtSf03iCeDy8tIXNPdlryfT95leTLCm1qQoUKTQxcjiatOVKbhLVHS/Qde0zsiWnVVelqIJOqkEfdqPHIpP4QTrArLHgAgDlHphtozVrTBrVLR6hHAN1Cv/kxnnAGtcqSyW6de6n0Kj8hyMVzfI6PYdvwlWfgvuNMQOhNC3v8Auzv4f0j2Oph7Q/2s/ASLBTWZar7w9NItlocns9J3MM9SxopO4CACACACACAEO9r2KZI90BP1+sWw0OP2xU3rprokvv8Aci5V7AtK/dUD5GsSZr6VTs6kZ9Gn8izkKBAIzBFQeB0ig7+MlJZWjMoHoQAQAQAQBX96B/enPy/ypi2Ohxm1f93Py9EO9mqqy2fgT/KIrep1lq80IPuXobMeF4p32lKFDo29lXLNPpXyEWQfI5vbtDDjVXPg/t9yZ6CrWLFrtor2X0raVnwxIPjiSB+YxM586hgAgDii2X8cw8s6qdWrzUTADtdtukq3xBPmSYplqdrsyO7aw+fzbJOPDPIu8zlJVzjQeah9IlHU1+1ZbtpPyX1QiyD+B1C/dUD5HOLHocjb1Ozqxn0aZZoMUnfH2ACACACANe0JtLTalq0A03nYPOCWSi4rxoU3UlyK1edKlFR1UST4mLzhJzc5OUtXxMIER1uhaONvqie0jTin/Y5eUVzXM6rY112lPspax9Px7DBEDdBABABABAFbWvMdY+4saFRp4DIegi5LCOEvKva15zXN/TRDvd13FLNncKeRI+kVS1Ot2bPftYPux8uBJR4ZxC3uRWWPBSSPOn1iUNTV7ZinavuaIC4rhTackR/4ln1cTX0i0487HgAgDi28Ut1U3MN+484j+Fah9IAbrru4pZHCqTyJp6ERVLU7PZU961j3ZX19iWiJsRcvs9RpCPeVXkkfqRE4amj27UxSjDq8/L/ImxYcuOl1bWC0BpR7aR2a+0kacx8ucVyXM6rZF8qkFRm/iWnevx6eYwxA3QQAQB5vvJQkqUQlI1JgQqVI04uU3hIQ7ftcvryqG090b+J4/KLYxwcftG/dzPC/itPd/vAioka4IA9ZZ9TagtJooGoMCylVlSmpweGh9sW2UPp2Bwap+qd4+UUuODsbG/hcx6S5r27vQk48M8IAIAgbz2uG0FtB+8UKGnsg7fE7POJRjk0+1b9UYOnB/E/ovfp8xIi05MdLlv1ZUmuaVehGXqDFc9Tqth1N6jKHR/R/rGGIG6IC+b1GAnapQ8hUn1pEoamm23U3aCj1fp+o0OjGSL1rSSBseSvk394fRMWnKHXkAEAcwdOthGXtRbgH3cyA6nLLFQJcHE4hi/OIAX7mz+FamjovNPiNRzHyiE1zN7sS5UZujLnxXj+V6DjFZ04h3rm8cwQDkgYR4+165cotiuBx+16/a3DS0jw9/rw8iGiRqz6lRBBBoRmCNkD1Np5Qx2fexSQA6nH8QyVzGh9Ig4dDeW225xWKqz38/Z/QlUXqYI9scCn9DEdxmxjtq2a45Xl+TWmr3IA+7QpR3qoB6Vr6R6oGPV27TS/txb8eHv8AYXp2fdmFAKJVn2UJGXIRNJI0te6r3c0pceiXsTFnXTJFXlYfhTSvM6DlWIufQ2ltsNtZrPHcvf8AyTjNgy6dGwfxVV8zEN5m1hsy1hpBefE+u2JLqFC0keFR8obzJT2dayWHBeXD0ImeukkirSyD7qsx5jT1iSn1NbcbDi1mjLj0fv8A5Fd9lbS6KBSoefAgj5iJ6nP1KdSjPdksNEvJXpdQKLAcG85K8xrzERcEbKhtmvTWJ4l46/MkU3wTTNo14KB+kebhnLb0ccYP5/g0J29TqhRADY394+Z08o9UEYdfbVaaxBbv1f75ECpRJJJqTmSdsTNO228s+QPCaunOdW/QmgWMPP2fXLnEZLgbXZFwqVxuvSXDz5e3mPcVHXiDea0Q892TVCOynjvPn8hFsVhHG7UulXrfD/GPBfdlmfs5XfK5h6cUOy0nqmzvWuhURxSjL/1Ika06AgAgBL6Vrn/9RkVJQB17VXGTlmadpFToFDLdUJJ0gDlRSVIUQQpKkmhBqCkg+YIMD1Np5QwrvYotYQmjlKYq5eIG/wDrhENzib2W3JujupfH1+/j+9xAysot1VEJKjtp9Ts5xJvBp6VCpWliCbZuru9MAV6s8lJPoDHm8jKeyrtLO59V7kc42UmigQRsIofWJGDKEovElhmECIQAQA+3dsgMoClD7xQz+Ee6PrFUnk7HZtgreG9JfG/p3e5MRE2YQAQAQBH2zZaX0UOSh3Vbj+hj1PBh3tnC5p7r15P95FeONlJKSKEGhG4iLjiZRcZOMtUYwIhAEvZNgOPdruI947fwjb6RFySNlZ7Mq3C3tI9X9lzGJm6zAGeNXiqnypEN9m8hsW2iuOX5+xF27dwNoLjRNBmpJzoN4PCJRl1NftDZKpQdWk3har2NWYvK6tnq6AKIopY1I8NhO0x7urJj1dr1p0ez5831X7qadhWQ7NzDcuwnE44aAbBtJJ2JAqSdwiRqTru6F3m5CUalm8wgdpW1ajmtR8Ts2Cg2QBMwAQAQBzJ0+WR1NqlwCiZhtLmlBiHYXz7IUfxQBW8AWJYMmGmECmagFK8Tn6aRTJ5Z2+z7dUbeKWr4vxftoSMeGaaloWe28mi013HaPAx6ngx7i1pXEcVF5814CNbNkLYVnmk91W/gdxi1PJyN7YztZceKej/eZHR6YJLXYlQ5MJromqvLT1pEZPgbHZVFVblZ0XH5fkf4qOzCACACACACAEm+UsEvBQ9tNT4jI+lIsg+Bym26KhXU1/5L6rh7EBEzTDHduweso66Ox7Kfe4n4fn84SlyRvNmbM7X+7V/jyXX8evhq4gRWdRofYAxWgEEHQih56wPJRUk09GVhMNYVqSdUkjyNIvPn9SDhNxfJ4+RbX7OFlFc5MTB7rTQQMvacVUEHglCh+aBA6FgAgAgAgCqv2hbB66QRMpFVSy8/wOUCvGigg8BWAOcYAtJrujwHyig+hQ/ijOBIIA8ZuVS4goWKg+nEbjBPBVWowrQcJrgyu7UkFMuFCvEHeNhi5PJxN3bSt6rpy8u9Ercr9+r/AEz/ADIiM9DY7Dx/US/6/dDrFZ1QQAQAQAQAQApX5V2mhtor/wCv6RZA5vbzW9BeP2Iq79mde7Q9xOa/oOf6x7J4RrtnWf8AU1cP+K4v28ywQKZDIRUdokksI+wPQgAgCtbX/fu/6i/5jFy0OEvP9xU/7P1Oi/2fJRKLKxgdpx5ZUfDCkcqD1MemMWbABABABAGlbcgJiWeZVmHW1oP5kkfWAOK1oIJBBBBoQciCNQRsMAWLYsxjl21fCAfEZH1EUvU7mxq9rbwl3Y81wN6PDLCACAIW9Uh1jOId5uqvEe0PryiUXhmq2va9tR31rHj5c/cU7DnOqfQo6VorwOR8teUWSWUc5YXHYV4zemj8H+5LGik7gIAIAIAIAIAr28U91r6iM0p7KfAbeZqYtisI4raVwq9w2tFwXl+Rvu7JdUwkU7Su0rnoOQpFcnlnTbNt+xt0ub4vz/BJx4Z4QAQBi44EgqOQAJPgNYEZSUIuT0XEq99zEpSjqok+Zi84CpNzk5PnxOr+iGzyzY8ok6qQXOTilLT/AO1QgQHGACACACACAOVemW7xlLUdITRt89c2dna/eDgQvFlsBTvgCMudaOFRZUclGqfHaOY+XGITXM32xbtRk6MufFeP5G+KzpggAgD4RAYzwZWE0zgWpHuqI8jSL0fP6tPs6kodG18hmu1bwADTppTJCjpTcd3AxXKPNG+2XtNJKjVfg/s/sNUQOiCACACAFe8lvgAtNGpOSlDZwTvPH+hOMebOf2ntRJOlRfHm/svf9SzIs43UI95SR5kCJvQ0FCn2lWMOrS+bLOik78IAIAIAXr32jgb6pJ7S9eCf9z6VicFzNJtm7UKfYx1lr4fn3IK6VhqnZxmWRX7xYCiPZSM1q5JBPKLDljslhlKEpQkAJSAlIGgAFABygDOACACACACAEzpUuYLSkilAH2hqq2TlmadpBJ0CwAPEJOyAOU3G1NrKVBSFoJBBBSpKgcwQcwQYHqbTyhzsC8AdAQ4QHNAdAv8ARXDy3RVKODq9nbUjWSp1XiXr+f1dCeiJuAgAgCtLTcxPOKGhWojzNIuWhwV1NTrzkubfqaselBJWfbbzIolVU+6rMcto5GIuKZnW20a9BYi8ro9CZavh7zXkr6EfWI7htIbe/wCUPk/wDt8Pda5lX0A+sNwT29/xh83+CGtC3HnRRSqJ91OQ57TzMSUUjV3G0biusSeF0XAjYkYJs2a7hebUTQBaSfCorHj0L7WahWhJ8mvUsyKTvQgAgCKtq20MCmSnNid3FW4cNT6xJRya6+2jTtljWXT3ESYfUtRWo1UTUmLTj6lSVSbnN5bOiugy4xlGDNvpo++miEnVtvUV3KXkSNgCdDUQIFqQAQAQAQAQAQAQBWHSv0XJn6zMrhRNAdoHJLwGgJ9ldMgrQ6HeAOc7QkXGHFNPIU24g0UlQoQf+M+IgCQs+8TzWRONO5WvI6/OIuKZs7batejwb3l3++pMs3vbp2m1g8CD86RHcNpDbtNr4oNeHH2NO1r0Y0FDSSmuRUaVptAA08ax6odTFvNsupBwpLGeb1/e8WomaI9paVW4aISpR4CvnujxvBbSo1KrxCLZMMXUeNMRQjxNT6CnrEd9Gzp7EuJfyaX73e5upudve8kf/qPN8ylsDrU+n5M1XPTTJ014pB+sN8m9gwxwm/l+TWeuev2XEnxBT8qx7vlE9g1F/Gafjw9yKnrGeazUg094Zj005xJSTNbXsLijxlHh1XFEfHphjJZV6ShIQ6kqAyCgc6bAQdfGIOHQ3tptl04KFVZxzWpuuXvbp2W1k8SB8qx5uMypbdpY+GD9PciZ687y6hNGx8OvmfpSJKCNdcbYr1FiPwru1+ftgh20KWoAAqUo0AFSVEnIAakkxI1Tbbyy9eirojLakTdoJ7YOJqXNDh3Kd2V2hGzbnkB4XXABABABABABABABABAEHei6MpPowzTKVkd1Y7K0/hUM6cNOEAUD0i9Ez8hiel8T8qBUnIuN78YAzT8YFNagbQK2gAgDbsmUDryGyaBRzPAAk045R43hGTZ0FXrRpt4z/ksWWlktpCUJCQNg+u88YpydvSpQpR3ILCPWBYEAEAEAEAIl7JVDb/YyxJxEDQGp8q7otg+ByG2KNOlX+Dmstd5CxI1QQBaNx+hmZm0B2aUZVo0wpKauLG/CSMA3FWfClCQLrujcKSs4Vl2quUoXXO04d+dKJruSAIAZ4AIAIAIAIAIAIAIAIAIAIAIArW/HQ9KThU7L/wB1fOZwiraz8SNh4ppqSQYAoy9Vw56QJ69k9WP8Vvttn8wHZ8FAHhAC404UqCkmhBqDugShNwkpRfFD3YdtpfABolwajfxT+myKpRwdhYbRhcx3ZcJdOvh7EvETZBABABAEZbNsIYTvWRkn6ncI9UcmBe39O2j1lyXv3CDMPqWorUaqJqTFxxtSpKpNzk8tjXdLo3n5+im2i20f8Z2qEU3pyqv8oI8IEC9rjdFUnIFLih9omB/iLGST/wCWjMJ8TU7iNIAfoAIAIAIAIAIAIAIAIAIAIAIAIAIAIA+EV1gCm+lfok64mas9CUuauMJokL+JvYF706K117wFCuIUhRCgpC0mhBBCkkHMEaggwPU2nlE1IXpdQKLAcHHJXnt5iIOCNvb7arU1ia3l9fmTDV7GTqHE8gfkYjuM2cNt271TX74n1y9jI0Dh5AfMw3Gey23brRN+X5ImfvW4rJtIbG/vK/QeUSUDXXG26s+FNbvfqyBJUpW1SieJJP1MTNLKTk8t5Zd/RN0TKSpE5aCKUopqXUM67FOg6U1CPPdA8LxgAgAgAgAgAgAgAgAgAgAgAgAgAgAgAgAgAgAgBUvl0eyVo5vNlDux5uiV+ByIWNnaBpspAFPW/wBBU60SZVxqYTsBPVOeFFdnniEAIlpXSm2DhdZwkfG2f5VGAMJC6008rC21iP42x81CAHiweg6fdoZhTUsnbUh1fJKDhP8AEIAt+5nRpJWeQtCC68P8Z2ilD8ApRHiM+JgBzgAgAgAgAgAgAgAgAgAgAgD/2Q==">
            <a:extLst>
              <a:ext uri="{FF2B5EF4-FFF2-40B4-BE49-F238E27FC236}">
                <a16:creationId xmlns:a16="http://schemas.microsoft.com/office/drawing/2014/main" id="{F6C6DA13-94F7-B998-2070-885C38214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4155" y="-144463"/>
            <a:ext cx="406294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AutoShape 10" descr="data:image/jpeg;base64,/9j/4AAQSkZJRgABAQAAAQABAAD/2wCEAAkGBxQTERUUExQUFRUXGBsZGBgXGBcZGxofHBwWIBgcGh0ZHCgiGRwlGx0dITMhJSkrLi4uHCIzODYsNygtLisBCgoKDg0OGxAQGywmICQ0LCw1LDAvNDQvLCwsLCwsLDQsLywsNCwsLCwsLCwsLCw0LywsLCwsLCwsLCwsLCwsLP/AABEIAPcAzAMBEQACEQEDEQH/xAAcAAACAgMBAQAAAAAAAAAAAAAABgUHAgQIAwH/xABJEAABAgMFBAcFBQUHAQkAAAABAgMABBEFBhIhMUFRYYEHEyIycZGhQlJiscEUI3KC0QgzkrLwFiRDU3Ph8RUXNFRjg6KjwuL/xAAbAQEAAgMBAQAAAAAAAAAAAAAAAgMEBQYBB//EADcRAAIBAwEFBgYBAwQDAQAAAAABAgMEETEFEiFBURNhcYGx0SKRocHh8DIUI/EVNFJyQkNiM//aAAwDAQACEQMRAD8AvGACAIW896pWQbC5p0N4q4U5qWqlK4UjM0qKnQVFdYAr6d6e5IJV1UvMrUAcOINoSTsqQskDjQnhACHPdN9pLxBPUNBQIGFskp3EFSjn4jlACWb1T2PH9smsR9rrnQfPFAHlP3gmnl9Y7MPLXvU4o08M8uUAS0t0jWmhsNpnXsINRUhSvDGoFVOFaQAyWN03Wgy2UOBqYPsrcSQRwPVlIUPXiYAsG4XTMzNuJYmkCXdVkhYVVtZ901zQTsrUHeDQEC1Aa6QB9gAgAgBJ6QekmWsxITTrphQqlpKgKD3lqzwjkSd2pAFVTfTzPKQtKGZdtR7qwFqKeSlUUeVOBgBW/wC0+1aqP21ztChyb27hh7PiKQAvuW3Mqc6wzD5c1xlxZV/FWsAbc3e2ecNVzk0o/wCs5QeABoIAY7F6XrTl2w31qXgDkp5JWqm7FUEjxqYAfrD6fGuqH2yWcDoOZYwlBG+jiwUnhU+OyAHq6XSPIWgoNsuFLpFQ06MCzQVOHMpUQKmiScgTADdABABABABAHPHTJ0jTKpxyUlnVMssnAstqKVOLHfqoZhINU4RrQk1yoBVU1NuOEFxa1kCgK1FRAzNBU6VJgCYsS6y5psrbdZqMikleIeNE5V2EVjFrXcaUsST/AHzKalZQeGmSVnXJdS8EPt4m1VHWNrFUGhoc9eYiipfQcMwfHo1qVyuFu5i+JNSlyQy6FIWlxomi23UA1HA0piGw0HjGPO+344aw+TRU7jeWHr3Gw/ctoOodYJbIUCpB7aFJr2hQ6VGVMxwiEb6e64z49/M8VxLGJGpbtx0qWlyXwo7QxNnukVzI3fh03U22Ub9pbtTj3kqdy0sSIm8dzC24hTAUppawkpGakVPqnidNsX297vRanqvqWUrjKxLUgrxWGuUcwKzSc0LGih9CNojKt68a0cr5F1OoprKNq5975mzng4ws4a9tok9WsbQpO+ntaiLyw6quheZm0JVMwycjkpJ7yFCmJKuIrzBB2wBKzcyhpCnHFBCEJKlKJoAAKknhSAOYukzpLetBxTbKlNSgJCUAkFz4nKa12J0HjnACNIya3nEttjEpRoB+u4cYjOcYR3paHkpKKyxkTclwzIZqcASlS3KdnPUJ3muQ8Kxhf10ez3+fQo/qFu7xMm4SDMVrhl0pTQA9tRp2sR2Z1NdxAFNmP/qDVP8A+voir+pe73khO3NacdSScDKEgBpApU1zJVtrlnqd+UUwvZxi+cnzZCNxJLv6nla1zkuYENFthkDtYU4lqNdpOZAG867NIlSvXHMpZb+iEK7XF8WRFtXJKQhEshbilZqcWtICaUyAy15xkUb7OXUeO5IthcZ4yI+ZuO822pxx1hCUipqpf0RruArWLY38JSUYpv8AfEmriLeEmLLTqkKCkKKVA1Ckkgg7wRmIzjIGu6HSHOyLyVh5x1qo6xpxZUlSdtMVcCtyhtpWoqCB1hKTCXEIcQapWkKSd4UAR6GAPWACACAOQOklbRtWdLNSgvr196v3lOHWYqcKQBP9Hs4h5tTLiEKW3mklKSSnmPZNORG6NRfwlCW/FvD9TCuYuL3lzHVtlKe6lKfAAfKNa23qYrbZnHh4EAEAEAEAaVr2Y3MNFtwZHMEapOwjcYtpVZUpb0ScJuDyhUv5doFBmGUgFI+8SNqR7XiNvDPZnnWN00+zlz0Mi3rcd1mr0RXxNnzyQtVJd8hDtdE59hzPTCTmfdKuEbczR3/aFvgaps5pWVEuTFNpyLbZ8MlkcUcYAre493vtDhccH3SDmPeVqE+G08t8YV7c9lHdjq/oY9eruLC1LEk7IabdcdSntuUqdwAAoncCRX/gRp51pyioPRGFKbaSfI34qIBABABABAGK0gihAI45x6ngEJed9qWl1uBtvH3UdhPeOmzYKnlGTbRnVqKOXgupKU5YyVEpRJJOZOZjoFwNkdoXacbVJyxZqWiy31ddcOBOGu40pAElABABAHIfSVYypS05lokEFwuJPwuHEmvEA05QBPXDtSXXRBbbbmAMOIAJ6wcKe1vG3UcNRe0qkeOW4+hhXEJrjngO0awxDzdaCtajiCQfMfKJJ4PU8EbMOzLOYSJlsa0ol0ch2XOQSfGLoqlPh/F/T3X1JpQl3ehnZdvMP5IXRe1tfZWDtFDrThWPKtvUp8WuHXkJ0pR1JOKCsIAIA+EVyOYj0FMXks37PMuNjug1T+E5p8aDLlHR29XtKakbSlPfimaszMuPulS1KccWQCTmScgPoItbwsssLlsWzhLsIaHsjM71HNR86xzdao6k3JmqnPek2bsVEAgAgDVtC0WmE4nVpQNlTmfADM8osp0p1HiKySjCUtER0tar0xmw31bf+a8DnxQ2DVXiSB8oulShT/m8vovuybhGH8nx6IlJeWw95Slq95VPRIASnkK76xRKWdFgrbye8QPCCvZPy7TQL6EuHVts5knfwG8/XKMq1p1Jy+B46suoxnJ/DwKoop13spSFLVQJTRKaqOQGwCN/FYWDYpYWDsm7Fl/ZZOXlycRaaQgkaEpSAojhWsenpJwAQAQBzn+0Hd1bU8JwAlqYSlJVsS4hIThO6qEgjfRW6AE250/LJWETLaNaodOWE7lEaiuhOnhphXdOq45pt96KK0ZtZi/ItaNEa4IAIAhreu2zMiqhgcGjideFfeHjnuIjJoXM6XBcV0LadWUPAWlWvOWeoJmB17JNErrmfBWteCt2W+MxUaFysw4Pp+C/cp1VmPBjZY1uszIq0rtbUHJQ5bRxFRGDWt50n8S8zHnTlDUkooKwgCuulBkB1le1SCD+U5fzGNxs2T3ZIzbV8GiCueyFTrAOmKvNIKh6iMq7bVGWC6s8QZcUc6awIA156ebZQVurCEjadvADUngInCnKbxFZJRi5PCEycve9ML6mRbNT7ZAKqb6HJA4n0jYws4Uo79Z+X7qZUaEYLeqMlbFuklCutmVde8c6qJKQeFe8eJ8oorXja3aawiuddvhHghmjCMcIAIAR7+z8sglIbQ5MkUxHPqxsJGhVuHM7K7Oxp1ZLOWo+pl28ZvnwF24V3nJ6fZZbBIxBbitiUJIxqPLIbyQNsbczTsKACACACAEXposRyaspxLIKltqS6EJ1UE1CgBtISSqm2kAcvSLyULBW2HE7UkkVHApzB4xCcXJYTwzySbXBlv3etBh1lIlz2UgDAScSNwNSTz0jn7inUhN7/Pn1NZUjKMviJSKCsIAIA832UrSUrSFJORBFQYlGTi8o9TaeUV3eW6S5c9fKlZQDUgE42+IIzKRv1G2uZjb295Gr8FTX6MzaVdT+GRu3avzWjc1QHQOgUH5xs/EOe+Kriwx8VP5exCrbc4fIeS4KYqjDStailN9d3GNZh5wYmCpb6WyJmYqjNtAwpO/PNXM+gEb+zoulT46s2VCnuR46kTZs4WXUOp1QoGm+mo5jKL6kFOLi+ZZKO8mi6bOnkPtpcbNUnzB2g7iI5upTlTluyNXKLi8MgrzXublqoRRx7d7KPxEbfhHpGVbWcqvxS4L1LaVBz4vQUbMsyZtJ3rHFKwA5rOg+FA0r4Zb+OwqVaVrHdiuPT3MqU4UVhFj2TZbUu3gaTQbTqpR3qO0xp6tWVWWZMwZzc3lm7FRAIAIA8pqZQ2krcUEJGpJoP64RKMXJ4iuJ6k28IqC8c6w46fs7WBNSSolRUsnUnEThHAc9w6C3hUjH43l+hs6cZJfEy3P2b7EcT9om1ApbUkNIJ0WQarI3gUArvJGwxkFheEAEAEAEAEAcqdMV3VylpvEoo0+outKAok4s1gbKpUSCNxB2iANC59vsMKHXNAHQPJBxAHYobfEZ+MYN3b1Ki+F+Rj1qUpLg/IsyUmkOJCm1pWk7Umv/AAeEaWUJReJLBgOLTwz2iJ4EAEAEAIN97qABUwwAAM3EDTipO7iI2tndttU5+TMyhX/8ZCaq0nS0GS4rqwa4K5f8VzpGx7KG9v449TK3I53scTUiwkEAbUjaLrOLqnFIxChwmlf9+OoiE6cJ/wAlkjKEZaomroXbM0srWSGkntHao64R9TGNd3PYrC1ZVWq7iwtS02GUoSEoASlIoAMgI0cpOTyzXttvLPSIngQAQB8UoAVJAA1JyAj1LIEa+F5pVSerShMwsaKNcCeII73gMuOyNnaWtVPeb3V9TLo0Zri+Al2TZrs0+hhlJW44oJSAN+pNNEgVJOgAJ2RtjNOy7JkUsMNMpphbQlAoKd0AaQBtwAQAQAQAQBHW/YbE4ypiYbS4hWw6g7FJOqVDeIA4/vDYrsnMuS7ySlbaiNMlD2VJ3pIzEATt3b4oYGFUugV1W0AlRppiB127RGvuLKVR5UvJmNUoOXFMsGzLQS+2HEBYB99JSdm/UcRlGpqU3TluswpxcXhm3FZEIAIAS+kO3UpbMsg1WqnWU9lOtDxJplu8Y2Vhbty7R6LQyram295lcRuDOCACACAGm4dupl3S24aNuUzOiVDQncDoT4bowb63dSO9HVGPcU95ZWqLSjRmvCACAMHV4UlRBNATQAk5bgMyeEepZeAuIj27fhopU2lgubD1wATlp2cyc+IMbOjYTTUnLHgZdO2erfyEVxRcXkkAqOSUDLPQJAjaxWFgzEsI6l6J7mIkJJtS2kpmnE1eVqoVNQip0CRhBAyJFY9PR4gAgAgAgAgAgAgCEvPdSUn0YJplK6d1Wi0/hUMx4aHaDAHLV9LnzFmvqbdQrBi+7eAOBYzoQdAqmqa1HrAGnK3mm2xRL66fEQr+asY8rWjLWKK3Rg+Q23fvghLZM1MY1mlEhojDwqlIBP8AWcYFeybl/ajheJjVKDb+BfU2ZrpAl09xDiz4BI8ya+kQjs6o9WkRVrLmLlq36mHAUtgMpPu5q/iOnIAxmUrCnHjLiXwtorXiKylEkkmpOZJjO0Mg+toKjQAk7gKmBKMXJ4isskG7CmFCoaVzoPmREd5GZHZt1JZUH6epi7YkwkVLSuVFfy1j3eR5PZ11BZcH5cfQ0FJINCKHcY9MNpp4Z8geE7Y165iXASlQWgaIXmB4HUeFaRi1rSnU4tYfVFM6EJ8Rpk+kRo/vWlpPwkKHrSMGezZr+LRju1fJm1PXzl1NKDT5bcI7Ki0VU5UpwiELKopLejleJGNvJPiuAlzF7JxVQX1U3pCU+RCQRGyjaUVx3TLVCmuRpSMlMTbwQ0hx91WwVUo6CpOwDechGQoqKwixJLQ6Z6OujeWs9pta20LnMNVuntYVGtQ3XJNAcOIAE86R6ejvMPJQlS1qCUpBUpRNAABUknYAIAqeZtqatbrHUTP/AEyyW1YftBIbcfOIDJSiMCa9nUCpocRqEga/9i7ukdq0EKc160zrWOu+taV5QBuPGesZKZlqYXaVmZFaVkLdaQfbQsGi0jy4DvACzrMn25hlt5pQW24kKSobQRlkcweBzEAbUAEAEAL19r3MWbLl541Ucm2we04rcNwG1WwbyQCBy7fG+MzaLvWTCzhB7DSSQ2gfCnfvUcz5QBGWfZbr3cSSNqjkBzMeNpGVb2da4f8AbXDryJ2Xuefbd5JFfU/pEN829PYL/wDZP5L7v2PdV0G9ji/IGG+XPYNLlNi3a8h1DhRiCqAGoFKV2Eb6fOJp5NFeW39NV7Peyb9hXfU9Ra6pb9VeG4cY8lLBmWGy5XHxz4R+r8PccpSTQ0KNpCRw1PidTFTeTqKNvTox3aawe8C4IA1Z6z23hRxIO46EeB1j1Nox7i1pV1ipHPfz+Yl23YamO0O02dDtHBX6xZGWTlb/AGbO2e8uMevTxMLCsj7QVDHgw02VJrXiP6MJSwRsLH+qclvYxjkTv9kG/wDMX5CI75t/9Bp/82akzdBQ7jiVcFDD6ise75jVdhTX/wCck/Hh7kDOSa2jRxJSeOh8DoeUSTyaetb1KMt2pHA1dHfSC/ZjlB95LrNXGjy7SD7Kqcjt2EelJ1DYVsszbCH2FhbaxUHaDtChsUNCIAUOm2bWmzQy2SFTT7UvXcFVUa8CEUPAwB5dLVnol7uvMtDC22lhCRwS8yBXeeO2AEy77N3f+mtGaLPX9SOtwqc6zFTOgSe9WAGToCs94WW4mYSepdcUWkrGRQpKQogH2FGvA5nbAGhcO8Js9E1JkFaGJx9DVTogFNBlvJKvzGALigAgDwn5xDLS3XFBKG0lalHYEipPlAHI1/L2OWlNrfXUI7rSNiEA5D8R1J2k7qAAed3LC637xz93sHvf7RCUsG52Zs3t/wC5U/j6/gdG0BIAAAA0AyAis6qMVFYisIygekfbVqJYRU5qPdTvO88BHqWTCvr2NtTy9Xov3kIjBLr6cZqVrAUfEisW6I5CnmvXjvvO81nzZZSUgAACgGQA2RSd2kksI+wPQgAgAgDB1sKSUqFQRQiBGcIzi4yWUyvG31S0wrAe4pSfxAGhB8Yu1RxMakrS4e4/4trxWeY+WdPJeQFo5jaDuMVNYOwtrmFxTU4f4NqPDIPKZlkuJKVpCknYfpuPGGSurShVjuTWUIlu2OWFZVLau6foePzi2MsnH7QsJWs+HGL0f2ff6jV0P33NnzYbcV/dXyEuAnJCtEu8KaH4d9BEjXl2dMdlLfsxamql2XWiYRTe3XEeNEFRpwgCO6QLTFoXccelkqc61LJCEgqUCHmsaaDakgg+EAbNy7kyTtlS6X5JjrFsALUplCXakEElWHEFca1gCE6EpxcnZk19s6xlEu4pf3gUMKSkVwg6gqSrIak7zAHv0a3b+1yz05MJKDNzLr6E7QhRFK14g04UO2ALUgAgCpv2iLfLUk3KpNFTC6r/AAN0JHCqyn+EwBQFlSRedSjYTmdwGvpHjeEZNpbuvWjT6+nMshtASAkCgAoBuAik7mMVFKMdEZQJEZbNsIYT7yz3U/U7h849UcmBfX8LaPWXJe/cIc3NKcWVrNSf6oNwi1LBx9atOtNzm8s8gaR6VJ44oebEt9DoCVkJc0zyCuIO/hFTjg66w2nTrRUZvEvXw9ibiJtggAgAgCMtm2UMJOYLmxP1O4R6o5MC9v6dtF8cy5L3K/cWVEk5kmpPE6xccZKTk3J6s2rLtFbC8SfzJ2KHH9Y8ayX2l3O2nvw811H+zp9DyMSD4jaDuMVNYOztrqncQ34fLobUeGQa8/KJdbUhWhHkdh5GCeCm4oRr03TlzK2faKFFKtUkg8ovOEqQcJOMtVwOqeh63zOWUyVnE41VlZOpKAMJNdSUFJJ31gQIubufO2c+5MWMptTThxOSLpoiu0tGoCSd1RSmpFEgD0/t/aI7JsOa6zg5VH8fV0EAa6rsWjay0qtUplpRKgoSbKqqcIOXWrSdNNDXcEnOALLZaShISkBKUgBIAoABkAANABAGcAEAc0/tCTuO1QiuTTCE03ElSzzooeQgBauOz2nF7gEjnUn5CITOg2DTzKc+mF8/8DbFZ0gv25eNLdUNUUvadQn9T/XCJRjnU0t/taNLMKXGXXkvd/vcJrzpUoqUSSdSYtOXnOU5OUnls25OyHnc0INN5yHmdeUeOSRk0LG4rcYR4ddF9SQF0397f8R/SI76M3/RLnrH5/g0Z2xXmhVSDhHtJzHOmnOJKSZiV9n3FFZlHh1XEJO2nm8krNNyu0PXTlBxTFDaFxR4Rlw6Pj6kki9zu1DZ5KH1iO4jOjt2vzjH6+5ku97lMm0A8cR+ohuEpbdq44RX1NCZvFMLFMeEfCAPXX1j3dRh1dq3VRY3seHD8mcjd553tEYAdq6gnlr5wckiVvsq4rfE1hdX7akh/Y4/5o/hP6x5vmb/AKDL/n9PyaE5dp9AqAFj4Tn5HPyrHqkjDr7IuKaylvLu9v8AJHyU4tleJBKSNRv4ER61kwqFepbz3oPD/dR3sW20PimSXBqmuvFO/wANkVuODrLHaMLlY0l09iViJsREvczhmSfeSFfT6RbDQ5DbNPcuW+qT+32LY/ZpnT/fGScvu3ANx7aVefZ8okaovGACACACACACAOSulm0W5i2JtxpWJGJKAdhLbaEKpvGJJodozgDQu5bKGELCwokkEUA+pyiEo5Nxs3aFO2hJTTy+h42reJx3sp+7RuBzPifpHqikV3e1atf4Y/DHoufiyIQkkgAVJyAG2JGsScnhajnYd3EtgLdAUvXDqlP6n0+cVSlnQ6mw2TGklOssy6cl7v8Ae8YIiboIAIAWbyWACkutCihmpI0I2kDYfn46zjLkzQ7T2ZFxdWkuPNdfDv8AXx1UIsOZCAGy6ljCgecFT7AOz4v0890VylyOj2Rs9Y7eovBff2+Y0xA6EIAIAi7ZsRD4r3XNit/BW8R6pYNfe7Op3KzpLr7iJMMqaWUqqlST/wAEfOsW6nIVKc6NRxlwaJ+yr0qSAl4FY94d7nviLh0NxabalBbtZZ7+fn1NK888h51KmzUBABNCM6qNM/GPYrCMXatzTr1VKm8rGPqxw6DLzMyc8sTCg2h5vAHFGiUqBBTiOwHMV2ZRI1h00DAH2ACACACAOeul/pRVMKXJyS6MCqXXUnN3elJH+HsqO9+HUCppaWU4oJQkqUdg/rIQzgspUp1ZbsFlmzaVlOMUxgUOhBqPDxjxNMvurKrbY7RamjHpiDdc+zKDrlDM5I4Daeennviub5HS7Fs0l28teX3f2GeIG/CACACACAK6t6T6p9aQKJrVPgc/TTlF0XlHEbQodhcSitNV4P8AcGpKM43Eo95QHmaR6zGo0+0qRh1aXzLOQgAAAUAFAOA0ig7+MVFJLRGUD0IAIAIAgb2Wb1jXWAdtAqeKdvlr5xKLwzT7YtFVpdrH+UfTn8tfmJEWnJk5Zl3FPNdYFhNa4QRrTLM7M67DEXLDNta7JncUe0UsdF18+XyZFTkotpRQsUI9eI3iPU8murUJ0Z7k1hlq9DvSaqXWiTm11l1EJacUf3J2JJ/yzp8Php6VHQ8AEAEAVj063uMpJiXaVR6ZqCRqlsd88CquEcCqmYgDm+Vl1OLShIqpRoP63QbwWUqUqs1COrLCsmzEMIwpzJ7ytpP0G4RS3k7Wzs4W0N2OvN9fx0Rq3rZxSyjtSUqHmAfQmPY6mPteG9ayfTD+uPuIzDRUpKRqogDmaRacjTg5yUVz4FnMtBCQlOiQAOUUHfU4KEVCOi4GcCYQAQAQAQAl31H36f8ATH8y4shocrt1f34/9fuyNsE/3lr8YiUtDB2e8XMPEsaKTuAgAgAgAgD4RAYzqVnaEv1bq0e6ogeGz0i5PKOBuaXZVZQ6NlhWS3hYaHwJ+QJip6na2cd23gu5ehjatmpfRhVkfZVtSf03iCeDy8tIXNPdlryfT95leTLCm1qQoUKTQxcjiatOVKbhLVHS/Qde0zsiWnVVelqIJOqkEfdqPHIpP4QTrArLHgAgDlHphtozVrTBrVLR6hHAN1Cv/kxnnAGtcqSyW6de6n0Kj8hyMVzfI6PYdvwlWfgvuNMQOhNC3v8Auzv4f0j2Oph7Q/2s/ASLBTWZar7w9NItlocns9J3MM9SxopO4CACACACACAEO9r2KZI90BP1+sWw0OP2xU3rprokvv8Aci5V7AtK/dUD5GsSZr6VTs6kZ9Gn8izkKBAIzBFQeB0ig7+MlJZWjMoHoQAQAQAQBX96B/enPy/ypi2Ohxm1f93Py9EO9mqqy2fgT/KIrep1lq80IPuXobMeF4p32lKFDo29lXLNPpXyEWQfI5vbtDDjVXPg/t9yZ6CrWLFrtor2X0raVnwxIPjiSB+YxM586hgAgDii2X8cw8s6qdWrzUTADtdtukq3xBPmSYplqdrsyO7aw+fzbJOPDPIu8zlJVzjQeah9IlHU1+1ZbtpPyX1QiyD+B1C/dUD5HOLHocjb1Ozqxn0aZZoMUnfH2ACACACANe0JtLTalq0A03nYPOCWSi4rxoU3UlyK1edKlFR1UST4mLzhJzc5OUtXxMIER1uhaONvqie0jTin/Y5eUVzXM6rY112lPspax9Px7DBEDdBABABABAFbWvMdY+4saFRp4DIegi5LCOEvKva15zXN/TRDvd13FLNncKeRI+kVS1Ot2bPftYPux8uBJR4ZxC3uRWWPBSSPOn1iUNTV7ZinavuaIC4rhTackR/4ln1cTX0i0487HgAgDi28Ut1U3MN+484j+Fah9IAbrru4pZHCqTyJp6ERVLU7PZU961j3ZX19iWiJsRcvs9RpCPeVXkkfqRE4amj27UxSjDq8/L/ImxYcuOl1bWC0BpR7aR2a+0kacx8ucVyXM6rZF8qkFRm/iWnevx6eYwxA3QQAQB5vvJQkqUQlI1JgQqVI04uU3hIQ7ftcvryqG090b+J4/KLYxwcftG/dzPC/itPd/vAioka4IA9ZZ9TagtJooGoMCylVlSmpweGh9sW2UPp2Bwap+qd4+UUuODsbG/hcx6S5r27vQk48M8IAIAgbz2uG0FtB+8UKGnsg7fE7POJRjk0+1b9UYOnB/E/ovfp8xIi05MdLlv1ZUmuaVehGXqDFc9Tqth1N6jKHR/R/rGGIG6IC+b1GAnapQ8hUn1pEoamm23U3aCj1fp+o0OjGSL1rSSBseSvk394fRMWnKHXkAEAcwdOthGXtRbgH3cyA6nLLFQJcHE4hi/OIAX7mz+FamjovNPiNRzHyiE1zN7sS5UZujLnxXj+V6DjFZ04h3rm8cwQDkgYR4+165cotiuBx+16/a3DS0jw9/rw8iGiRqz6lRBBBoRmCNkD1Np5Qx2fexSQA6nH8QyVzGh9Ig4dDeW225xWKqz38/Z/QlUXqYI9scCn9DEdxmxjtq2a45Xl+TWmr3IA+7QpR3qoB6Vr6R6oGPV27TS/txb8eHv8AYXp2fdmFAKJVn2UJGXIRNJI0te6r3c0pceiXsTFnXTJFXlYfhTSvM6DlWIufQ2ltsNtZrPHcvf8AyTjNgy6dGwfxVV8zEN5m1hsy1hpBefE+u2JLqFC0keFR8obzJT2dayWHBeXD0ImeukkirSyD7qsx5jT1iSn1NbcbDi1mjLj0fv8A5Fd9lbS6KBSoefAgj5iJ6nP1KdSjPdksNEvJXpdQKLAcG85K8xrzERcEbKhtmvTWJ4l46/MkU3wTTNo14KB+kebhnLb0ccYP5/g0J29TqhRADY394+Z08o9UEYdfbVaaxBbv1f75ECpRJJJqTmSdsTNO228s+QPCaunOdW/QmgWMPP2fXLnEZLgbXZFwqVxuvSXDz5e3mPcVHXiDea0Q892TVCOynjvPn8hFsVhHG7UulXrfD/GPBfdlmfs5XfK5h6cUOy0nqmzvWuhURxSjL/1Ika06AgAgBL6Vrn/9RkVJQB17VXGTlmadpFToFDLdUJJ0gDlRSVIUQQpKkmhBqCkg+YIMD1Np5QwrvYotYQmjlKYq5eIG/wDrhENzib2W3JujupfH1+/j+9xAysot1VEJKjtp9Ts5xJvBp6VCpWliCbZuru9MAV6s8lJPoDHm8jKeyrtLO59V7kc42UmigQRsIofWJGDKEovElhmECIQAQA+3dsgMoClD7xQz+Ee6PrFUnk7HZtgreG9JfG/p3e5MRE2YQAQAQBH2zZaX0UOSh3Vbj+hj1PBh3tnC5p7r15P95FeONlJKSKEGhG4iLjiZRcZOMtUYwIhAEvZNgOPdruI947fwjb6RFySNlZ7Mq3C3tI9X9lzGJm6zAGeNXiqnypEN9m8hsW2iuOX5+xF27dwNoLjRNBmpJzoN4PCJRl1NftDZKpQdWk3har2NWYvK6tnq6AKIopY1I8NhO0x7urJj1dr1p0ez5831X7qadhWQ7NzDcuwnE44aAbBtJJ2JAqSdwiRqTru6F3m5CUalm8wgdpW1ajmtR8Ts2Cg2QBMwAQAQBzJ0+WR1NqlwCiZhtLmlBiHYXz7IUfxQBW8AWJYMmGmECmagFK8Tn6aRTJ5Z2+z7dUbeKWr4vxftoSMeGaaloWe28mi013HaPAx6ngx7i1pXEcVF5814CNbNkLYVnmk91W/gdxi1PJyN7YztZceKej/eZHR6YJLXYlQ5MJromqvLT1pEZPgbHZVFVblZ0XH5fkf4qOzCACACACACAEm+UsEvBQ9tNT4jI+lIsg+Bym26KhXU1/5L6rh7EBEzTDHduweso66Ox7Kfe4n4fn84SlyRvNmbM7X+7V/jyXX8evhq4gRWdRofYAxWgEEHQih56wPJRUk09GVhMNYVqSdUkjyNIvPn9SDhNxfJ4+RbX7OFlFc5MTB7rTQQMvacVUEHglCh+aBA6FgAgAgAgCqv2hbB66QRMpFVSy8/wOUCvGigg8BWAOcYAtJrujwHyig+hQ/ijOBIIA8ZuVS4goWKg+nEbjBPBVWowrQcJrgyu7UkFMuFCvEHeNhi5PJxN3bSt6rpy8u9Ercr9+r/AEz/ADIiM9DY7Dx/US/6/dDrFZ1QQAQAQAQAQApX5V2mhtor/wCv6RZA5vbzW9BeP2Iq79mde7Q9xOa/oOf6x7J4RrtnWf8AU1cP+K4v28ywQKZDIRUdokksI+wPQgAgCtbX/fu/6i/5jFy0OEvP9xU/7P1Oi/2fJRKLKxgdpx5ZUfDCkcqD1MemMWbABABABAGlbcgJiWeZVmHW1oP5kkfWAOK1oIJBBBBoQciCNQRsMAWLYsxjl21fCAfEZH1EUvU7mxq9rbwl3Y81wN6PDLCACAIW9Uh1jOId5uqvEe0PryiUXhmq2va9tR31rHj5c/cU7DnOqfQo6VorwOR8teUWSWUc5YXHYV4zemj8H+5LGik7gIAIAIAIAIAr28U91r6iM0p7KfAbeZqYtisI4raVwq9w2tFwXl+Rvu7JdUwkU7Su0rnoOQpFcnlnTbNt+xt0ub4vz/BJx4Z4QAQBi44EgqOQAJPgNYEZSUIuT0XEq99zEpSjqok+Zi84CpNzk5PnxOr+iGzyzY8ok6qQXOTilLT/AO1QgQHGACACACACAOVemW7xlLUdITRt89c2dna/eDgQvFlsBTvgCMudaOFRZUclGqfHaOY+XGITXM32xbtRk6MufFeP5G+KzpggAgD4RAYzwZWE0zgWpHuqI8jSL0fP6tPs6kodG18hmu1bwADTppTJCjpTcd3AxXKPNG+2XtNJKjVfg/s/sNUQOiCACACAFe8lvgAtNGpOSlDZwTvPH+hOMebOf2ntRJOlRfHm/svf9SzIs43UI95SR5kCJvQ0FCn2lWMOrS+bLOik78IAIAIAXr32jgb6pJ7S9eCf9z6VicFzNJtm7UKfYx1lr4fn3IK6VhqnZxmWRX7xYCiPZSM1q5JBPKLDljslhlKEpQkAJSAlIGgAFABygDOACACACACAEzpUuYLSkilAH2hqq2TlmadpBJ0CwAPEJOyAOU3G1NrKVBSFoJBBBSpKgcwQcwQYHqbTyhzsC8AdAQ4QHNAdAv8ARXDy3RVKODq9nbUjWSp1XiXr+f1dCeiJuAgAgCtLTcxPOKGhWojzNIuWhwV1NTrzkubfqaselBJWfbbzIolVU+6rMcto5GIuKZnW20a9BYi8ro9CZavh7zXkr6EfWI7htIbe/wCUPk/wDt8Pda5lX0A+sNwT29/xh83+CGtC3HnRRSqJ91OQ57TzMSUUjV3G0biusSeF0XAjYkYJs2a7hebUTQBaSfCorHj0L7WahWhJ8mvUsyKTvQgAgCKtq20MCmSnNid3FW4cNT6xJRya6+2jTtljWXT3ESYfUtRWo1UTUmLTj6lSVSbnN5bOiugy4xlGDNvpo++miEnVtvUV3KXkSNgCdDUQIFqQAQAQAQAQAQAQBWHSv0XJn6zMrhRNAdoHJLwGgJ9ldMgrQ6HeAOc7QkXGHFNPIU24g0UlQoQf+M+IgCQs+8TzWRONO5WvI6/OIuKZs7batejwb3l3++pMs3vbp2m1g8CD86RHcNpDbtNr4oNeHH2NO1r0Y0FDSSmuRUaVptAA08ax6odTFvNsupBwpLGeb1/e8WomaI9paVW4aISpR4CvnujxvBbSo1KrxCLZMMXUeNMRQjxNT6CnrEd9Gzp7EuJfyaX73e5upudve8kf/qPN8ylsDrU+n5M1XPTTJ014pB+sN8m9gwxwm/l+TWeuev2XEnxBT8qx7vlE9g1F/Gafjw9yKnrGeazUg094Zj005xJSTNbXsLijxlHh1XFEfHphjJZV6ShIQ6kqAyCgc6bAQdfGIOHQ3tptl04KFVZxzWpuuXvbp2W1k8SB8qx5uMypbdpY+GD9PciZ687y6hNGx8OvmfpSJKCNdcbYr1FiPwru1+ftgh20KWoAAqUo0AFSVEnIAakkxI1Tbbyy9eirojLakTdoJ7YOJqXNDh3Kd2V2hGzbnkB4XXABABABABABABABABAEHei6MpPowzTKVkd1Y7K0/hUM6cNOEAUD0i9Ez8hiel8T8qBUnIuN78YAzT8YFNagbQK2gAgDbsmUDryGyaBRzPAAk045R43hGTZ0FXrRpt4z/ksWWlktpCUJCQNg+u88YpydvSpQpR3ILCPWBYEAEAEAEAIl7JVDb/YyxJxEDQGp8q7otg+ByG2KNOlX+Dmstd5CxI1QQBaNx+hmZm0B2aUZVo0wpKauLG/CSMA3FWfClCQLrujcKSs4Vl2quUoXXO04d+dKJruSAIAZ4AIAIAIAIAIAIAIAIAIAIAIArW/HQ9KThU7L/wB1fOZwiraz8SNh4ppqSQYAoy9Vw56QJ69k9WP8Vvttn8wHZ8FAHhAC404UqCkmhBqDugShNwkpRfFD3YdtpfABolwajfxT+myKpRwdhYbRhcx3ZcJdOvh7EvETZBABABAEZbNsIYTvWRkn6ncI9UcmBe39O2j1lyXv3CDMPqWorUaqJqTFxxtSpKpNzk8tjXdLo3n5+im2i20f8Z2qEU3pyqv8oI8IEC9rjdFUnIFLih9omB/iLGST/wCWjMJ8TU7iNIAfoAIAIAIAIAIAIAIAIAIAIAIAIAIAIA+EV1gCm+lfok64mas9CUuauMJokL+JvYF706K117wFCuIUhRCgpC0mhBBCkkHMEaggwPU2nlE1IXpdQKLAcHHJXnt5iIOCNvb7arU1ia3l9fmTDV7GTqHE8gfkYjuM2cNt271TX74n1y9jI0Dh5AfMw3Gey23brRN+X5ImfvW4rJtIbG/vK/QeUSUDXXG26s+FNbvfqyBJUpW1SieJJP1MTNLKTk8t5Zd/RN0TKSpE5aCKUopqXUM67FOg6U1CPPdA8LxgAgAgAgAgAgAgAgAgAgAgAgAgAgAgAgAgAgAgBUvl0eyVo5vNlDux5uiV+ByIWNnaBpspAFPW/wBBU60SZVxqYTsBPVOeFFdnniEAIlpXSm2DhdZwkfG2f5VGAMJC6008rC21iP42x81CAHiweg6fdoZhTUsnbUh1fJKDhP8AEIAt+5nRpJWeQtCC68P8Z2ilD8ApRHiM+JgBzgAgAgAgAgAgAgAgAgAgAgD/2Q==">
            <a:extLst>
              <a:ext uri="{FF2B5EF4-FFF2-40B4-BE49-F238E27FC236}">
                <a16:creationId xmlns:a16="http://schemas.microsoft.com/office/drawing/2014/main" id="{9E41C937-AB76-4546-1801-0696C50408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7302" y="7938"/>
            <a:ext cx="40629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0DAFE2-42A5-6867-EB03-B5386DA7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9" name="Picture 8" descr="C:\Users\bpmiles\Desktop\rmhamnewlogo.jpg">
            <a:extLst>
              <a:ext uri="{FF2B5EF4-FFF2-40B4-BE49-F238E27FC236}">
                <a16:creationId xmlns:a16="http://schemas.microsoft.com/office/drawing/2014/main" id="{37FE2CF5-8A97-54DF-9753-93EB1A127906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5910" y="1928491"/>
            <a:ext cx="2228080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D08B41-3143-A1A6-A94C-CA93D503E236}"/>
              </a:ext>
            </a:extLst>
          </p:cNvPr>
          <p:cNvSpPr txBox="1"/>
          <p:nvPr/>
        </p:nvSpPr>
        <p:spPr>
          <a:xfrm>
            <a:off x="4974103" y="4560401"/>
            <a:ext cx="2331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Questions</a:t>
            </a:r>
            <a:endParaRPr lang="en-US" sz="36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327E31-1DB8-72A2-33BE-26FC5E9D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4C67-E43A-4CBB-9428-3A17B325B8CA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80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71D00-A307-4A9A-24C1-046FF8AB2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F27D8-F737-051A-882E-C76F52BEA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Ed James KA8JMW, </a:t>
            </a:r>
            <a:r>
              <a:rPr lang="en-US" b="1" dirty="0">
                <a:hlinkClick r:id="rId2"/>
              </a:rPr>
              <a:t>ka8jmw@arrl.net</a:t>
            </a:r>
            <a:endParaRPr lang="en-US" b="1" dirty="0"/>
          </a:p>
          <a:p>
            <a:r>
              <a:rPr lang="en-US" b="1" dirty="0">
                <a:hlinkClick r:id="rId3"/>
              </a:rPr>
              <a:t>http://www.rmham.org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697BC-E9E3-316C-B0B8-975138E7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789BF-3771-4074-8C3D-4EAFDFA1767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09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639762"/>
          </a:xfrm>
        </p:spPr>
        <p:txBody>
          <a:bodyPr/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Who We Are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1030" y="1066800"/>
            <a:ext cx="10969943" cy="518160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 descr="C:\Users\bpmiles\AppData\Local\Microsoft\Windows\Temporary Internet Files\Content.Word\RMHAM_logo copy.bmp"/>
          <p:cNvPicPr/>
          <p:nvPr/>
        </p:nvPicPr>
        <p:blipFill>
          <a:blip r:embed="rId2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496" y="273133"/>
            <a:ext cx="1168665" cy="12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FBB17C-607A-AB47-B009-358C4D9BE2DE}"/>
              </a:ext>
            </a:extLst>
          </p:cNvPr>
          <p:cNvSpPr/>
          <p:nvPr/>
        </p:nvSpPr>
        <p:spPr>
          <a:xfrm>
            <a:off x="1117600" y="1155701"/>
            <a:ext cx="6240022" cy="9652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RMHAM develops capabilities.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149E3D-452E-9A40-AD7D-F96FE2C216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587" y="4360420"/>
            <a:ext cx="2169822" cy="23859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905196-F6A9-9F4F-9C5A-D5F857CF8AA2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112" y="2350095"/>
            <a:ext cx="3317466" cy="1934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AF78DB-8AAD-4942-A760-DE135D887480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8145029" y="3111097"/>
            <a:ext cx="4979096" cy="2209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6E993E-3206-BD4F-B19F-5E48219F4B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6045" y="2273301"/>
            <a:ext cx="3778259" cy="22866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1922FA-6742-C14F-92C2-0DB677FB5E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92" y="4708119"/>
            <a:ext cx="3623542" cy="20382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306E01-4FD9-4448-A804-91FB4E6040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620" y="4630562"/>
            <a:ext cx="2495093" cy="214323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F7F3B6-EC2C-F5AC-4495-6B12F4850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CF1C9-98E3-476B-963D-E618AC33D5F6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639762"/>
          </a:xfrm>
        </p:spPr>
        <p:txBody>
          <a:bodyPr/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Who We Are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1030" y="1066800"/>
            <a:ext cx="10969943" cy="518160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We organize three annual events to teach amateur radio operators about a variety of technical topics: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New Mexico TechFest (each February in New Mexico)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 err="1"/>
              <a:t>NerdFest</a:t>
            </a:r>
            <a:r>
              <a:rPr lang="en-US" sz="2400" dirty="0"/>
              <a:t> (each January in Colorado)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RMHAM University (weekend short courses throughout the winter months)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 descr="C:\Users\bpmiles\AppData\Local\Microsoft\Windows\Temporary Internet Files\Content.Word\RMHAM_logo copy.bmp"/>
          <p:cNvPicPr/>
          <p:nvPr/>
        </p:nvPicPr>
        <p:blipFill>
          <a:blip r:embed="rId2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496" y="273133"/>
            <a:ext cx="1168665" cy="12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C9EDFA3-2D47-074C-8FD4-A407ED168E9F}"/>
              </a:ext>
            </a:extLst>
          </p:cNvPr>
          <p:cNvSpPr/>
          <p:nvPr/>
        </p:nvSpPr>
        <p:spPr>
          <a:xfrm>
            <a:off x="1117600" y="1143000"/>
            <a:ext cx="6240022" cy="9652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RMHAM facilitates technical education.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33203-97A3-73B0-65A8-EE71C49C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A764-A6B0-43EB-BB15-045711D7D492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27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639762"/>
          </a:xfrm>
        </p:spPr>
        <p:txBody>
          <a:bodyPr/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Who We Are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1030" y="1066800"/>
            <a:ext cx="10969943" cy="518160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Picture 5" descr="C:\Users\bpmiles\AppData\Local\Microsoft\Windows\Temporary Internet Files\Content.Word\RMHAM_logo copy.bmp"/>
          <p:cNvPicPr/>
          <p:nvPr/>
        </p:nvPicPr>
        <p:blipFill>
          <a:blip r:embed="rId2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496" y="273133"/>
            <a:ext cx="1168665" cy="12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C9EDFA3-2D47-074C-8FD4-A407ED168E9F}"/>
              </a:ext>
            </a:extLst>
          </p:cNvPr>
          <p:cNvSpPr/>
          <p:nvPr/>
        </p:nvSpPr>
        <p:spPr>
          <a:xfrm>
            <a:off x="1117600" y="1143000"/>
            <a:ext cx="6240022" cy="9652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RMHAM facilitates technical education.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3DA8FA-5741-1649-A56B-F1547E22DA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89549" y="2631780"/>
            <a:ext cx="5072649" cy="2376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DD24F9-DD01-944A-975B-CF83551113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447062" y="1775068"/>
            <a:ext cx="2448757" cy="1836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5DBD85-0CAA-5C4F-BA6E-F21EE16728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49033" y="4732013"/>
            <a:ext cx="2480226" cy="18601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0BC2FA-85AE-7C40-A1EB-35792174FB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65091" y="2575073"/>
            <a:ext cx="2764169" cy="20731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4BA739-B874-F44E-BC98-F16F69AA7A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731007" y="3848100"/>
            <a:ext cx="2689849" cy="20173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E5B833-A5C8-4546-9885-490788BCC2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598907" y="5076853"/>
            <a:ext cx="2477073" cy="164835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DAA249-FA46-7DEF-1645-C21E2BD6A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D70AC-2F70-41D9-A021-FD430D1EC887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62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AutoShape 8" descr="data:image/jpeg;base64,/9j/4AAQSkZJRgABAQAAAQABAAD/2wCEAAkGBxQTERUUExQUFRUXGBsZGBgXGBcZGxofHBwWIBgcGh0ZHCgiGRwlGx0dITMhJSkrLi4uHCIzODYsNygtLisBCgoKDg0OGxAQGywmICQ0LCw1LDAvNDQvLCwsLCwsLDQsLywsNCwsLCwsLCwsLCw0LywsLCwsLCwsLCwsLCwsLP/AABEIAPcAzAMBEQACEQEDEQH/xAAcAAACAgMBAQAAAAAAAAAAAAAABgUHAgQIAwH/xABJEAABAgMFBAcFBQUHAQkAAAABAgMABBEFBhIhMUFRYYEHEyIycZGhQlJiscEUI3KC0QgzkrLwFiRDU3Ph8RUXNFRjg6KjwuL/xAAbAQEAAgMBAQAAAAAAAAAAAAAAAgMEBQYBB//EADcRAAIBAwEFBgYBAwQDAQAAAAABAgMEETEFEiFBURNhcYGx0SKRocHh8DIUI/EVNFJyQkNiM//aAAwDAQACEQMRAD8AvGACAIW896pWQbC5p0N4q4U5qWqlK4UjM0qKnQVFdYAr6d6e5IJV1UvMrUAcOINoSTsqQskDjQnhACHPdN9pLxBPUNBQIGFskp3EFSjn4jlACWb1T2PH9smsR9rrnQfPFAHlP3gmnl9Y7MPLXvU4o08M8uUAS0t0jWmhsNpnXsINRUhSvDGoFVOFaQAyWN03Wgy2UOBqYPsrcSQRwPVlIUPXiYAsG4XTMzNuJYmkCXdVkhYVVtZ901zQTsrUHeDQEC1Aa6QB9gAgAgBJ6QekmWsxITTrphQqlpKgKD3lqzwjkSd2pAFVTfTzPKQtKGZdtR7qwFqKeSlUUeVOBgBW/wC0+1aqP21ztChyb27hh7PiKQAvuW3Mqc6wzD5c1xlxZV/FWsAbc3e2ecNVzk0o/wCs5QeABoIAY7F6XrTl2w31qXgDkp5JWqm7FUEjxqYAfrD6fGuqH2yWcDoOZYwlBG+jiwUnhU+OyAHq6XSPIWgoNsuFLpFQ06MCzQVOHMpUQKmiScgTADdABABABABAHPHTJ0jTKpxyUlnVMssnAstqKVOLHfqoZhINU4RrQk1yoBVU1NuOEFxa1kCgK1FRAzNBU6VJgCYsS6y5psrbdZqMikleIeNE5V2EVjFrXcaUsST/AHzKalZQeGmSVnXJdS8EPt4m1VHWNrFUGhoc9eYiipfQcMwfHo1qVyuFu5i+JNSlyQy6FIWlxomi23UA1HA0piGw0HjGPO+344aw+TRU7jeWHr3Gw/ctoOodYJbIUCpB7aFJr2hQ6VGVMxwiEb6e64z49/M8VxLGJGpbtx0qWlyXwo7QxNnukVzI3fh03U22Ub9pbtTj3kqdy0sSIm8dzC24hTAUppawkpGakVPqnidNsX297vRanqvqWUrjKxLUgrxWGuUcwKzSc0LGih9CNojKt68a0cr5F1OoprKNq5975mzng4ws4a9tok9WsbQpO+ntaiLyw6quheZm0JVMwycjkpJ7yFCmJKuIrzBB2wBKzcyhpCnHFBCEJKlKJoAAKknhSAOYukzpLetBxTbKlNSgJCUAkFz4nKa12J0HjnACNIya3nEttjEpRoB+u4cYjOcYR3paHkpKKyxkTclwzIZqcASlS3KdnPUJ3muQ8Kxhf10ez3+fQo/qFu7xMm4SDMVrhl0pTQA9tRp2sR2Z1NdxAFNmP/qDVP8A+voir+pe73khO3NacdSScDKEgBpApU1zJVtrlnqd+UUwvZxi+cnzZCNxJLv6nla1zkuYENFthkDtYU4lqNdpOZAG867NIlSvXHMpZb+iEK7XF8WRFtXJKQhEshbilZqcWtICaUyAy15xkUb7OXUeO5IthcZ4yI+ZuO822pxx1hCUipqpf0RruArWLY38JSUYpv8AfEmriLeEmLLTqkKCkKKVA1Ckkgg7wRmIzjIGu6HSHOyLyVh5x1qo6xpxZUlSdtMVcCtyhtpWoqCB1hKTCXEIcQapWkKSd4UAR6GAPWACACAOQOklbRtWdLNSgvr196v3lOHWYqcKQBP9Hs4h5tTLiEKW3mklKSSnmPZNORG6NRfwlCW/FvD9TCuYuL3lzHVtlKe6lKfAAfKNa23qYrbZnHh4EAEAEAEAaVr2Y3MNFtwZHMEapOwjcYtpVZUpb0ScJuDyhUv5doFBmGUgFI+8SNqR7XiNvDPZnnWN00+zlz0Mi3rcd1mr0RXxNnzyQtVJd8hDtdE59hzPTCTmfdKuEbczR3/aFvgaps5pWVEuTFNpyLbZ8MlkcUcYAre493vtDhccH3SDmPeVqE+G08t8YV7c9lHdjq/oY9eruLC1LEk7IabdcdSntuUqdwAAoncCRX/gRp51pyioPRGFKbaSfI34qIBABABABAGK0gihAI45x6ngEJed9qWl1uBtvH3UdhPeOmzYKnlGTbRnVqKOXgupKU5YyVEpRJJOZOZjoFwNkdoXacbVJyxZqWiy31ddcOBOGu40pAElABABAHIfSVYypS05lokEFwuJPwuHEmvEA05QBPXDtSXXRBbbbmAMOIAJ6wcKe1vG3UcNRe0qkeOW4+hhXEJrjngO0awxDzdaCtajiCQfMfKJJ4PU8EbMOzLOYSJlsa0ol0ch2XOQSfGLoqlPh/F/T3X1JpQl3ehnZdvMP5IXRe1tfZWDtFDrThWPKtvUp8WuHXkJ0pR1JOKCsIAIA+EVyOYj0FMXks37PMuNjug1T+E5p8aDLlHR29XtKakbSlPfimaszMuPulS1KccWQCTmScgPoItbwsssLlsWzhLsIaHsjM71HNR86xzdao6k3JmqnPek2bsVEAgAgDVtC0WmE4nVpQNlTmfADM8osp0p1HiKySjCUtER0tar0xmw31bf+a8DnxQ2DVXiSB8oulShT/m8vovuybhGH8nx6IlJeWw95Slq95VPRIASnkK76xRKWdFgrbye8QPCCvZPy7TQL6EuHVts5knfwG8/XKMq1p1Jy+B46suoxnJ/DwKoop13spSFLVQJTRKaqOQGwCN/FYWDYpYWDsm7Fl/ZZOXlycRaaQgkaEpSAojhWsenpJwAQAQBzn+0Hd1bU8JwAlqYSlJVsS4hIThO6qEgjfRW6AE250/LJWETLaNaodOWE7lEaiuhOnhphXdOq45pt96KK0ZtZi/ItaNEa4IAIAhreu2zMiqhgcGjideFfeHjnuIjJoXM6XBcV0LadWUPAWlWvOWeoJmB17JNErrmfBWteCt2W+MxUaFysw4Pp+C/cp1VmPBjZY1uszIq0rtbUHJQ5bRxFRGDWt50n8S8zHnTlDUkooKwgCuulBkB1le1SCD+U5fzGNxs2T3ZIzbV8GiCueyFTrAOmKvNIKh6iMq7bVGWC6s8QZcUc6awIA156ebZQVurCEjadvADUngInCnKbxFZJRi5PCEycve9ML6mRbNT7ZAKqb6HJA4n0jYws4Uo79Z+X7qZUaEYLeqMlbFuklCutmVde8c6qJKQeFe8eJ8oorXja3aawiuddvhHghmjCMcIAIAR7+z8sglIbQ5MkUxHPqxsJGhVuHM7K7Oxp1ZLOWo+pl28ZvnwF24V3nJ6fZZbBIxBbitiUJIxqPLIbyQNsbczTsKACACACAEXposRyaspxLIKltqS6EJ1UE1CgBtISSqm2kAcvSLyULBW2HE7UkkVHApzB4xCcXJYTwzySbXBlv3etBh1lIlz2UgDAScSNwNSTz0jn7inUhN7/Pn1NZUjKMviJSKCsIAIA832UrSUrSFJORBFQYlGTi8o9TaeUV3eW6S5c9fKlZQDUgE42+IIzKRv1G2uZjb295Gr8FTX6MzaVdT+GRu3avzWjc1QHQOgUH5xs/EOe+Kriwx8VP5exCrbc4fIeS4KYqjDStailN9d3GNZh5wYmCpb6WyJmYqjNtAwpO/PNXM+gEb+zoulT46s2VCnuR46kTZs4WXUOp1QoGm+mo5jKL6kFOLi+ZZKO8mi6bOnkPtpcbNUnzB2g7iI5upTlTluyNXKLi8MgrzXublqoRRx7d7KPxEbfhHpGVbWcqvxS4L1LaVBz4vQUbMsyZtJ3rHFKwA5rOg+FA0r4Zb+OwqVaVrHdiuPT3MqU4UVhFj2TZbUu3gaTQbTqpR3qO0xp6tWVWWZMwZzc3lm7FRAIAIA8pqZQ2krcUEJGpJoP64RKMXJ4iuJ6k28IqC8c6w46fs7WBNSSolRUsnUnEThHAc9w6C3hUjH43l+hs6cZJfEy3P2b7EcT9om1ApbUkNIJ0WQarI3gUArvJGwxkFheEAEAEAEAEAcqdMV3VylpvEoo0+outKAok4s1gbKpUSCNxB2iANC59vsMKHXNAHQPJBxAHYobfEZ+MYN3b1Ki+F+Rj1qUpLg/IsyUmkOJCm1pWk7Umv/AAeEaWUJReJLBgOLTwz2iJ4EAEAEAIN97qABUwwAAM3EDTipO7iI2tndttU5+TMyhX/8ZCaq0nS0GS4rqwa4K5f8VzpGx7KG9v449TK3I53scTUiwkEAbUjaLrOLqnFIxChwmlf9+OoiE6cJ/wAlkjKEZaomroXbM0srWSGkntHao64R9TGNd3PYrC1ZVWq7iwtS02GUoSEoASlIoAMgI0cpOTyzXttvLPSIngQAQB8UoAVJAA1JyAj1LIEa+F5pVSerShMwsaKNcCeII73gMuOyNnaWtVPeb3V9TLo0Zri+Al2TZrs0+hhlJW44oJSAN+pNNEgVJOgAJ2RtjNOy7JkUsMNMpphbQlAoKd0AaQBtwAQAQAQAQBHW/YbE4ypiYbS4hWw6g7FJOqVDeIA4/vDYrsnMuS7ySlbaiNMlD2VJ3pIzEATt3b4oYGFUugV1W0AlRppiB127RGvuLKVR5UvJmNUoOXFMsGzLQS+2HEBYB99JSdm/UcRlGpqU3TluswpxcXhm3FZEIAIAS+kO3UpbMsg1WqnWU9lOtDxJplu8Y2Vhbty7R6LQyram295lcRuDOCACACAGm4dupl3S24aNuUzOiVDQncDoT4bowb63dSO9HVGPcU95ZWqLSjRmvCACAMHV4UlRBNATQAk5bgMyeEepZeAuIj27fhopU2lgubD1wATlp2cyc+IMbOjYTTUnLHgZdO2erfyEVxRcXkkAqOSUDLPQJAjaxWFgzEsI6l6J7mIkJJtS2kpmnE1eVqoVNQip0CRhBAyJFY9PR4gAgAgAgAgAgAgCEvPdSUn0YJplK6d1Wi0/hUMx4aHaDAHLV9LnzFmvqbdQrBi+7eAOBYzoQdAqmqa1HrAGnK3mm2xRL66fEQr+asY8rWjLWKK3Rg+Q23fvghLZM1MY1mlEhojDwqlIBP8AWcYFeybl/ajheJjVKDb+BfU2ZrpAl09xDiz4BI8ya+kQjs6o9WkRVrLmLlq36mHAUtgMpPu5q/iOnIAxmUrCnHjLiXwtorXiKylEkkmpOZJjO0Mg+toKjQAk7gKmBKMXJ4isskG7CmFCoaVzoPmREd5GZHZt1JZUH6epi7YkwkVLSuVFfy1j3eR5PZ11BZcH5cfQ0FJINCKHcY9MNpp4Z8geE7Y165iXASlQWgaIXmB4HUeFaRi1rSnU4tYfVFM6EJ8Rpk+kRo/vWlpPwkKHrSMGezZr+LRju1fJm1PXzl1NKDT5bcI7Ki0VU5UpwiELKopLejleJGNvJPiuAlzF7JxVQX1U3pCU+RCQRGyjaUVx3TLVCmuRpSMlMTbwQ0hx91WwVUo6CpOwDechGQoqKwixJLQ6Z6OujeWs9pta20LnMNVuntYVGtQ3XJNAcOIAE86R6ejvMPJQlS1qCUpBUpRNAABUknYAIAqeZtqatbrHUTP/AEyyW1YftBIbcfOIDJSiMCa9nUCpocRqEga/9i7ukdq0EKc160zrWOu+taV5QBuPGesZKZlqYXaVmZFaVkLdaQfbQsGi0jy4DvACzrMn25hlt5pQW24kKSobQRlkcweBzEAbUAEAEAL19r3MWbLl541Ucm2we04rcNwG1WwbyQCBy7fG+MzaLvWTCzhB7DSSQ2gfCnfvUcz5QBGWfZbr3cSSNqjkBzMeNpGVb2da4f8AbXDryJ2Xuefbd5JFfU/pEN829PYL/wDZP5L7v2PdV0G9ji/IGG+XPYNLlNi3a8h1DhRiCqAGoFKV2Eb6fOJp5NFeW39NV7Peyb9hXfU9Ra6pb9VeG4cY8lLBmWGy5XHxz4R+r8PccpSTQ0KNpCRw1PidTFTeTqKNvTox3aawe8C4IA1Z6z23hRxIO46EeB1j1Nox7i1pV1ipHPfz+Yl23YamO0O02dDtHBX6xZGWTlb/AGbO2e8uMevTxMLCsj7QVDHgw02VJrXiP6MJSwRsLH+qclvYxjkTv9kG/wDMX5CI75t/9Bp/82akzdBQ7jiVcFDD6ise75jVdhTX/wCck/Hh7kDOSa2jRxJSeOh8DoeUSTyaetb1KMt2pHA1dHfSC/ZjlB95LrNXGjy7SD7Kqcjt2EelJ1DYVsszbCH2FhbaxUHaDtChsUNCIAUOm2bWmzQy2SFTT7UvXcFVUa8CEUPAwB5dLVnol7uvMtDC22lhCRwS8yBXeeO2AEy77N3f+mtGaLPX9SOtwqc6zFTOgSe9WAGToCs94WW4mYSepdcUWkrGRQpKQogH2FGvA5nbAGhcO8Js9E1JkFaGJx9DVTogFNBlvJKvzGALigAgDwn5xDLS3XFBKG0lalHYEipPlAHI1/L2OWlNrfXUI7rSNiEA5D8R1J2k7qAAed3LC637xz93sHvf7RCUsG52Zs3t/wC5U/j6/gdG0BIAAAA0AyAis6qMVFYisIygekfbVqJYRU5qPdTvO88BHqWTCvr2NtTy9Xov3kIjBLr6cZqVrAUfEisW6I5CnmvXjvvO81nzZZSUgAACgGQA2RSd2kksI+wPQgAgAgDB1sKSUqFQRQiBGcIzi4yWUyvG31S0wrAe4pSfxAGhB8Yu1RxMakrS4e4/4trxWeY+WdPJeQFo5jaDuMVNYOwtrmFxTU4f4NqPDIPKZlkuJKVpCknYfpuPGGSurShVjuTWUIlu2OWFZVLau6foePzi2MsnH7QsJWs+HGL0f2ff6jV0P33NnzYbcV/dXyEuAnJCtEu8KaH4d9BEjXl2dMdlLfsxamql2XWiYRTe3XEeNEFRpwgCO6QLTFoXccelkqc61LJCEgqUCHmsaaDakgg+EAbNy7kyTtlS6X5JjrFsALUplCXakEElWHEFca1gCE6EpxcnZk19s6xlEu4pf3gUMKSkVwg6gqSrIak7zAHv0a3b+1yz05MJKDNzLr6E7QhRFK14g04UO2ALUgAgCpv2iLfLUk3KpNFTC6r/AAN0JHCqyn+EwBQFlSRedSjYTmdwGvpHjeEZNpbuvWjT6+nMshtASAkCgAoBuAik7mMVFKMdEZQJEZbNsIYT7yz3U/U7h849UcmBfX8LaPWXJe/cIc3NKcWVrNSf6oNwi1LBx9atOtNzm8s8gaR6VJ44oebEt9DoCVkJc0zyCuIO/hFTjg66w2nTrRUZvEvXw9ibiJtggAgAgCMtm2UMJOYLmxP1O4R6o5MC9v6dtF8cy5L3K/cWVEk5kmpPE6xccZKTk3J6s2rLtFbC8SfzJ2KHH9Y8ayX2l3O2nvw811H+zp9DyMSD4jaDuMVNYOztrqncQ34fLobUeGQa8/KJdbUhWhHkdh5GCeCm4oRr03TlzK2faKFFKtUkg8ovOEqQcJOMtVwOqeh63zOWUyVnE41VlZOpKAMJNdSUFJJ31gQIubufO2c+5MWMptTThxOSLpoiu0tGoCSd1RSmpFEgD0/t/aI7JsOa6zg5VH8fV0EAa6rsWjay0qtUplpRKgoSbKqqcIOXWrSdNNDXcEnOALLZaShISkBKUgBIAoABkAANABAGcAEAc0/tCTuO1QiuTTCE03ElSzzooeQgBauOz2nF7gEjnUn5CITOg2DTzKc+mF8/8DbFZ0gv25eNLdUNUUvadQn9T/XCJRjnU0t/taNLMKXGXXkvd/vcJrzpUoqUSSdSYtOXnOU5OUnls25OyHnc0INN5yHmdeUeOSRk0LG4rcYR4ddF9SQF0397f8R/SI76M3/RLnrH5/g0Z2xXmhVSDhHtJzHOmnOJKSZiV9n3FFZlHh1XEJO2nm8krNNyu0PXTlBxTFDaFxR4Rlw6Pj6kki9zu1DZ5KH1iO4jOjt2vzjH6+5ku97lMm0A8cR+ohuEpbdq44RX1NCZvFMLFMeEfCAPXX1j3dRh1dq3VRY3seHD8mcjd553tEYAdq6gnlr5wckiVvsq4rfE1hdX7akh/Y4/5o/hP6x5vmb/AKDL/n9PyaE5dp9AqAFj4Tn5HPyrHqkjDr7IuKaylvLu9v8AJHyU4tleJBKSNRv4ER61kwqFepbz3oPD/dR3sW20PimSXBqmuvFO/wANkVuODrLHaMLlY0l09iViJsREvczhmSfeSFfT6RbDQ5DbNPcuW+qT+32LY/ZpnT/fGScvu3ANx7aVefZ8okaovGACACACACACAOSulm0W5i2JtxpWJGJKAdhLbaEKpvGJJodozgDQu5bKGELCwokkEUA+pyiEo5Nxs3aFO2hJTTy+h42reJx3sp+7RuBzPifpHqikV3e1atf4Y/DHoufiyIQkkgAVJyAG2JGsScnhajnYd3EtgLdAUvXDqlP6n0+cVSlnQ6mw2TGklOssy6cl7v8Ae8YIiboIAIAWbyWACkutCihmpI0I2kDYfn46zjLkzQ7T2ZFxdWkuPNdfDv8AXx1UIsOZCAGy6ljCgecFT7AOz4v0890VylyOj2Rs9Y7eovBff2+Y0xA6EIAIAi7ZsRD4r3XNit/BW8R6pYNfe7Op3KzpLr7iJMMqaWUqqlST/wAEfOsW6nIVKc6NRxlwaJ+yr0qSAl4FY94d7nviLh0NxabalBbtZZ7+fn1NK888h51KmzUBABNCM6qNM/GPYrCMXatzTr1VKm8rGPqxw6DLzMyc8sTCg2h5vAHFGiUqBBTiOwHMV2ZRI1h00DAH2ACACACAOeul/pRVMKXJyS6MCqXXUnN3elJH+HsqO9+HUCppaWU4oJQkqUdg/rIQzgspUp1ZbsFlmzaVlOMUxgUOhBqPDxjxNMvurKrbY7RamjHpiDdc+zKDrlDM5I4Daeennviub5HS7Fs0l28teX3f2GeIG/CACACACAK6t6T6p9aQKJrVPgc/TTlF0XlHEbQodhcSitNV4P8AcGpKM43Eo95QHmaR6zGo0+0qRh1aXzLOQgAAAUAFAOA0ig7+MVFJLRGUD0IAIAIAgb2Wb1jXWAdtAqeKdvlr5xKLwzT7YtFVpdrH+UfTn8tfmJEWnJk5Zl3FPNdYFhNa4QRrTLM7M67DEXLDNta7JncUe0UsdF18+XyZFTkotpRQsUI9eI3iPU8murUJ0Z7k1hlq9DvSaqXWiTm11l1EJacUf3J2JJ/yzp8Php6VHQ8AEAEAVj063uMpJiXaVR6ZqCRqlsd88CquEcCqmYgDm+Vl1OLShIqpRoP63QbwWUqUqs1COrLCsmzEMIwpzJ7ytpP0G4RS3k7Wzs4W0N2OvN9fx0Rq3rZxSyjtSUqHmAfQmPY6mPteG9ayfTD+uPuIzDRUpKRqogDmaRacjTg5yUVz4FnMtBCQlOiQAOUUHfU4KEVCOi4GcCYQAQAQAQAl31H36f8ATH8y4shocrt1f34/9fuyNsE/3lr8YiUtDB2e8XMPEsaKTuAgAgAgAgD4RAYzqVnaEv1bq0e6ogeGz0i5PKOBuaXZVZQ6NlhWS3hYaHwJ+QJip6na2cd23gu5ehjatmpfRhVkfZVtSf03iCeDy8tIXNPdlryfT95leTLCm1qQoUKTQxcjiatOVKbhLVHS/Qde0zsiWnVVelqIJOqkEfdqPHIpP4QTrArLHgAgDlHphtozVrTBrVLR6hHAN1Cv/kxnnAGtcqSyW6de6n0Kj8hyMVzfI6PYdvwlWfgvuNMQOhNC3v8Auzv4f0j2Oph7Q/2s/ASLBTWZar7w9NItlocns9J3MM9SxopO4CACACACACAEO9r2KZI90BP1+sWw0OP2xU3rprokvv8Aci5V7AtK/dUD5GsSZr6VTs6kZ9Gn8izkKBAIzBFQeB0ig7+MlJZWjMoHoQAQAQAQBX96B/enPy/ypi2Ohxm1f93Py9EO9mqqy2fgT/KIrep1lq80IPuXobMeF4p32lKFDo29lXLNPpXyEWQfI5vbtDDjVXPg/t9yZ6CrWLFrtor2X0raVnwxIPjiSB+YxM586hgAgDii2X8cw8s6qdWrzUTADtdtukq3xBPmSYplqdrsyO7aw+fzbJOPDPIu8zlJVzjQeah9IlHU1+1ZbtpPyX1QiyD+B1C/dUD5HOLHocjb1Ozqxn0aZZoMUnfH2ACACACANe0JtLTalq0A03nYPOCWSi4rxoU3UlyK1edKlFR1UST4mLzhJzc5OUtXxMIER1uhaONvqie0jTin/Y5eUVzXM6rY112lPspax9Px7DBEDdBABABABAFbWvMdY+4saFRp4DIegi5LCOEvKva15zXN/TRDvd13FLNncKeRI+kVS1Ot2bPftYPux8uBJR4ZxC3uRWWPBSSPOn1iUNTV7ZinavuaIC4rhTackR/4ln1cTX0i0487HgAgDi28Ut1U3MN+484j+Fah9IAbrru4pZHCqTyJp6ERVLU7PZU961j3ZX19iWiJsRcvs9RpCPeVXkkfqRE4amj27UxSjDq8/L/ImxYcuOl1bWC0BpR7aR2a+0kacx8ucVyXM6rZF8qkFRm/iWnevx6eYwxA3QQAQB5vvJQkqUQlI1JgQqVI04uU3hIQ7ftcvryqG090b+J4/KLYxwcftG/dzPC/itPd/vAioka4IA9ZZ9TagtJooGoMCylVlSmpweGh9sW2UPp2Bwap+qd4+UUuODsbG/hcx6S5r27vQk48M8IAIAgbz2uG0FtB+8UKGnsg7fE7POJRjk0+1b9UYOnB/E/ovfp8xIi05MdLlv1ZUmuaVehGXqDFc9Tqth1N6jKHR/R/rGGIG6IC+b1GAnapQ8hUn1pEoamm23U3aCj1fp+o0OjGSL1rSSBseSvk394fRMWnKHXkAEAcwdOthGXtRbgH3cyA6nLLFQJcHE4hi/OIAX7mz+FamjovNPiNRzHyiE1zN7sS5UZujLnxXj+V6DjFZ04h3rm8cwQDkgYR4+165cotiuBx+16/a3DS0jw9/rw8iGiRqz6lRBBBoRmCNkD1Np5Qx2fexSQA6nH8QyVzGh9Ig4dDeW225xWKqz38/Z/QlUXqYI9scCn9DEdxmxjtq2a45Xl+TWmr3IA+7QpR3qoB6Vr6R6oGPV27TS/txb8eHv8AYXp2fdmFAKJVn2UJGXIRNJI0te6r3c0pceiXsTFnXTJFXlYfhTSvM6DlWIufQ2ltsNtZrPHcvf8AyTjNgy6dGwfxVV8zEN5m1hsy1hpBefE+u2JLqFC0keFR8obzJT2dayWHBeXD0ImeukkirSyD7qsx5jT1iSn1NbcbDi1mjLj0fv8A5Fd9lbS6KBSoefAgj5iJ6nP1KdSjPdksNEvJXpdQKLAcG85K8xrzERcEbKhtmvTWJ4l46/MkU3wTTNo14KB+kebhnLb0ccYP5/g0J29TqhRADY394+Z08o9UEYdfbVaaxBbv1f75ECpRJJJqTmSdsTNO228s+QPCaunOdW/QmgWMPP2fXLnEZLgbXZFwqVxuvSXDz5e3mPcVHXiDea0Q892TVCOynjvPn8hFsVhHG7UulXrfD/GPBfdlmfs5XfK5h6cUOy0nqmzvWuhURxSjL/1Ika06AgAgBL6Vrn/9RkVJQB17VXGTlmadpFToFDLdUJJ0gDlRSVIUQQpKkmhBqCkg+YIMD1Np5QwrvYotYQmjlKYq5eIG/wDrhENzib2W3JujupfH1+/j+9xAysot1VEJKjtp9Ts5xJvBp6VCpWliCbZuru9MAV6s8lJPoDHm8jKeyrtLO59V7kc42UmigQRsIofWJGDKEovElhmECIQAQA+3dsgMoClD7xQz+Ee6PrFUnk7HZtgreG9JfG/p3e5MRE2YQAQAQBH2zZaX0UOSh3Vbj+hj1PBh3tnC5p7r15P95FeONlJKSKEGhG4iLjiZRcZOMtUYwIhAEvZNgOPdruI947fwjb6RFySNlZ7Mq3C3tI9X9lzGJm6zAGeNXiqnypEN9m8hsW2iuOX5+xF27dwNoLjRNBmpJzoN4PCJRl1NftDZKpQdWk3har2NWYvK6tnq6AKIopY1I8NhO0x7urJj1dr1p0ez5831X7qadhWQ7NzDcuwnE44aAbBtJJ2JAqSdwiRqTru6F3m5CUalm8wgdpW1ajmtR8Ts2Cg2QBMwAQAQBzJ0+WR1NqlwCiZhtLmlBiHYXz7IUfxQBW8AWJYMmGmECmagFK8Tn6aRTJ5Z2+z7dUbeKWr4vxftoSMeGaaloWe28mi013HaPAx6ngx7i1pXEcVF5814CNbNkLYVnmk91W/gdxi1PJyN7YztZceKej/eZHR6YJLXYlQ5MJromqvLT1pEZPgbHZVFVblZ0XH5fkf4qOzCACACACACAEm+UsEvBQ9tNT4jI+lIsg+Bym26KhXU1/5L6rh7EBEzTDHduweso66Ox7Kfe4n4fn84SlyRvNmbM7X+7V/jyXX8evhq4gRWdRofYAxWgEEHQih56wPJRUk09GVhMNYVqSdUkjyNIvPn9SDhNxfJ4+RbX7OFlFc5MTB7rTQQMvacVUEHglCh+aBA6FgAgAgAgCqv2hbB66QRMpFVSy8/wOUCvGigg8BWAOcYAtJrujwHyig+hQ/ijOBIIA8ZuVS4goWKg+nEbjBPBVWowrQcJrgyu7UkFMuFCvEHeNhi5PJxN3bSt6rpy8u9Ercr9+r/AEz/ADIiM9DY7Dx/US/6/dDrFZ1QQAQAQAQAQApX5V2mhtor/wCv6RZA5vbzW9BeP2Iq79mde7Q9xOa/oOf6x7J4RrtnWf8AU1cP+K4v28ywQKZDIRUdokksI+wPQgAgCtbX/fu/6i/5jFy0OEvP9xU/7P1Oi/2fJRKLKxgdpx5ZUfDCkcqD1MemMWbABABABAGlbcgJiWeZVmHW1oP5kkfWAOK1oIJBBBBoQciCNQRsMAWLYsxjl21fCAfEZH1EUvU7mxq9rbwl3Y81wN6PDLCACAIW9Uh1jOId5uqvEe0PryiUXhmq2va9tR31rHj5c/cU7DnOqfQo6VorwOR8teUWSWUc5YXHYV4zemj8H+5LGik7gIAIAIAIAIAr28U91r6iM0p7KfAbeZqYtisI4raVwq9w2tFwXl+Rvu7JdUwkU7Su0rnoOQpFcnlnTbNt+xt0ub4vz/BJx4Z4QAQBi44EgqOQAJPgNYEZSUIuT0XEq99zEpSjqok+Zi84CpNzk5PnxOr+iGzyzY8ok6qQXOTilLT/AO1QgQHGACACACACAOVemW7xlLUdITRt89c2dna/eDgQvFlsBTvgCMudaOFRZUclGqfHaOY+XGITXM32xbtRk6MufFeP5G+KzpggAgD4RAYzwZWE0zgWpHuqI8jSL0fP6tPs6kodG18hmu1bwADTppTJCjpTcd3AxXKPNG+2XtNJKjVfg/s/sNUQOiCACACAFe8lvgAtNGpOSlDZwTvPH+hOMebOf2ntRJOlRfHm/svf9SzIs43UI95SR5kCJvQ0FCn2lWMOrS+bLOik78IAIAIAXr32jgb6pJ7S9eCf9z6VicFzNJtm7UKfYx1lr4fn3IK6VhqnZxmWRX7xYCiPZSM1q5JBPKLDljslhlKEpQkAJSAlIGgAFABygDOACACACACAEzpUuYLSkilAH2hqq2TlmadpBJ0CwAPEJOyAOU3G1NrKVBSFoJBBBSpKgcwQcwQYHqbTyhzsC8AdAQ4QHNAdAv8ARXDy3RVKODq9nbUjWSp1XiXr+f1dCeiJuAgAgCtLTcxPOKGhWojzNIuWhwV1NTrzkubfqaselBJWfbbzIolVU+6rMcto5GIuKZnW20a9BYi8ro9CZavh7zXkr6EfWI7htIbe/wCUPk/wDt8Pda5lX0A+sNwT29/xh83+CGtC3HnRRSqJ91OQ57TzMSUUjV3G0biusSeF0XAjYkYJs2a7hebUTQBaSfCorHj0L7WahWhJ8mvUsyKTvQgAgCKtq20MCmSnNid3FW4cNT6xJRya6+2jTtljWXT3ESYfUtRWo1UTUmLTj6lSVSbnN5bOiugy4xlGDNvpo++miEnVtvUV3KXkSNgCdDUQIFqQAQAQAQAQAQAQBWHSv0XJn6zMrhRNAdoHJLwGgJ9ldMgrQ6HeAOc7QkXGHFNPIU24g0UlQoQf+M+IgCQs+8TzWRONO5WvI6/OIuKZs7batejwb3l3++pMs3vbp2m1g8CD86RHcNpDbtNr4oNeHH2NO1r0Y0FDSSmuRUaVptAA08ax6odTFvNsupBwpLGeb1/e8WomaI9paVW4aISpR4CvnujxvBbSo1KrxCLZMMXUeNMRQjxNT6CnrEd9Gzp7EuJfyaX73e5upudve8kf/qPN8ylsDrU+n5M1XPTTJ014pB+sN8m9gwxwm/l+TWeuev2XEnxBT8qx7vlE9g1F/Gafjw9yKnrGeazUg094Zj005xJSTNbXsLijxlHh1XFEfHphjJZV6ShIQ6kqAyCgc6bAQdfGIOHQ3tptl04KFVZxzWpuuXvbp2W1k8SB8qx5uMypbdpY+GD9PciZ687y6hNGx8OvmfpSJKCNdcbYr1FiPwru1+ftgh20KWoAAqUo0AFSVEnIAakkxI1Tbbyy9eirojLakTdoJ7YOJqXNDh3Kd2V2hGzbnkB4XXABABABABABABABABAEHei6MpPowzTKVkd1Y7K0/hUM6cNOEAUD0i9Ez8hiel8T8qBUnIuN78YAzT8YFNagbQK2gAgDbsmUDryGyaBRzPAAk045R43hGTZ0FXrRpt4z/ksWWlktpCUJCQNg+u88YpydvSpQpR3ILCPWBYEAEAEAEAIl7JVDb/YyxJxEDQGp8q7otg+ByG2KNOlX+Dmstd5CxI1QQBaNx+hmZm0B2aUZVo0wpKauLG/CSMA3FWfClCQLrujcKSs4Vl2quUoXXO04d+dKJruSAIAZ4AIAIAIAIAIAIAIAIAIAIAIArW/HQ9KThU7L/wB1fOZwiraz8SNh4ppqSQYAoy9Vw56QJ69k9WP8Vvttn8wHZ8FAHhAC404UqCkmhBqDugShNwkpRfFD3YdtpfABolwajfxT+myKpRwdhYbRhcx3ZcJdOvh7EvETZBABABAEZbNsIYTvWRkn6ncI9UcmBe39O2j1lyXv3CDMPqWorUaqJqTFxxtSpKpNzk8tjXdLo3n5+im2i20f8Z2qEU3pyqv8oI8IEC9rjdFUnIFLih9omB/iLGST/wCWjMJ8TU7iNIAfoAIAIAIAIAIAIAIAIAIAIAIAIAIAIA+EV1gCm+lfok64mas9CUuauMJokL+JvYF706K117wFCuIUhRCgpC0mhBBCkkHMEaggwPU2nlE1IXpdQKLAcHHJXnt5iIOCNvb7arU1ia3l9fmTDV7GTqHE8gfkYjuM2cNt271TX74n1y9jI0Dh5AfMw3Gey23brRN+X5ImfvW4rJtIbG/vK/QeUSUDXXG26s+FNbvfqyBJUpW1SieJJP1MTNLKTk8t5Zd/RN0TKSpE5aCKUopqXUM67FOg6U1CPPdA8LxgAgAgAgAgAgAgAgAgAgAgAgAgAgAgAgAgAgAgBUvl0eyVo5vNlDux5uiV+ByIWNnaBpspAFPW/wBBU60SZVxqYTsBPVOeFFdnniEAIlpXSm2DhdZwkfG2f5VGAMJC6008rC21iP42x81CAHiweg6fdoZhTUsnbUh1fJKDhP8AEIAt+5nRpJWeQtCC68P8Z2ilD8ApRHiM+JgBzgAgAgAgAgAgAgAgAgAgAgD/2Q=="/>
          <p:cNvSpPr>
            <a:spLocks noChangeAspect="1" noChangeArrowheads="1"/>
          </p:cNvSpPr>
          <p:nvPr/>
        </p:nvSpPr>
        <p:spPr bwMode="auto">
          <a:xfrm>
            <a:off x="194155" y="-144463"/>
            <a:ext cx="406294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AutoShape 10" descr="data:image/jpeg;base64,/9j/4AAQSkZJRgABAQAAAQABAAD/2wCEAAkGBxQTERUUExQUFRUXGBsZGBgXGBcZGxofHBwWIBgcGh0ZHCgiGRwlGx0dITMhJSkrLi4uHCIzODYsNygtLisBCgoKDg0OGxAQGywmICQ0LCw1LDAvNDQvLCwsLCwsLDQsLywsNCwsLCwsLCwsLCw0LywsLCwsLCwsLCwsLCwsLP/AABEIAPcAzAMBEQACEQEDEQH/xAAcAAACAgMBAQAAAAAAAAAAAAAABgUHAgQIAwH/xABJEAABAgMFBAcFBQUHAQkAAAABAgMABBEFBhIhMUFRYYEHEyIycZGhQlJiscEUI3KC0QgzkrLwFiRDU3Ph8RUXNFRjg6KjwuL/xAAbAQEAAgMBAQAAAAAAAAAAAAAAAgMEBQYBB//EADcRAAIBAwEFBgYBAwQDAQAAAAABAgMEETEFEiFBURNhcYGx0SKRocHh8DIUI/EVNFJyQkNiM//aAAwDAQACEQMRAD8AvGACAIW896pWQbC5p0N4q4U5qWqlK4UjM0qKnQVFdYAr6d6e5IJV1UvMrUAcOINoSTsqQskDjQnhACHPdN9pLxBPUNBQIGFskp3EFSjn4jlACWb1T2PH9smsR9rrnQfPFAHlP3gmnl9Y7MPLXvU4o08M8uUAS0t0jWmhsNpnXsINRUhSvDGoFVOFaQAyWN03Wgy2UOBqYPsrcSQRwPVlIUPXiYAsG4XTMzNuJYmkCXdVkhYVVtZ901zQTsrUHeDQEC1Aa6QB9gAgAgBJ6QekmWsxITTrphQqlpKgKD3lqzwjkSd2pAFVTfTzPKQtKGZdtR7qwFqKeSlUUeVOBgBW/wC0+1aqP21ztChyb27hh7PiKQAvuW3Mqc6wzD5c1xlxZV/FWsAbc3e2ecNVzk0o/wCs5QeABoIAY7F6XrTl2w31qXgDkp5JWqm7FUEjxqYAfrD6fGuqH2yWcDoOZYwlBG+jiwUnhU+OyAHq6XSPIWgoNsuFLpFQ06MCzQVOHMpUQKmiScgTADdABABABABAHPHTJ0jTKpxyUlnVMssnAstqKVOLHfqoZhINU4RrQk1yoBVU1NuOEFxa1kCgK1FRAzNBU6VJgCYsS6y5psrbdZqMikleIeNE5V2EVjFrXcaUsST/AHzKalZQeGmSVnXJdS8EPt4m1VHWNrFUGhoc9eYiipfQcMwfHo1qVyuFu5i+JNSlyQy6FIWlxomi23UA1HA0piGw0HjGPO+344aw+TRU7jeWHr3Gw/ctoOodYJbIUCpB7aFJr2hQ6VGVMxwiEb6e64z49/M8VxLGJGpbtx0qWlyXwo7QxNnukVzI3fh03U22Ub9pbtTj3kqdy0sSIm8dzC24hTAUppawkpGakVPqnidNsX297vRanqvqWUrjKxLUgrxWGuUcwKzSc0LGih9CNojKt68a0cr5F1OoprKNq5975mzng4ws4a9tok9WsbQpO+ntaiLyw6quheZm0JVMwycjkpJ7yFCmJKuIrzBB2wBKzcyhpCnHFBCEJKlKJoAAKknhSAOYukzpLetBxTbKlNSgJCUAkFz4nKa12J0HjnACNIya3nEttjEpRoB+u4cYjOcYR3paHkpKKyxkTclwzIZqcASlS3KdnPUJ3muQ8Kxhf10ez3+fQo/qFu7xMm4SDMVrhl0pTQA9tRp2sR2Z1NdxAFNmP/qDVP8A+voir+pe73khO3NacdSScDKEgBpApU1zJVtrlnqd+UUwvZxi+cnzZCNxJLv6nla1zkuYENFthkDtYU4lqNdpOZAG867NIlSvXHMpZb+iEK7XF8WRFtXJKQhEshbilZqcWtICaUyAy15xkUb7OXUeO5IthcZ4yI+ZuO822pxx1hCUipqpf0RruArWLY38JSUYpv8AfEmriLeEmLLTqkKCkKKVA1Ckkgg7wRmIzjIGu6HSHOyLyVh5x1qo6xpxZUlSdtMVcCtyhtpWoqCB1hKTCXEIcQapWkKSd4UAR6GAPWACACAOQOklbRtWdLNSgvr196v3lOHWYqcKQBP9Hs4h5tTLiEKW3mklKSSnmPZNORG6NRfwlCW/FvD9TCuYuL3lzHVtlKe6lKfAAfKNa23qYrbZnHh4EAEAEAEAaVr2Y3MNFtwZHMEapOwjcYtpVZUpb0ScJuDyhUv5doFBmGUgFI+8SNqR7XiNvDPZnnWN00+zlz0Mi3rcd1mr0RXxNnzyQtVJd8hDtdE59hzPTCTmfdKuEbczR3/aFvgaps5pWVEuTFNpyLbZ8MlkcUcYAre493vtDhccH3SDmPeVqE+G08t8YV7c9lHdjq/oY9eruLC1LEk7IabdcdSntuUqdwAAoncCRX/gRp51pyioPRGFKbaSfI34qIBABABABAGK0gihAI45x6ngEJed9qWl1uBtvH3UdhPeOmzYKnlGTbRnVqKOXgupKU5YyVEpRJJOZOZjoFwNkdoXacbVJyxZqWiy31ddcOBOGu40pAElABABAHIfSVYypS05lokEFwuJPwuHEmvEA05QBPXDtSXXRBbbbmAMOIAJ6wcKe1vG3UcNRe0qkeOW4+hhXEJrjngO0awxDzdaCtajiCQfMfKJJ4PU8EbMOzLOYSJlsa0ol0ch2XOQSfGLoqlPh/F/T3X1JpQl3ehnZdvMP5IXRe1tfZWDtFDrThWPKtvUp8WuHXkJ0pR1JOKCsIAIA+EVyOYj0FMXks37PMuNjug1T+E5p8aDLlHR29XtKakbSlPfimaszMuPulS1KccWQCTmScgPoItbwsssLlsWzhLsIaHsjM71HNR86xzdao6k3JmqnPek2bsVEAgAgDVtC0WmE4nVpQNlTmfADM8osp0p1HiKySjCUtER0tar0xmw31bf+a8DnxQ2DVXiSB8oulShT/m8vovuybhGH8nx6IlJeWw95Slq95VPRIASnkK76xRKWdFgrbye8QPCCvZPy7TQL6EuHVts5knfwG8/XKMq1p1Jy+B46suoxnJ/DwKoop13spSFLVQJTRKaqOQGwCN/FYWDYpYWDsm7Fl/ZZOXlycRaaQgkaEpSAojhWsenpJwAQAQBzn+0Hd1bU8JwAlqYSlJVsS4hIThO6qEgjfRW6AE250/LJWETLaNaodOWE7lEaiuhOnhphXdOq45pt96KK0ZtZi/ItaNEa4IAIAhreu2zMiqhgcGjideFfeHjnuIjJoXM6XBcV0LadWUPAWlWvOWeoJmB17JNErrmfBWteCt2W+MxUaFysw4Pp+C/cp1VmPBjZY1uszIq0rtbUHJQ5bRxFRGDWt50n8S8zHnTlDUkooKwgCuulBkB1le1SCD+U5fzGNxs2T3ZIzbV8GiCueyFTrAOmKvNIKh6iMq7bVGWC6s8QZcUc6awIA156ebZQVurCEjadvADUngInCnKbxFZJRi5PCEycve9ML6mRbNT7ZAKqb6HJA4n0jYws4Uo79Z+X7qZUaEYLeqMlbFuklCutmVde8c6qJKQeFe8eJ8oorXja3aawiuddvhHghmjCMcIAIAR7+z8sglIbQ5MkUxHPqxsJGhVuHM7K7Oxp1ZLOWo+pl28ZvnwF24V3nJ6fZZbBIxBbitiUJIxqPLIbyQNsbczTsKACACACAEXposRyaspxLIKltqS6EJ1UE1CgBtISSqm2kAcvSLyULBW2HE7UkkVHApzB4xCcXJYTwzySbXBlv3etBh1lIlz2UgDAScSNwNSTz0jn7inUhN7/Pn1NZUjKMviJSKCsIAIA832UrSUrSFJORBFQYlGTi8o9TaeUV3eW6S5c9fKlZQDUgE42+IIzKRv1G2uZjb295Gr8FTX6MzaVdT+GRu3avzWjc1QHQOgUH5xs/EOe+Kriwx8VP5exCrbc4fIeS4KYqjDStailN9d3GNZh5wYmCpb6WyJmYqjNtAwpO/PNXM+gEb+zoulT46s2VCnuR46kTZs4WXUOp1QoGm+mo5jKL6kFOLi+ZZKO8mi6bOnkPtpcbNUnzB2g7iI5upTlTluyNXKLi8MgrzXublqoRRx7d7KPxEbfhHpGVbWcqvxS4L1LaVBz4vQUbMsyZtJ3rHFKwA5rOg+FA0r4Zb+OwqVaVrHdiuPT3MqU4UVhFj2TZbUu3gaTQbTqpR3qO0xp6tWVWWZMwZzc3lm7FRAIAIA8pqZQ2krcUEJGpJoP64RKMXJ4iuJ6k28IqC8c6w46fs7WBNSSolRUsnUnEThHAc9w6C3hUjH43l+hs6cZJfEy3P2b7EcT9om1ApbUkNIJ0WQarI3gUArvJGwxkFheEAEAEAEAEAcqdMV3VylpvEoo0+outKAok4s1gbKpUSCNxB2iANC59vsMKHXNAHQPJBxAHYobfEZ+MYN3b1Ki+F+Rj1qUpLg/IsyUmkOJCm1pWk7Umv/AAeEaWUJReJLBgOLTwz2iJ4EAEAEAIN97qABUwwAAM3EDTipO7iI2tndttU5+TMyhX/8ZCaq0nS0GS4rqwa4K5f8VzpGx7KG9v449TK3I53scTUiwkEAbUjaLrOLqnFIxChwmlf9+OoiE6cJ/wAlkjKEZaomroXbM0srWSGkntHao64R9TGNd3PYrC1ZVWq7iwtS02GUoSEoASlIoAMgI0cpOTyzXttvLPSIngQAQB8UoAVJAA1JyAj1LIEa+F5pVSerShMwsaKNcCeII73gMuOyNnaWtVPeb3V9TLo0Zri+Al2TZrs0+hhlJW44oJSAN+pNNEgVJOgAJ2RtjNOy7JkUsMNMpphbQlAoKd0AaQBtwAQAQAQAQBHW/YbE4ypiYbS4hWw6g7FJOqVDeIA4/vDYrsnMuS7ySlbaiNMlD2VJ3pIzEATt3b4oYGFUugV1W0AlRppiB127RGvuLKVR5UvJmNUoOXFMsGzLQS+2HEBYB99JSdm/UcRlGpqU3TluswpxcXhm3FZEIAIAS+kO3UpbMsg1WqnWU9lOtDxJplu8Y2Vhbty7R6LQyram295lcRuDOCACACAGm4dupl3S24aNuUzOiVDQncDoT4bowb63dSO9HVGPcU95ZWqLSjRmvCACAMHV4UlRBNATQAk5bgMyeEepZeAuIj27fhopU2lgubD1wATlp2cyc+IMbOjYTTUnLHgZdO2erfyEVxRcXkkAqOSUDLPQJAjaxWFgzEsI6l6J7mIkJJtS2kpmnE1eVqoVNQip0CRhBAyJFY9PR4gAgAgAgAgAgAgCEvPdSUn0YJplK6d1Wi0/hUMx4aHaDAHLV9LnzFmvqbdQrBi+7eAOBYzoQdAqmqa1HrAGnK3mm2xRL66fEQr+asY8rWjLWKK3Rg+Q23fvghLZM1MY1mlEhojDwqlIBP8AWcYFeybl/ajheJjVKDb+BfU2ZrpAl09xDiz4BI8ya+kQjs6o9WkRVrLmLlq36mHAUtgMpPu5q/iOnIAxmUrCnHjLiXwtorXiKylEkkmpOZJjO0Mg+toKjQAk7gKmBKMXJ4isskG7CmFCoaVzoPmREd5GZHZt1JZUH6epi7YkwkVLSuVFfy1j3eR5PZ11BZcH5cfQ0FJINCKHcY9MNpp4Z8geE7Y165iXASlQWgaIXmB4HUeFaRi1rSnU4tYfVFM6EJ8Rpk+kRo/vWlpPwkKHrSMGezZr+LRju1fJm1PXzl1NKDT5bcI7Ki0VU5UpwiELKopLejleJGNvJPiuAlzF7JxVQX1U3pCU+RCQRGyjaUVx3TLVCmuRpSMlMTbwQ0hx91WwVUo6CpOwDechGQoqKwixJLQ6Z6OujeWs9pta20LnMNVuntYVGtQ3XJNAcOIAE86R6ejvMPJQlS1qCUpBUpRNAABUknYAIAqeZtqatbrHUTP/AEyyW1YftBIbcfOIDJSiMCa9nUCpocRqEga/9i7ukdq0EKc160zrWOu+taV5QBuPGesZKZlqYXaVmZFaVkLdaQfbQsGi0jy4DvACzrMn25hlt5pQW24kKSobQRlkcweBzEAbUAEAEAL19r3MWbLl541Ucm2we04rcNwG1WwbyQCBy7fG+MzaLvWTCzhB7DSSQ2gfCnfvUcz5QBGWfZbr3cSSNqjkBzMeNpGVb2da4f8AbXDryJ2Xuefbd5JFfU/pEN829PYL/wDZP5L7v2PdV0G9ji/IGG+XPYNLlNi3a8h1DhRiCqAGoFKV2Eb6fOJp5NFeW39NV7Peyb9hXfU9Ra6pb9VeG4cY8lLBmWGy5XHxz4R+r8PccpSTQ0KNpCRw1PidTFTeTqKNvTox3aawe8C4IA1Z6z23hRxIO46EeB1j1Nox7i1pV1ipHPfz+Yl23YamO0O02dDtHBX6xZGWTlb/AGbO2e8uMevTxMLCsj7QVDHgw02VJrXiP6MJSwRsLH+qclvYxjkTv9kG/wDMX5CI75t/9Bp/82akzdBQ7jiVcFDD6ise75jVdhTX/wCck/Hh7kDOSa2jRxJSeOh8DoeUSTyaetb1KMt2pHA1dHfSC/ZjlB95LrNXGjy7SD7Kqcjt2EelJ1DYVsszbCH2FhbaxUHaDtChsUNCIAUOm2bWmzQy2SFTT7UvXcFVUa8CEUPAwB5dLVnol7uvMtDC22lhCRwS8yBXeeO2AEy77N3f+mtGaLPX9SOtwqc6zFTOgSe9WAGToCs94WW4mYSepdcUWkrGRQpKQogH2FGvA5nbAGhcO8Js9E1JkFaGJx9DVTogFNBlvJKvzGALigAgDwn5xDLS3XFBKG0lalHYEipPlAHI1/L2OWlNrfXUI7rSNiEA5D8R1J2k7qAAed3LC637xz93sHvf7RCUsG52Zs3t/wC5U/j6/gdG0BIAAAA0AyAis6qMVFYisIygekfbVqJYRU5qPdTvO88BHqWTCvr2NtTy9Xov3kIjBLr6cZqVrAUfEisW6I5CnmvXjvvO81nzZZSUgAACgGQA2RSd2kksI+wPQgAgAgDB1sKSUqFQRQiBGcIzi4yWUyvG31S0wrAe4pSfxAGhB8Yu1RxMakrS4e4/4trxWeY+WdPJeQFo5jaDuMVNYOwtrmFxTU4f4NqPDIPKZlkuJKVpCknYfpuPGGSurShVjuTWUIlu2OWFZVLau6foePzi2MsnH7QsJWs+HGL0f2ff6jV0P33NnzYbcV/dXyEuAnJCtEu8KaH4d9BEjXl2dMdlLfsxamql2XWiYRTe3XEeNEFRpwgCO6QLTFoXccelkqc61LJCEgqUCHmsaaDakgg+EAbNy7kyTtlS6X5JjrFsALUplCXakEElWHEFca1gCE6EpxcnZk19s6xlEu4pf3gUMKSkVwg6gqSrIak7zAHv0a3b+1yz05MJKDNzLr6E7QhRFK14g04UO2ALUgAgCpv2iLfLUk3KpNFTC6r/AAN0JHCqyn+EwBQFlSRedSjYTmdwGvpHjeEZNpbuvWjT6+nMshtASAkCgAoBuAik7mMVFKMdEZQJEZbNsIYT7yz3U/U7h849UcmBfX8LaPWXJe/cIc3NKcWVrNSf6oNwi1LBx9atOtNzm8s8gaR6VJ44oebEt9DoCVkJc0zyCuIO/hFTjg66w2nTrRUZvEvXw9ibiJtggAgAgCMtm2UMJOYLmxP1O4R6o5MC9v6dtF8cy5L3K/cWVEk5kmpPE6xccZKTk3J6s2rLtFbC8SfzJ2KHH9Y8ayX2l3O2nvw811H+zp9DyMSD4jaDuMVNYOztrqncQ34fLobUeGQa8/KJdbUhWhHkdh5GCeCm4oRr03TlzK2faKFFKtUkg8ovOEqQcJOMtVwOqeh63zOWUyVnE41VlZOpKAMJNdSUFJJ31gQIubufO2c+5MWMptTThxOSLpoiu0tGoCSd1RSmpFEgD0/t/aI7JsOa6zg5VH8fV0EAa6rsWjay0qtUplpRKgoSbKqqcIOXWrSdNNDXcEnOALLZaShISkBKUgBIAoABkAANABAGcAEAc0/tCTuO1QiuTTCE03ElSzzooeQgBauOz2nF7gEjnUn5CITOg2DTzKc+mF8/8DbFZ0gv25eNLdUNUUvadQn9T/XCJRjnU0t/taNLMKXGXXkvd/vcJrzpUoqUSSdSYtOXnOU5OUnls25OyHnc0INN5yHmdeUeOSRk0LG4rcYR4ddF9SQF0397f8R/SI76M3/RLnrH5/g0Z2xXmhVSDhHtJzHOmnOJKSZiV9n3FFZlHh1XEJO2nm8krNNyu0PXTlBxTFDaFxR4Rlw6Pj6kki9zu1DZ5KH1iO4jOjt2vzjH6+5ku97lMm0A8cR+ohuEpbdq44RX1NCZvFMLFMeEfCAPXX1j3dRh1dq3VRY3seHD8mcjd553tEYAdq6gnlr5wckiVvsq4rfE1hdX7akh/Y4/5o/hP6x5vmb/AKDL/n9PyaE5dp9AqAFj4Tn5HPyrHqkjDr7IuKaylvLu9v8AJHyU4tleJBKSNRv4ER61kwqFepbz3oPD/dR3sW20PimSXBqmuvFO/wANkVuODrLHaMLlY0l09iViJsREvczhmSfeSFfT6RbDQ5DbNPcuW+qT+32LY/ZpnT/fGScvu3ANx7aVefZ8okaovGACACACACACAOSulm0W5i2JtxpWJGJKAdhLbaEKpvGJJodozgDQu5bKGELCwokkEUA+pyiEo5Nxs3aFO2hJTTy+h42reJx3sp+7RuBzPifpHqikV3e1atf4Y/DHoufiyIQkkgAVJyAG2JGsScnhajnYd3EtgLdAUvXDqlP6n0+cVSlnQ6mw2TGklOssy6cl7v8Ae8YIiboIAIAWbyWACkutCihmpI0I2kDYfn46zjLkzQ7T2ZFxdWkuPNdfDv8AXx1UIsOZCAGy6ljCgecFT7AOz4v0890VylyOj2Rs9Y7eovBff2+Y0xA6EIAIAi7ZsRD4r3XNit/BW8R6pYNfe7Op3KzpLr7iJMMqaWUqqlST/wAEfOsW6nIVKc6NRxlwaJ+yr0qSAl4FY94d7nviLh0NxabalBbtZZ7+fn1NK888h51KmzUBABNCM6qNM/GPYrCMXatzTr1VKm8rGPqxw6DLzMyc8sTCg2h5vAHFGiUqBBTiOwHMV2ZRI1h00DAH2ACACACAOeul/pRVMKXJyS6MCqXXUnN3elJH+HsqO9+HUCppaWU4oJQkqUdg/rIQzgspUp1ZbsFlmzaVlOMUxgUOhBqPDxjxNMvurKrbY7RamjHpiDdc+zKDrlDM5I4Daeennviub5HS7Fs0l28teX3f2GeIG/CACACACAK6t6T6p9aQKJrVPgc/TTlF0XlHEbQodhcSitNV4P8AcGpKM43Eo95QHmaR6zGo0+0qRh1aXzLOQgAAAUAFAOA0ig7+MVFJLRGUD0IAIAIAgb2Wb1jXWAdtAqeKdvlr5xKLwzT7YtFVpdrH+UfTn8tfmJEWnJk5Zl3FPNdYFhNa4QRrTLM7M67DEXLDNta7JncUe0UsdF18+XyZFTkotpRQsUI9eI3iPU8murUJ0Z7k1hlq9DvSaqXWiTm11l1EJacUf3J2JJ/yzp8Php6VHQ8AEAEAVj063uMpJiXaVR6ZqCRqlsd88CquEcCqmYgDm+Vl1OLShIqpRoP63QbwWUqUqs1COrLCsmzEMIwpzJ7ytpP0G4RS3k7Wzs4W0N2OvN9fx0Rq3rZxSyjtSUqHmAfQmPY6mPteG9ayfTD+uPuIzDRUpKRqogDmaRacjTg5yUVz4FnMtBCQlOiQAOUUHfU4KEVCOi4GcCYQAQAQAQAl31H36f8ATH8y4shocrt1f34/9fuyNsE/3lr8YiUtDB2e8XMPEsaKTuAgAgAgAgD4RAYzqVnaEv1bq0e6ogeGz0i5PKOBuaXZVZQ6NlhWS3hYaHwJ+QJip6na2cd23gu5ehjatmpfRhVkfZVtSf03iCeDy8tIXNPdlryfT95leTLCm1qQoUKTQxcjiatOVKbhLVHS/Qde0zsiWnVVelqIJOqkEfdqPHIpP4QTrArLHgAgDlHphtozVrTBrVLR6hHAN1Cv/kxnnAGtcqSyW6de6n0Kj8hyMVzfI6PYdvwlWfgvuNMQOhNC3v8Auzv4f0j2Oph7Q/2s/ASLBTWZar7w9NItlocns9J3MM9SxopO4CACACACACAEO9r2KZI90BP1+sWw0OP2xU3rprokvv8Aci5V7AtK/dUD5GsSZr6VTs6kZ9Gn8izkKBAIzBFQeB0ig7+MlJZWjMoHoQAQAQAQBX96B/enPy/ypi2Ohxm1f93Py9EO9mqqy2fgT/KIrep1lq80IPuXobMeF4p32lKFDo29lXLNPpXyEWQfI5vbtDDjVXPg/t9yZ6CrWLFrtor2X0raVnwxIPjiSB+YxM586hgAgDii2X8cw8s6qdWrzUTADtdtukq3xBPmSYplqdrsyO7aw+fzbJOPDPIu8zlJVzjQeah9IlHU1+1ZbtpPyX1QiyD+B1C/dUD5HOLHocjb1Ozqxn0aZZoMUnfH2ACACACANe0JtLTalq0A03nYPOCWSi4rxoU3UlyK1edKlFR1UST4mLzhJzc5OUtXxMIER1uhaONvqie0jTin/Y5eUVzXM6rY112lPspax9Px7DBEDdBABABABAFbWvMdY+4saFRp4DIegi5LCOEvKva15zXN/TRDvd13FLNncKeRI+kVS1Ot2bPftYPux8uBJR4ZxC3uRWWPBSSPOn1iUNTV7ZinavuaIC4rhTackR/4ln1cTX0i0487HgAgDi28Ut1U3MN+484j+Fah9IAbrru4pZHCqTyJp6ERVLU7PZU961j3ZX19iWiJsRcvs9RpCPeVXkkfqRE4amj27UxSjDq8/L/ImxYcuOl1bWC0BpR7aR2a+0kacx8ucVyXM6rZF8qkFRm/iWnevx6eYwxA3QQAQB5vvJQkqUQlI1JgQqVI04uU3hIQ7ftcvryqG090b+J4/KLYxwcftG/dzPC/itPd/vAioka4IA9ZZ9TagtJooGoMCylVlSmpweGh9sW2UPp2Bwap+qd4+UUuODsbG/hcx6S5r27vQk48M8IAIAgbz2uG0FtB+8UKGnsg7fE7POJRjk0+1b9UYOnB/E/ovfp8xIi05MdLlv1ZUmuaVehGXqDFc9Tqth1N6jKHR/R/rGGIG6IC+b1GAnapQ8hUn1pEoamm23U3aCj1fp+o0OjGSL1rSSBseSvk394fRMWnKHXkAEAcwdOthGXtRbgH3cyA6nLLFQJcHE4hi/OIAX7mz+FamjovNPiNRzHyiE1zN7sS5UZujLnxXj+V6DjFZ04h3rm8cwQDkgYR4+165cotiuBx+16/a3DS0jw9/rw8iGiRqz6lRBBBoRmCNkD1Np5Qx2fexSQA6nH8QyVzGh9Ig4dDeW225xWKqz38/Z/QlUXqYI9scCn9DEdxmxjtq2a45Xl+TWmr3IA+7QpR3qoB6Vr6R6oGPV27TS/txb8eHv8AYXp2fdmFAKJVn2UJGXIRNJI0te6r3c0pceiXsTFnXTJFXlYfhTSvM6DlWIufQ2ltsNtZrPHcvf8AyTjNgy6dGwfxVV8zEN5m1hsy1hpBefE+u2JLqFC0keFR8obzJT2dayWHBeXD0ImeukkirSyD7qsx5jT1iSn1NbcbDi1mjLj0fv8A5Fd9lbS6KBSoefAgj5iJ6nP1KdSjPdksNEvJXpdQKLAcG85K8xrzERcEbKhtmvTWJ4l46/MkU3wTTNo14KB+kebhnLb0ccYP5/g0J29TqhRADY394+Z08o9UEYdfbVaaxBbv1f75ECpRJJJqTmSdsTNO228s+QPCaunOdW/QmgWMPP2fXLnEZLgbXZFwqVxuvSXDz5e3mPcVHXiDea0Q892TVCOynjvPn8hFsVhHG7UulXrfD/GPBfdlmfs5XfK5h6cUOy0nqmzvWuhURxSjL/1Ika06AgAgBL6Vrn/9RkVJQB17VXGTlmadpFToFDLdUJJ0gDlRSVIUQQpKkmhBqCkg+YIMD1Np5QwrvYotYQmjlKYq5eIG/wDrhENzib2W3JujupfH1+/j+9xAysot1VEJKjtp9Ts5xJvBp6VCpWliCbZuru9MAV6s8lJPoDHm8jKeyrtLO59V7kc42UmigQRsIofWJGDKEovElhmECIQAQA+3dsgMoClD7xQz+Ee6PrFUnk7HZtgreG9JfG/p3e5MRE2YQAQAQBH2zZaX0UOSh3Vbj+hj1PBh3tnC5p7r15P95FeONlJKSKEGhG4iLjiZRcZOMtUYwIhAEvZNgOPdruI947fwjb6RFySNlZ7Mq3C3tI9X9lzGJm6zAGeNXiqnypEN9m8hsW2iuOX5+xF27dwNoLjRNBmpJzoN4PCJRl1NftDZKpQdWk3har2NWYvK6tnq6AKIopY1I8NhO0x7urJj1dr1p0ez5831X7qadhWQ7NzDcuwnE44aAbBtJJ2JAqSdwiRqTru6F3m5CUalm8wgdpW1ajmtR8Ts2Cg2QBMwAQAQBzJ0+WR1NqlwCiZhtLmlBiHYXz7IUfxQBW8AWJYMmGmECmagFK8Tn6aRTJ5Z2+z7dUbeKWr4vxftoSMeGaaloWe28mi013HaPAx6ngx7i1pXEcVF5814CNbNkLYVnmk91W/gdxi1PJyN7YztZceKej/eZHR6YJLXYlQ5MJromqvLT1pEZPgbHZVFVblZ0XH5fkf4qOzCACACACACAEm+UsEvBQ9tNT4jI+lIsg+Bym26KhXU1/5L6rh7EBEzTDHduweso66Ox7Kfe4n4fn84SlyRvNmbM7X+7V/jyXX8evhq4gRWdRofYAxWgEEHQih56wPJRUk09GVhMNYVqSdUkjyNIvPn9SDhNxfJ4+RbX7OFlFc5MTB7rTQQMvacVUEHglCh+aBA6FgAgAgAgCqv2hbB66QRMpFVSy8/wOUCvGigg8BWAOcYAtJrujwHyig+hQ/ijOBIIA8ZuVS4goWKg+nEbjBPBVWowrQcJrgyu7UkFMuFCvEHeNhi5PJxN3bSt6rpy8u9Ercr9+r/AEz/ADIiM9DY7Dx/US/6/dDrFZ1QQAQAQAQAQApX5V2mhtor/wCv6RZA5vbzW9BeP2Iq79mde7Q9xOa/oOf6x7J4RrtnWf8AU1cP+K4v28ywQKZDIRUdokksI+wPQgAgCtbX/fu/6i/5jFy0OEvP9xU/7P1Oi/2fJRKLKxgdpx5ZUfDCkcqD1MemMWbABABABAGlbcgJiWeZVmHW1oP5kkfWAOK1oIJBBBBoQciCNQRsMAWLYsxjl21fCAfEZH1EUvU7mxq9rbwl3Y81wN6PDLCACAIW9Uh1jOId5uqvEe0PryiUXhmq2va9tR31rHj5c/cU7DnOqfQo6VorwOR8teUWSWUc5YXHYV4zemj8H+5LGik7gIAIAIAIAIAr28U91r6iM0p7KfAbeZqYtisI4raVwq9w2tFwXl+Rvu7JdUwkU7Su0rnoOQpFcnlnTbNt+xt0ub4vz/BJx4Z4QAQBi44EgqOQAJPgNYEZSUIuT0XEq99zEpSjqok+Zi84CpNzk5PnxOr+iGzyzY8ok6qQXOTilLT/AO1QgQHGACACACACAOVemW7xlLUdITRt89c2dna/eDgQvFlsBTvgCMudaOFRZUclGqfHaOY+XGITXM32xbtRk6MufFeP5G+KzpggAgD4RAYzwZWE0zgWpHuqI8jSL0fP6tPs6kodG18hmu1bwADTppTJCjpTcd3AxXKPNG+2XtNJKjVfg/s/sNUQOiCACACAFe8lvgAtNGpOSlDZwTvPH+hOMebOf2ntRJOlRfHm/svf9SzIs43UI95SR5kCJvQ0FCn2lWMOrS+bLOik78IAIAIAXr32jgb6pJ7S9eCf9z6VicFzNJtm7UKfYx1lr4fn3IK6VhqnZxmWRX7xYCiPZSM1q5JBPKLDljslhlKEpQkAJSAlIGgAFABygDOACACACACAEzpUuYLSkilAH2hqq2TlmadpBJ0CwAPEJOyAOU3G1NrKVBSFoJBBBSpKgcwQcwQYHqbTyhzsC8AdAQ4QHNAdAv8ARXDy3RVKODq9nbUjWSp1XiXr+f1dCeiJuAgAgCtLTcxPOKGhWojzNIuWhwV1NTrzkubfqaselBJWfbbzIolVU+6rMcto5GIuKZnW20a9BYi8ro9CZavh7zXkr6EfWI7htIbe/wCUPk/wDt8Pda5lX0A+sNwT29/xh83+CGtC3HnRRSqJ91OQ57TzMSUUjV3G0biusSeF0XAjYkYJs2a7hebUTQBaSfCorHj0L7WahWhJ8mvUsyKTvQgAgCKtq20MCmSnNid3FW4cNT6xJRya6+2jTtljWXT3ESYfUtRWo1UTUmLTj6lSVSbnN5bOiugy4xlGDNvpo++miEnVtvUV3KXkSNgCdDUQIFqQAQAQAQAQAQAQBWHSv0XJn6zMrhRNAdoHJLwGgJ9ldMgrQ6HeAOc7QkXGHFNPIU24g0UlQoQf+M+IgCQs+8TzWRONO5WvI6/OIuKZs7batejwb3l3++pMs3vbp2m1g8CD86RHcNpDbtNr4oNeHH2NO1r0Y0FDSSmuRUaVptAA08ax6odTFvNsupBwpLGeb1/e8WomaI9paVW4aISpR4CvnujxvBbSo1KrxCLZMMXUeNMRQjxNT6CnrEd9Gzp7EuJfyaX73e5upudve8kf/qPN8ylsDrU+n5M1XPTTJ014pB+sN8m9gwxwm/l+TWeuev2XEnxBT8qx7vlE9g1F/Gafjw9yKnrGeazUg094Zj005xJSTNbXsLijxlHh1XFEfHphjJZV6ShIQ6kqAyCgc6bAQdfGIOHQ3tptl04KFVZxzWpuuXvbp2W1k8SB8qx5uMypbdpY+GD9PciZ687y6hNGx8OvmfpSJKCNdcbYr1FiPwru1+ftgh20KWoAAqUo0AFSVEnIAakkxI1Tbbyy9eirojLakTdoJ7YOJqXNDh3Kd2V2hGzbnkB4XXABABABABABABABABAEHei6MpPowzTKVkd1Y7K0/hUM6cNOEAUD0i9Ez8hiel8T8qBUnIuN78YAzT8YFNagbQK2gAgDbsmUDryGyaBRzPAAk045R43hGTZ0FXrRpt4z/ksWWlktpCUJCQNg+u88YpydvSpQpR3ILCPWBYEAEAEAEAIl7JVDb/YyxJxEDQGp8q7otg+ByG2KNOlX+Dmstd5CxI1QQBaNx+hmZm0B2aUZVo0wpKauLG/CSMA3FWfClCQLrujcKSs4Vl2quUoXXO04d+dKJruSAIAZ4AIAIAIAIAIAIAIAIAIAIAIArW/HQ9KThU7L/wB1fOZwiraz8SNh4ppqSQYAoy9Vw56QJ69k9WP8Vvttn8wHZ8FAHhAC404UqCkmhBqDugShNwkpRfFD3YdtpfABolwajfxT+myKpRwdhYbRhcx3ZcJdOvh7EvETZBABABAEZbNsIYTvWRkn6ncI9UcmBe39O2j1lyXv3CDMPqWorUaqJqTFxxtSpKpNzk8tjXdLo3n5+im2i20f8Z2qEU3pyqv8oI8IEC9rjdFUnIFLih9omB/iLGST/wCWjMJ8TU7iNIAfoAIAIAIAIAIAIAIAIAIAIAIAIAIAIA+EV1gCm+lfok64mas9CUuauMJokL+JvYF706K117wFCuIUhRCgpC0mhBBCkkHMEaggwPU2nlE1IXpdQKLAcHHJXnt5iIOCNvb7arU1ia3l9fmTDV7GTqHE8gfkYjuM2cNt271TX74n1y9jI0Dh5AfMw3Gey23brRN+X5ImfvW4rJtIbG/vK/QeUSUDXXG26s+FNbvfqyBJUpW1SieJJP1MTNLKTk8t5Zd/RN0TKSpE5aCKUopqXUM67FOg6U1CPPdA8LxgAgAgAgAgAgAgAgAgAgAgAgAgAgAgAgAgAgAgBUvl0eyVo5vNlDux5uiV+ByIWNnaBpspAFPW/wBBU60SZVxqYTsBPVOeFFdnniEAIlpXSm2DhdZwkfG2f5VGAMJC6008rC21iP42x81CAHiweg6fdoZhTUsnbUh1fJKDhP8AEIAt+5nRpJWeQtCC68P8Z2ilD8ApRHiM+JgBzgAgAgAgAgAgAgAgAgAgAgD/2Q=="/>
          <p:cNvSpPr>
            <a:spLocks noChangeAspect="1" noChangeArrowheads="1"/>
          </p:cNvSpPr>
          <p:nvPr/>
        </p:nvSpPr>
        <p:spPr bwMode="auto">
          <a:xfrm>
            <a:off x="397302" y="7938"/>
            <a:ext cx="40629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" name="Picture 8" descr="C:\Users\bpmiles\Desktop\rmhamnewlogo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5910" y="1928491"/>
            <a:ext cx="2228080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110FAB-3B03-5A4A-B9E5-F56A39B0A6D9}"/>
              </a:ext>
            </a:extLst>
          </p:cNvPr>
          <p:cNvSpPr txBox="1"/>
          <p:nvPr/>
        </p:nvSpPr>
        <p:spPr>
          <a:xfrm>
            <a:off x="2243153" y="4230201"/>
            <a:ext cx="7793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RMHAM 5-GHz Microwave Network</a:t>
            </a:r>
            <a:endParaRPr lang="en-US" sz="36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7EC04A-783E-5C72-8B93-388286F0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4066C-7375-41D3-80A2-E445CBFE31EA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97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bpmiles\AppData\Local\Microsoft\Windows\Temporary Internet Files\Content.Word\RMHAM_logo copy.bmp">
            <a:extLst>
              <a:ext uri="{FF2B5EF4-FFF2-40B4-BE49-F238E27FC236}">
                <a16:creationId xmlns:a16="http://schemas.microsoft.com/office/drawing/2014/main" id="{17FE86FF-BC4A-ED44-A1E3-6A4F4E76246F}"/>
              </a:ext>
            </a:extLst>
          </p:cNvPr>
          <p:cNvPicPr/>
          <p:nvPr/>
        </p:nvPicPr>
        <p:blipFill>
          <a:blip r:embed="rId2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496" y="273133"/>
            <a:ext cx="1168665" cy="12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542D6112-5B6E-B749-A7A8-9781C4F6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639762"/>
          </a:xfrm>
        </p:spPr>
        <p:txBody>
          <a:bodyPr/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RMHAM’s 5-GHz Microwave Network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5D80AB-A5F2-2046-BE5F-B6538D5907FE}"/>
              </a:ext>
            </a:extLst>
          </p:cNvPr>
          <p:cNvSpPr/>
          <p:nvPr/>
        </p:nvSpPr>
        <p:spPr>
          <a:xfrm>
            <a:off x="5663445" y="1425794"/>
            <a:ext cx="637456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RMHAM has designed a fully-managed IP-based microwave backbone network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Spans Cheyenne, Wyoming down to Belen, New Mexico and across Colorado’s western slope (soon: down to El Paso, Texas)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An infrastructure for partnering clubs and repeater organizations to expand their capabilities (repeater linking, repeater troubleshooting and administration, any IP-based application that is Part 97 compliant, etc.)</a:t>
            </a:r>
          </a:p>
          <a:p>
            <a:endParaRPr lang="en-US" sz="1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RMHAM’s network is comprised of </a:t>
            </a:r>
            <a:r>
              <a:rPr lang="en-US" sz="2000" dirty="0">
                <a:solidFill>
                  <a:srgbClr val="FF0000"/>
                </a:solidFill>
              </a:rPr>
              <a:t>(as of TODAY)</a:t>
            </a:r>
            <a:r>
              <a:rPr lang="en-US" sz="2000" dirty="0"/>
              <a:t>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000" b="1" dirty="0"/>
              <a:t>950+ miles </a:t>
            </a:r>
            <a:r>
              <a:rPr lang="en-US" sz="2000" dirty="0"/>
              <a:t>of combined microwave shots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000" b="1" dirty="0"/>
              <a:t>106</a:t>
            </a:r>
            <a:r>
              <a:rPr lang="en-US" sz="2000" dirty="0"/>
              <a:t> point-to-point and </a:t>
            </a:r>
            <a:r>
              <a:rPr lang="en-US" sz="2000" b="1" dirty="0"/>
              <a:t>14</a:t>
            </a:r>
            <a:r>
              <a:rPr lang="en-US" sz="2000" dirty="0"/>
              <a:t> point-to-multipoint microwave links across New Mexico and Colorado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000" b="1" dirty="0"/>
              <a:t>923</a:t>
            </a:r>
            <a:r>
              <a:rPr lang="en-US" sz="2000" dirty="0"/>
              <a:t> registered devices (routers, repeaters, RTCMs, power controllers, PTZ cameras, VoIP phones, etc.)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1FDCF8-C67D-C74E-A5C1-27CC4BCE7327}"/>
              </a:ext>
            </a:extLst>
          </p:cNvPr>
          <p:cNvGrpSpPr/>
          <p:nvPr/>
        </p:nvGrpSpPr>
        <p:grpSpPr>
          <a:xfrm>
            <a:off x="712127" y="924071"/>
            <a:ext cx="4830400" cy="5739993"/>
            <a:chOff x="1126199" y="1010336"/>
            <a:chExt cx="4830400" cy="573999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1FBF011-693B-044E-86C2-52C33B5966DE}"/>
                </a:ext>
              </a:extLst>
            </p:cNvPr>
            <p:cNvGrpSpPr/>
            <p:nvPr/>
          </p:nvGrpSpPr>
          <p:grpSpPr>
            <a:xfrm>
              <a:off x="1126199" y="1010336"/>
              <a:ext cx="4830400" cy="5739993"/>
              <a:chOff x="907340" y="1010336"/>
              <a:chExt cx="5049259" cy="6000064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541E81AE-F750-3B42-AC1D-EB80F858AE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7342" y="1010336"/>
                <a:ext cx="5049257" cy="3951007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C2B67C2-61DB-A845-A104-8CE2DC9F08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7340" y="4282746"/>
                <a:ext cx="5022225" cy="2727654"/>
              </a:xfrm>
              <a:prstGeom prst="rect">
                <a:avLst/>
              </a:prstGeom>
            </p:spPr>
          </p:pic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6AC8687-180A-B447-8BFF-8514DF907944}"/>
                </a:ext>
              </a:extLst>
            </p:cNvPr>
            <p:cNvCxnSpPr>
              <a:cxnSpLocks/>
            </p:cNvCxnSpPr>
            <p:nvPr/>
          </p:nvCxnSpPr>
          <p:spPr>
            <a:xfrm>
              <a:off x="1273629" y="1318987"/>
              <a:ext cx="0" cy="34126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AFF9120-09B7-CB44-951F-1706A5232352}"/>
                </a:ext>
              </a:extLst>
            </p:cNvPr>
            <p:cNvCxnSpPr>
              <a:cxnSpLocks/>
            </p:cNvCxnSpPr>
            <p:nvPr/>
          </p:nvCxnSpPr>
          <p:spPr>
            <a:xfrm>
              <a:off x="5622616" y="1318987"/>
              <a:ext cx="0" cy="34126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EE94E4E-0F1D-C74D-BA83-D7C66238D7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630" y="4731655"/>
              <a:ext cx="43489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79CA741-AC75-A24C-8223-2EF75CBFCF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630" y="1318987"/>
              <a:ext cx="43489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9965996-B682-B840-90E3-C3EA3FFA0345}"/>
                </a:ext>
              </a:extLst>
            </p:cNvPr>
            <p:cNvCxnSpPr>
              <a:cxnSpLocks/>
            </p:cNvCxnSpPr>
            <p:nvPr/>
          </p:nvCxnSpPr>
          <p:spPr>
            <a:xfrm>
              <a:off x="5026912" y="4731655"/>
              <a:ext cx="0" cy="20186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944890B-AD18-1041-9C06-D7D024451DD3}"/>
                </a:ext>
              </a:extLst>
            </p:cNvPr>
            <p:cNvCxnSpPr>
              <a:cxnSpLocks/>
            </p:cNvCxnSpPr>
            <p:nvPr/>
          </p:nvCxnSpPr>
          <p:spPr>
            <a:xfrm>
              <a:off x="1272981" y="4682669"/>
              <a:ext cx="1" cy="20676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A968BDD-19A9-9242-B723-6F9EDD7F9DA4}"/>
                </a:ext>
              </a:extLst>
            </p:cNvPr>
            <p:cNvSpPr txBox="1"/>
            <p:nvPr/>
          </p:nvSpPr>
          <p:spPr>
            <a:xfrm>
              <a:off x="4268622" y="4396307"/>
              <a:ext cx="12563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COLORADO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A5A1BDF-10FA-C040-946F-6BAC468B1E34}"/>
                </a:ext>
              </a:extLst>
            </p:cNvPr>
            <p:cNvSpPr txBox="1"/>
            <p:nvPr/>
          </p:nvSpPr>
          <p:spPr>
            <a:xfrm>
              <a:off x="3501975" y="6380997"/>
              <a:ext cx="1465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NEW MEXICO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9EF4BFB-7CDF-7441-BE81-6D1D440F0023}"/>
                </a:ext>
              </a:extLst>
            </p:cNvPr>
            <p:cNvSpPr txBox="1"/>
            <p:nvPr/>
          </p:nvSpPr>
          <p:spPr>
            <a:xfrm>
              <a:off x="1195784" y="1013926"/>
              <a:ext cx="1196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WYOMING</a:t>
              </a:r>
            </a:p>
          </p:txBody>
        </p:sp>
      </p:grp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3A0221BE-ACA1-1A4E-8CEB-6FEA89FCF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95FB3-80E5-C9FB-E645-AB625A38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16A7-FD99-4ED4-84B2-DD2D88118427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67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bpmiles\AppData\Local\Microsoft\Windows\Temporary Internet Files\Content.Word\RMHAM_logo copy.bmp">
            <a:extLst>
              <a:ext uri="{FF2B5EF4-FFF2-40B4-BE49-F238E27FC236}">
                <a16:creationId xmlns:a16="http://schemas.microsoft.com/office/drawing/2014/main" id="{17FE86FF-BC4A-ED44-A1E3-6A4F4E76246F}"/>
              </a:ext>
            </a:extLst>
          </p:cNvPr>
          <p:cNvPicPr/>
          <p:nvPr/>
        </p:nvPicPr>
        <p:blipFill>
          <a:blip r:embed="rId2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496" y="273133"/>
            <a:ext cx="1168665" cy="12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542D6112-5B6E-B749-A7A8-9781C4F6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639762"/>
          </a:xfrm>
        </p:spPr>
        <p:txBody>
          <a:bodyPr/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RMHAM’s 5-GHz Microwave Network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5D80AB-A5F2-2046-BE5F-B6538D5907FE}"/>
              </a:ext>
            </a:extLst>
          </p:cNvPr>
          <p:cNvSpPr/>
          <p:nvPr/>
        </p:nvSpPr>
        <p:spPr>
          <a:xfrm>
            <a:off x="5689307" y="1425794"/>
            <a:ext cx="6348705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It is secure</a:t>
            </a:r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, firewalled, and accessible only through RADIUS authorization and authentication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It is managed and monitored 24x7x365 by a dedicated network operations team and a suite of tools/protocols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000" dirty="0" err="1"/>
              <a:t>DevDB</a:t>
            </a:r>
            <a:r>
              <a:rPr lang="en-US" sz="2000" dirty="0"/>
              <a:t>, </a:t>
            </a:r>
            <a:r>
              <a:rPr lang="en-US" sz="2000" dirty="0" err="1"/>
              <a:t>Observium</a:t>
            </a:r>
            <a:r>
              <a:rPr lang="en-US" sz="2000" dirty="0"/>
              <a:t>, </a:t>
            </a:r>
            <a:r>
              <a:rPr lang="en-US" sz="2000" dirty="0" err="1"/>
              <a:t>Smokeping</a:t>
            </a:r>
            <a:r>
              <a:rPr lang="en-US" sz="2000" dirty="0"/>
              <a:t>, OSPF, and  automated email/text alerts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sz="11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Throughput averages 150-Mbit/sec across the network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It is built from reliable COTS 5-GHz networking and microwave equipment configured to operate on Part 97 amateur radio spectrum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It does </a:t>
            </a:r>
            <a:r>
              <a:rPr lang="en-US" sz="2000" u="sng" dirty="0"/>
              <a:t>not</a:t>
            </a:r>
            <a:r>
              <a:rPr lang="en-US" sz="2000" dirty="0"/>
              <a:t> rely on the internet to function…however we do have several internet taps for automatic fail-over if an RF link goes down temporarily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1C40EE-4681-0B41-9347-0C3D5FA8BFE3}"/>
              </a:ext>
            </a:extLst>
          </p:cNvPr>
          <p:cNvGrpSpPr/>
          <p:nvPr/>
        </p:nvGrpSpPr>
        <p:grpSpPr>
          <a:xfrm>
            <a:off x="712127" y="924071"/>
            <a:ext cx="4830400" cy="5739993"/>
            <a:chOff x="1126199" y="1010336"/>
            <a:chExt cx="4830400" cy="573999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C6CE615-F0E8-D442-9B1C-554BBEC8E7CF}"/>
                </a:ext>
              </a:extLst>
            </p:cNvPr>
            <p:cNvGrpSpPr/>
            <p:nvPr/>
          </p:nvGrpSpPr>
          <p:grpSpPr>
            <a:xfrm>
              <a:off x="1126199" y="1010336"/>
              <a:ext cx="4830400" cy="5739993"/>
              <a:chOff x="907340" y="1010336"/>
              <a:chExt cx="5049259" cy="6000064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872B05A0-5462-1A4A-A837-2D790DF306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7342" y="1010336"/>
                <a:ext cx="5049257" cy="395100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50547DF5-A751-F241-984B-87529E1199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7340" y="4282746"/>
                <a:ext cx="5022225" cy="2727654"/>
              </a:xfrm>
              <a:prstGeom prst="rect">
                <a:avLst/>
              </a:prstGeom>
            </p:spPr>
          </p:pic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B843843-8640-434F-8358-F8F99CF99DF1}"/>
                </a:ext>
              </a:extLst>
            </p:cNvPr>
            <p:cNvCxnSpPr>
              <a:cxnSpLocks/>
            </p:cNvCxnSpPr>
            <p:nvPr/>
          </p:nvCxnSpPr>
          <p:spPr>
            <a:xfrm>
              <a:off x="1273629" y="1318987"/>
              <a:ext cx="0" cy="34126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780CD20-EF2C-D845-8423-ADA895E7E89A}"/>
                </a:ext>
              </a:extLst>
            </p:cNvPr>
            <p:cNvCxnSpPr>
              <a:cxnSpLocks/>
            </p:cNvCxnSpPr>
            <p:nvPr/>
          </p:nvCxnSpPr>
          <p:spPr>
            <a:xfrm>
              <a:off x="5622616" y="1318987"/>
              <a:ext cx="0" cy="34126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5187959-F9B9-2E48-A5C8-A52C7E56E1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630" y="4731655"/>
              <a:ext cx="43489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839A2C-0CA9-534B-8EC3-3A6691599E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630" y="1318987"/>
              <a:ext cx="43489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55A324A-D2BE-E040-8062-267AE097486E}"/>
                </a:ext>
              </a:extLst>
            </p:cNvPr>
            <p:cNvCxnSpPr>
              <a:cxnSpLocks/>
            </p:cNvCxnSpPr>
            <p:nvPr/>
          </p:nvCxnSpPr>
          <p:spPr>
            <a:xfrm>
              <a:off x="5026912" y="4731655"/>
              <a:ext cx="0" cy="20186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8709451-4A52-BA4E-92C5-8AB68038DB0F}"/>
                </a:ext>
              </a:extLst>
            </p:cNvPr>
            <p:cNvCxnSpPr>
              <a:cxnSpLocks/>
            </p:cNvCxnSpPr>
            <p:nvPr/>
          </p:nvCxnSpPr>
          <p:spPr>
            <a:xfrm>
              <a:off x="1272981" y="4682669"/>
              <a:ext cx="1" cy="20676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64706B0-0CE2-E84F-B766-F5C1DC0EA9A6}"/>
                </a:ext>
              </a:extLst>
            </p:cNvPr>
            <p:cNvSpPr txBox="1"/>
            <p:nvPr/>
          </p:nvSpPr>
          <p:spPr>
            <a:xfrm>
              <a:off x="4268622" y="4396307"/>
              <a:ext cx="12563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COLORADO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E1A5EB-5BD2-ED44-984F-328558FECBD4}"/>
                </a:ext>
              </a:extLst>
            </p:cNvPr>
            <p:cNvSpPr txBox="1"/>
            <p:nvPr/>
          </p:nvSpPr>
          <p:spPr>
            <a:xfrm>
              <a:off x="3501975" y="6380997"/>
              <a:ext cx="1465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NEW MEXICO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1636652-3781-374B-B6FB-A042D2B739D4}"/>
                </a:ext>
              </a:extLst>
            </p:cNvPr>
            <p:cNvSpPr txBox="1"/>
            <p:nvPr/>
          </p:nvSpPr>
          <p:spPr>
            <a:xfrm>
              <a:off x="1195784" y="1013926"/>
              <a:ext cx="1196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WYOMING</a:t>
              </a:r>
            </a:p>
          </p:txBody>
        </p:sp>
      </p:grp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E77E239A-EEF8-414F-85F9-1F96C2F4D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1" y="6488918"/>
            <a:ext cx="2844059" cy="365125"/>
          </a:xfrm>
        </p:spPr>
        <p:txBody>
          <a:bodyPr/>
          <a:lstStyle/>
          <a:p>
            <a:pPr>
              <a:defRPr/>
            </a:pPr>
            <a:fld id="{78A15CC7-4DDA-4C99-9725-C7219569E45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D87EE0-FA28-0B48-B213-3D237038A57A}"/>
              </a:ext>
            </a:extLst>
          </p:cNvPr>
          <p:cNvSpPr txBox="1"/>
          <p:nvPr/>
        </p:nvSpPr>
        <p:spPr>
          <a:xfrm>
            <a:off x="10039403" y="6375621"/>
            <a:ext cx="1513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*</a:t>
            </a:r>
            <a:r>
              <a:rPr lang="en-US" sz="1400" i="1" dirty="0"/>
              <a:t> = a relative term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CA6950-BF48-EC3F-749C-63ADEC2B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CD43-7937-4EBE-AFE0-697898AC5C61}" type="datetime1">
              <a:rPr lang="en-US" smtClean="0"/>
              <a:t>10/20/2025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25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4630</TotalTime>
  <Words>1219</Words>
  <Application>Microsoft Office PowerPoint</Application>
  <PresentationFormat>Widescreen</PresentationFormat>
  <Paragraphs>269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Office Theme</vt:lpstr>
      <vt:lpstr>PowerPoint Presentation</vt:lpstr>
      <vt:lpstr>Who We Are</vt:lpstr>
      <vt:lpstr>Who We Are</vt:lpstr>
      <vt:lpstr>Who We Are</vt:lpstr>
      <vt:lpstr>Who We Are</vt:lpstr>
      <vt:lpstr>Who We Are</vt:lpstr>
      <vt:lpstr>PowerPoint Presentation</vt:lpstr>
      <vt:lpstr>RMHAM’s 5-GHz Microwave Network</vt:lpstr>
      <vt:lpstr>RMHAM’s 5-GHz Microwave Network</vt:lpstr>
      <vt:lpstr>Why it Matters for Clubs and Repeater Organizations</vt:lpstr>
      <vt:lpstr>Why it Matters for Hams</vt:lpstr>
      <vt:lpstr>Why it Matters for Emergency Communications</vt:lpstr>
      <vt:lpstr>What a Typical Link Looks Like</vt:lpstr>
      <vt:lpstr>Configuration Management.</vt:lpstr>
      <vt:lpstr>RMHAM Network Operations webpage</vt:lpstr>
      <vt:lpstr>PowerPoint Presentation</vt:lpstr>
      <vt:lpstr>PowerPoint Presentation</vt:lpstr>
      <vt:lpstr>Network Monitoring.</vt:lpstr>
      <vt:lpstr>Observium</vt:lpstr>
      <vt:lpstr>Observium (cont.)</vt:lpstr>
      <vt:lpstr>PowerPoint Presentation</vt:lpstr>
      <vt:lpstr>PowerPoint Presentation</vt:lpstr>
      <vt:lpstr>Power Monitoring &amp; Control.</vt:lpstr>
      <vt:lpstr>PowerPoint Presentation</vt:lpstr>
      <vt:lpstr>PowerPoint Presentation</vt:lpstr>
      <vt:lpstr>Network Infrastructure Resources.</vt:lpstr>
      <vt:lpstr>PowerPoint Presentation</vt:lpstr>
      <vt:lpstr>PowerPoint Presentation</vt:lpstr>
      <vt:lpstr>PowerPoint Presentation</vt:lpstr>
      <vt:lpstr>Network Infrastructure Resources (cont).</vt:lpstr>
      <vt:lpstr>Network Community Resources.</vt:lpstr>
      <vt:lpstr>Network RMHAM User Resources.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Mileshosky</dc:creator>
  <cp:lastModifiedBy>Ed James</cp:lastModifiedBy>
  <cp:revision>295</cp:revision>
  <cp:lastPrinted>2024-06-06T17:14:21Z</cp:lastPrinted>
  <dcterms:created xsi:type="dcterms:W3CDTF">2016-02-27T15:34:01Z</dcterms:created>
  <dcterms:modified xsi:type="dcterms:W3CDTF">2025-10-20T20:43:58Z</dcterms:modified>
</cp:coreProperties>
</file>