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3"/>
    <p:restoredTop sz="94610"/>
  </p:normalViewPr>
  <p:slideViewPr>
    <p:cSldViewPr snapToGrid="0" snapToObjects="1">
      <p:cViewPr varScale="1">
        <p:scale>
          <a:sx n="153" d="100"/>
          <a:sy n="153" d="100"/>
        </p:scale>
        <p:origin x="8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F8B1-BA88-D1F4-CE99-B87CDE443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F74AD-DD42-A653-517D-9CEE82579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DCCD4-4AB6-9EEF-CFB7-34E5BDDBB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080F1-6186-4E24-3584-61E54B429E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36255" y="1238250"/>
            <a:ext cx="5071491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Microcontrollers for Amateur Radio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2933573" y="2724150"/>
            <a:ext cx="327670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spcBef>
                <a:spcPts val="1500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Practical Introduction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2420197" y="4134543"/>
            <a:ext cx="4303606" cy="713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Dean Mertz, K0MKT   eme432@gmail.com</a:t>
            </a:r>
            <a:endParaRPr lang="en-US" sz="1500" dirty="0">
              <a:solidFill>
                <a:schemeClr val="bg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Glenn Reker, KE0UWC   ke0uwc@arrl.net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71271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Getting Started with CircuitPython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628775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Easy Steps: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2276475"/>
            <a:ext cx="8382000" cy="116205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Edit code: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Board appears as USB drive CIRCUITPY. Open code.py in text editor, save, runs in 1 second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the REPL (Read-Eval-Print Loop):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Press Ctrl-C for Python prompt, test live, Ctrl-D to reload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libraries: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Copy to lib/ folder, import in code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381000" y="3876675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cost: $0 • No IDE required!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34282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Recommended Editor: Mu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536353"/>
            <a:ext cx="3230880" cy="1876425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 and simple Python editor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Works great with CircuitPython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Built-in serial console for REPL access</a:t>
            </a:r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cs typeface="Arial" pitchFamily="34" charset="-120"/>
              </a:rPr>
              <a:t>Uploads/downloads </a:t>
            </a:r>
            <a:r>
              <a:rPr lang="en-US" sz="1350" dirty="0" err="1">
                <a:solidFill>
                  <a:srgbClr val="1D1D1D"/>
                </a:solidFill>
                <a:latin typeface="Arial" pitchFamily="34" charset="0"/>
                <a:cs typeface="Arial" pitchFamily="34" charset="-120"/>
              </a:rPr>
              <a:t>code.py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cs typeface="Arial" pitchFamily="34" charset="-120"/>
              </a:rPr>
              <a:t> file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Important: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Does not auto-save (prevents board restarts)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381000" y="3793778"/>
            <a:ext cx="4119372" cy="293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10"/>
              </a:lnSpc>
              <a:spcBef>
                <a:spcPts val="3000"/>
              </a:spcBef>
              <a:spcAft>
                <a:spcPts val="300"/>
              </a:spcAft>
              <a:buNone/>
            </a:pPr>
            <a:r>
              <a:rPr lang="en-US" sz="1650" b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Download: codewith.mu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381000" y="4229993"/>
            <a:ext cx="4119372" cy="253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95"/>
              </a:lnSpc>
              <a:spcBef>
                <a:spcPts val="1125"/>
              </a:spcBef>
              <a:spcAft>
                <a:spcPts val="300"/>
              </a:spcAft>
              <a:buNone/>
            </a:pPr>
            <a:r>
              <a:rPr lang="en-US" sz="1425" i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use any text editor -just disable auto-save!</a:t>
            </a:r>
            <a:endParaRPr lang="en-US" sz="1425" dirty="0"/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F6854F-E5F3-0B00-3710-6FBE0D362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856" y="952501"/>
            <a:ext cx="4759440" cy="4097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85844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Today's Project: Morse Code Keyer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2485748" y="1759297"/>
            <a:ext cx="4172504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rgbClr val="452F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compact keyer for dual-paddle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756810" y="2555528"/>
            <a:ext cx="163023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this project?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2890242" y="3155603"/>
            <a:ext cx="3363367" cy="11811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ctr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Demonstrates timing-critical programming</a:t>
            </a:r>
            <a:endParaRPr lang="en-US" sz="1350" dirty="0"/>
          </a:p>
          <a:p>
            <a:pPr marL="95250" indent="-95250" algn="ctr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Runs perfectly on Feather M4</a:t>
            </a:r>
            <a:endParaRPr lang="en-US" sz="1350" dirty="0"/>
          </a:p>
          <a:p>
            <a:pPr marL="95250" indent="-95250" algn="ctr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 tool hams can use</a:t>
            </a:r>
            <a:endParaRPr lang="en-US" sz="1350" dirty="0"/>
          </a:p>
          <a:p>
            <a:pPr marL="95250" indent="-95250" algn="ctr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Shows capability of compact boards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Hardware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50971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Microcontroller:</a:t>
            </a: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Feather M4 Express ($25)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2081212"/>
            <a:ext cx="8382000" cy="8763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MHz - fast enough for precise CW timing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Compact - perfect for portable use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GPIO pins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381000" y="3348038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875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Additional Components:</a:t>
            </a: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Piezo speaker, 3.5mm jack, enclosure, wire ($4-9)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81000" y="3995738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5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Total: ~$29-34</a:t>
            </a:r>
            <a:endParaRPr lang="en-US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FE824-A07B-C359-4B8F-5FEF06E36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840273"/>
            <a:ext cx="1840898" cy="73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DB6B9-8BC4-FECF-7A27-D5D7AAA5A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0752" y="3705224"/>
            <a:ext cx="1262903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BA04F-17C9-BE57-06A9-2F508A5468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4736" y="3876675"/>
            <a:ext cx="827887" cy="5333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Wiring Diagram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381000" y="4604905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 5-wire connection!</a:t>
            </a:r>
            <a:endParaRPr lang="en-US" sz="1500" dirty="0"/>
          </a:p>
        </p:txBody>
      </p:sp>
      <p:pic>
        <p:nvPicPr>
          <p:cNvPr id="14" name="Picture 13" descr="A diagram of a circuit board&#10;&#10;AI-generated content may be incorrect.">
            <a:extLst>
              <a:ext uri="{FF2B5EF4-FFF2-40B4-BE49-F238E27FC236}">
                <a16:creationId xmlns:a16="http://schemas.microsoft.com/office/drawing/2014/main" id="{34C2F2E0-C506-9827-B62E-D84F15D11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395" y="952500"/>
            <a:ext cx="5574901" cy="35711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CW Keyer Breadboard</a:t>
            </a:r>
            <a:endParaRPr lang="en-US" sz="2700" dirty="0"/>
          </a:p>
        </p:txBody>
      </p:sp>
      <p:pic>
        <p:nvPicPr>
          <p:cNvPr id="8" name="Picture 7" descr="A close up of a device&#10;&#10;AI-generated content may be incorrect.">
            <a:extLst>
              <a:ext uri="{FF2B5EF4-FFF2-40B4-BE49-F238E27FC236}">
                <a16:creationId xmlns:a16="http://schemas.microsoft.com/office/drawing/2014/main" id="{42F56158-5D92-470E-520F-E81063C9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18" y="787085"/>
            <a:ext cx="5584394" cy="42329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1: Configuration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76250" y="2526209"/>
            <a:ext cx="8355330" cy="1005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Configuration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WPM = 20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SIDETONE_FREQ = 700</a:t>
            </a:r>
            <a:endParaRPr lang="en-US" sz="1650" dirty="0"/>
          </a:p>
          <a:p>
            <a:pPr marL="0" indent="0" algn="l">
              <a:lnSpc>
                <a:spcPts val="1980"/>
              </a:lnSpc>
              <a:buNone/>
            </a:pPr>
            <a:r>
              <a:rPr lang="en-US" sz="1650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dit_time = (1.2 / WPM) # PARIS standard: 50 </a:t>
            </a:r>
            <a:r>
              <a:rPr lang="en-US" sz="1650" dirty="0" err="1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dit</a:t>
            </a:r>
            <a:r>
              <a:rPr lang="en-US" sz="1650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units = 1 word</a:t>
            </a:r>
            <a:endParaRPr lang="en-US" sz="1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34282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2: Initialize Hardware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76250" y="1726109"/>
            <a:ext cx="8355330" cy="2605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Paddle inputs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dit_paddle = digitalio.DigitalInOut(board.D0)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dit_paddle.direction = INPUT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dit_paddle.pull = Pull.UP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dah_paddle = digitalio.DigitalInOut(board.D1)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dah_paddle.direction = INPUT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dah_paddle.pull = Pull.UP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Keying output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key_out = digitalio.DigitalInOut(board.D4)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key_out.direction = OUTPUT</a:t>
            </a:r>
            <a:endParaRPr lang="en-US" sz="14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02291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3: Key Control Functions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76250" y="1726109"/>
            <a:ext cx="8355330" cy="2605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def key_down():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global sidetone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key_out.value = True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sidetone = pwmio.PWMOut(board.D5,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frequency=700, duty_cycle=32768)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def key_up():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global sidetone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key_out.value = False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if sidetone: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sidetone.deinit()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sidetone = None</a:t>
            </a:r>
            <a:endParaRPr lang="en-US" sz="14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63499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4: Element Timing Functions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76250" y="1834604"/>
            <a:ext cx="8355330" cy="238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def send_dit():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key_down()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time.sleep(dit_time)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key_up()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time.sleep(dit_time)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def send_dah():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key_down()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time.sleep(dit_time * 3)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key_up()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time.sleep(dit_time)</a:t>
            </a:r>
            <a:endParaRPr lang="en-US" sz="14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This Talk Is For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519238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Many hams use Raspberry Pi</a:t>
            </a: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hotspots and digital modes.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2166938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5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for hardware projects,</a:t>
            </a:r>
            <a:r>
              <a:rPr lang="en-US" sz="15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microcontrollers are simpler: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81000" y="2767013"/>
            <a:ext cx="8382000" cy="8763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operating system to manage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Instant boot, instant results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connect and code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81000" y="408146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can already solder. We'll show you the programming part.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5: Main Loop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76250" y="1834604"/>
            <a:ext cx="8355330" cy="238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def iambic_keyer_mode_a():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last_element = None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while True: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dit_pressed = not dit_paddle.value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dah_pressed = not dah_paddle.value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if dit_pressed and dah_pressed: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if last_element == 'dit':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send_dah()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else: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send_dit()</a:t>
            </a:r>
            <a:endParaRPr lang="en-US" sz="14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01319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 5: Main Loop (continued)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76250" y="1726109"/>
            <a:ext cx="8355330" cy="2605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elif dit_pressed: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send_dit()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last_element = 'dit'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elif dah_pressed: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send_dah()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last_element = 'dah'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else: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last_element = None</a:t>
            </a: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endParaRPr lang="en-US" sz="1425" dirty="0"/>
          </a:p>
          <a:p>
            <a:pPr marL="0" indent="0" algn="l">
              <a:lnSpc>
                <a:spcPts val="1710"/>
              </a:lnSpc>
              <a:buNone/>
            </a:pPr>
            <a:r>
              <a:rPr lang="en-US" sz="1425" dirty="0">
                <a:solidFill>
                  <a:srgbClr val="1D1D1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iambic_keyer_mode_a() # Start!</a:t>
            </a:r>
            <a:endParaRPr lang="en-US" sz="14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Enhancements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257300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Easy additions: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1809750"/>
            <a:ext cx="8382000" cy="8763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Potentiometer for speed adjustment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Button to switch modes A/B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Store settings in memory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381000" y="3124200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Advanced: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81000" y="3676650"/>
            <a:ext cx="8382000" cy="8763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USB/CAT control for logging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 adjustment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speed memories</a:t>
            </a:r>
            <a:endParaRPr lang="en-US" sz="13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15893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Troubleshooting: Board Issues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257300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Won't enter bootloader?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1809750"/>
            <a:ext cx="8382000" cy="8763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Try double-click rhythm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Try different USB cable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Check connection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381000" y="3124200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 corruption?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81000" y="3676650"/>
            <a:ext cx="8382000" cy="8763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eject before unplugging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Never unplug while LED blinking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Backup files regularly</a:t>
            </a:r>
            <a:endParaRPr lang="en-US" sz="13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39210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Troubleshooting: Serial Console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461195"/>
            <a:ext cx="8549640" cy="253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95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25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Don't see the serial console?</a:t>
            </a:r>
            <a:endParaRPr lang="en-US" sz="1425" dirty="0"/>
          </a:p>
        </p:txBody>
      </p:sp>
      <p:sp>
        <p:nvSpPr>
          <p:cNvPr id="5" name="Text 3"/>
          <p:cNvSpPr/>
          <p:nvPr/>
        </p:nvSpPr>
        <p:spPr>
          <a:xfrm>
            <a:off x="381000" y="2143125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875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Put board in Safe Mode: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81000" y="2743200"/>
            <a:ext cx="8382000" cy="8763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Click reset button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Wait for LED to flash yellow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Press reset again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81000" y="4057650"/>
            <a:ext cx="8549640" cy="253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95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425" i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Note: Drive corruption usually shows as CIRCUITPY folder being read-only</a:t>
            </a:r>
            <a:endParaRPr lang="en-US" sz="14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 Tips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362075"/>
            <a:ext cx="8382000" cy="1638300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 in REPL first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Interactive is faster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backups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Of working code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Properly eject drives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Prevent corruption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error messages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They’re (mostly) helpful!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Protect from static discharge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 Touch grounded metal first</a:t>
            </a:r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cs typeface="Arial" pitchFamily="34" charset="-120"/>
              </a:rPr>
              <a:t>Watch logic voltage 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cs typeface="Arial" pitchFamily="34" charset="-120"/>
              </a:rPr>
              <a:t>– Some boards can tolerate 5-Volt logic, but not all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381000" y="3286125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225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stuck: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81000" y="3838575"/>
            <a:ext cx="8382000" cy="571500"/>
          </a:xfrm>
          <a:prstGeom prst="rect">
            <a:avLst/>
          </a:prstGeom>
          <a:noFill/>
          <a:ln/>
        </p:spPr>
        <p:txBody>
          <a:bodyPr wrap="square" lIns="90488" tIns="0" rIns="0" bIns="0" rtlCol="0" anchor="t"/>
          <a:lstStyle/>
          <a:p>
            <a:pPr marL="90488" indent="-90488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Adafruit Discord: #help-with-circuitpython</a:t>
            </a:r>
            <a:endParaRPr lang="en-US" sz="1350" dirty="0"/>
          </a:p>
          <a:p>
            <a:pPr marL="90488" indent="-90488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Post: board type, version, error, code</a:t>
            </a:r>
            <a:endParaRPr lang="en-US" sz="13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3622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Getting Started: Your Path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282432" y="1085850"/>
            <a:ext cx="2345436" cy="111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First board:</a:t>
            </a:r>
            <a:b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Circuit Playground Express, Trinket M0, or Feather M4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297180" y="2943606"/>
            <a:ext cx="2409444" cy="1399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5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First projects:</a:t>
            </a:r>
            <a:b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Blink LED</a:t>
            </a:r>
            <a:b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a button</a:t>
            </a:r>
            <a:b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CW keyer</a:t>
            </a:r>
            <a:b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OLED display</a:t>
            </a:r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48919-786C-35A4-C01A-B5CE59DAE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976" y="794532"/>
            <a:ext cx="5544624" cy="4158468"/>
          </a:xfrm>
          <a:prstGeom prst="rect">
            <a:avLst/>
          </a:prstGeom>
        </p:spPr>
      </p:pic>
      <p:sp>
        <p:nvSpPr>
          <p:cNvPr id="8" name="Speech Bubble: Rectangle with Corners Rounded 3">
            <a:extLst>
              <a:ext uri="{FF2B5EF4-FFF2-40B4-BE49-F238E27FC236}">
                <a16:creationId xmlns:a16="http://schemas.microsoft.com/office/drawing/2014/main" id="{A6223147-CD8A-1760-7F87-0322E2302A0B}"/>
              </a:ext>
            </a:extLst>
          </p:cNvPr>
          <p:cNvSpPr/>
          <p:nvPr/>
        </p:nvSpPr>
        <p:spPr>
          <a:xfrm>
            <a:off x="4455193" y="952500"/>
            <a:ext cx="756887" cy="459657"/>
          </a:xfrm>
          <a:prstGeom prst="wedgeRoundRectCallout">
            <a:avLst>
              <a:gd name="adj1" fmla="val -44949"/>
              <a:gd name="adj2" fmla="val 1195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Sparkfun</a:t>
            </a:r>
            <a:r>
              <a:rPr lang="en-US" sz="1000" dirty="0"/>
              <a:t> Things_ 2040</a:t>
            </a: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99D4C4E8-5C36-C8D2-C25D-330B0FEC577A}"/>
              </a:ext>
            </a:extLst>
          </p:cNvPr>
          <p:cNvSpPr/>
          <p:nvPr/>
        </p:nvSpPr>
        <p:spPr>
          <a:xfrm>
            <a:off x="3397832" y="4324519"/>
            <a:ext cx="1258529" cy="287987"/>
          </a:xfrm>
          <a:prstGeom prst="wedgeRoundRectCallout">
            <a:avLst>
              <a:gd name="adj1" fmla="val 70741"/>
              <a:gd name="adj2" fmla="val -901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Heltec</a:t>
            </a:r>
            <a:r>
              <a:rPr lang="en-US" sz="1000" dirty="0"/>
              <a:t> L0Ra V3</a:t>
            </a:r>
          </a:p>
        </p:txBody>
      </p:sp>
      <p:sp>
        <p:nvSpPr>
          <p:cNvPr id="10" name="Speech Bubble: Rectangle with Corners Rounded 5">
            <a:extLst>
              <a:ext uri="{FF2B5EF4-FFF2-40B4-BE49-F238E27FC236}">
                <a16:creationId xmlns:a16="http://schemas.microsoft.com/office/drawing/2014/main" id="{80CC0FAB-07EB-A01A-EEFE-8FB57D9FFE84}"/>
              </a:ext>
            </a:extLst>
          </p:cNvPr>
          <p:cNvSpPr/>
          <p:nvPr/>
        </p:nvSpPr>
        <p:spPr>
          <a:xfrm>
            <a:off x="7141170" y="4343399"/>
            <a:ext cx="1258529" cy="287987"/>
          </a:xfrm>
          <a:prstGeom prst="wedgeRoundRectCallout">
            <a:avLst>
              <a:gd name="adj1" fmla="val -42438"/>
              <a:gd name="adj2" fmla="val -27979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Adafruit </a:t>
            </a:r>
            <a:r>
              <a:rPr lang="en-US" sz="1000" dirty="0" err="1"/>
              <a:t>MetroMiini</a:t>
            </a:r>
            <a:endParaRPr lang="en-US" sz="1000" dirty="0"/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9201AB99-0199-00BB-DDFB-1C5A25C93191}"/>
              </a:ext>
            </a:extLst>
          </p:cNvPr>
          <p:cNvSpPr/>
          <p:nvPr/>
        </p:nvSpPr>
        <p:spPr>
          <a:xfrm>
            <a:off x="5504687" y="1038334"/>
            <a:ext cx="1258529" cy="287987"/>
          </a:xfrm>
          <a:prstGeom prst="wedgeRoundRectCallout">
            <a:avLst>
              <a:gd name="adj1" fmla="val 74913"/>
              <a:gd name="adj2" fmla="val 25680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Adafruit Circuit Playground Express</a:t>
            </a:r>
          </a:p>
        </p:txBody>
      </p:sp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7909CE99-4228-60D8-4CA2-4D4ED5A979CD}"/>
              </a:ext>
            </a:extLst>
          </p:cNvPr>
          <p:cNvSpPr/>
          <p:nvPr/>
        </p:nvSpPr>
        <p:spPr>
          <a:xfrm>
            <a:off x="3463807" y="3406618"/>
            <a:ext cx="788153" cy="473768"/>
          </a:xfrm>
          <a:prstGeom prst="wedgeRoundRectCallout">
            <a:avLst>
              <a:gd name="adj1" fmla="val 83917"/>
              <a:gd name="adj2" fmla="val -10244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Pimoroni</a:t>
            </a:r>
            <a:r>
              <a:rPr lang="en-US" sz="1000" dirty="0"/>
              <a:t>  Tiny 2040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6C7518-B0C5-994F-430F-C64E07D5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ADD34AB-9AB5-2592-B08F-2D200D394174}"/>
              </a:ext>
            </a:extLst>
          </p:cNvPr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8ADD9E6-A08C-2DB2-9F36-70FF71720CFA}"/>
              </a:ext>
            </a:extLst>
          </p:cNvPr>
          <p:cNvSpPr/>
          <p:nvPr/>
        </p:nvSpPr>
        <p:spPr>
          <a:xfrm>
            <a:off x="381000" y="190500"/>
            <a:ext cx="436226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Getting Started: Your Path</a:t>
            </a:r>
            <a:endParaRPr lang="en-US" sz="27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0910D93-A1A1-9D48-678A-E23ABD9A4C1A}"/>
              </a:ext>
            </a:extLst>
          </p:cNvPr>
          <p:cNvSpPr/>
          <p:nvPr/>
        </p:nvSpPr>
        <p:spPr>
          <a:xfrm>
            <a:off x="297180" y="952500"/>
            <a:ext cx="2345436" cy="111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C01E4-0189-E41E-D20F-A6109F5A3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271" y="842772"/>
            <a:ext cx="5608057" cy="4206043"/>
          </a:xfrm>
          <a:prstGeom prst="rect">
            <a:avLst/>
          </a:prstGeom>
        </p:spPr>
      </p:pic>
      <p:sp>
        <p:nvSpPr>
          <p:cNvPr id="14" name="Speech Bubble: Rectangle with Corners Rounded 6">
            <a:extLst>
              <a:ext uri="{FF2B5EF4-FFF2-40B4-BE49-F238E27FC236}">
                <a16:creationId xmlns:a16="http://schemas.microsoft.com/office/drawing/2014/main" id="{5FC09FB5-D4CE-83BE-DA7C-471C7ACABCA0}"/>
              </a:ext>
            </a:extLst>
          </p:cNvPr>
          <p:cNvSpPr/>
          <p:nvPr/>
        </p:nvSpPr>
        <p:spPr>
          <a:xfrm>
            <a:off x="1839623" y="1031195"/>
            <a:ext cx="722507" cy="345161"/>
          </a:xfrm>
          <a:prstGeom prst="wedgeRoundRectCallout">
            <a:avLst>
              <a:gd name="adj1" fmla="val 82507"/>
              <a:gd name="adj2" fmla="val 9236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OLED Display</a:t>
            </a:r>
          </a:p>
        </p:txBody>
      </p:sp>
      <p:sp>
        <p:nvSpPr>
          <p:cNvPr id="15" name="Speech Bubble: Rectangle with Corners Rounded 6">
            <a:extLst>
              <a:ext uri="{FF2B5EF4-FFF2-40B4-BE49-F238E27FC236}">
                <a16:creationId xmlns:a16="http://schemas.microsoft.com/office/drawing/2014/main" id="{5394E48A-C361-8229-2515-434850F2B917}"/>
              </a:ext>
            </a:extLst>
          </p:cNvPr>
          <p:cNvSpPr/>
          <p:nvPr/>
        </p:nvSpPr>
        <p:spPr>
          <a:xfrm>
            <a:off x="5323726" y="952500"/>
            <a:ext cx="1383792" cy="502552"/>
          </a:xfrm>
          <a:prstGeom prst="wedgeRoundRectCallout">
            <a:avLst>
              <a:gd name="adj1" fmla="val -85817"/>
              <a:gd name="adj2" fmla="val 2877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Temperature, pressure, humidity Sensor</a:t>
            </a:r>
          </a:p>
        </p:txBody>
      </p:sp>
      <p:sp>
        <p:nvSpPr>
          <p:cNvPr id="17" name="Speech Bubble: Rectangle with Corners Rounded 6">
            <a:extLst>
              <a:ext uri="{FF2B5EF4-FFF2-40B4-BE49-F238E27FC236}">
                <a16:creationId xmlns:a16="http://schemas.microsoft.com/office/drawing/2014/main" id="{F9485A9F-189A-11B1-5344-5D8EC982F21C}"/>
              </a:ext>
            </a:extLst>
          </p:cNvPr>
          <p:cNvSpPr/>
          <p:nvPr/>
        </p:nvSpPr>
        <p:spPr>
          <a:xfrm>
            <a:off x="2700528" y="4343399"/>
            <a:ext cx="1383792" cy="502552"/>
          </a:xfrm>
          <a:prstGeom prst="wedgeRoundRectCallout">
            <a:avLst>
              <a:gd name="adj1" fmla="val -68636"/>
              <a:gd name="adj2" fmla="val -2022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LCD text-only Display</a:t>
            </a:r>
          </a:p>
        </p:txBody>
      </p:sp>
      <p:sp>
        <p:nvSpPr>
          <p:cNvPr id="18" name="Speech Bubble: Rectangle with Corners Rounded 6">
            <a:extLst>
              <a:ext uri="{FF2B5EF4-FFF2-40B4-BE49-F238E27FC236}">
                <a16:creationId xmlns:a16="http://schemas.microsoft.com/office/drawing/2014/main" id="{85ACBB9F-9D20-FE75-A2A9-3F34E964FC98}"/>
              </a:ext>
            </a:extLst>
          </p:cNvPr>
          <p:cNvSpPr/>
          <p:nvPr/>
        </p:nvSpPr>
        <p:spPr>
          <a:xfrm>
            <a:off x="5946648" y="4155580"/>
            <a:ext cx="987420" cy="615156"/>
          </a:xfrm>
          <a:prstGeom prst="wedgeRoundRectCallout">
            <a:avLst>
              <a:gd name="adj1" fmla="val -96930"/>
              <a:gd name="adj2" fmla="val 64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Temperature, pressure, humidity Sensor</a:t>
            </a:r>
          </a:p>
        </p:txBody>
      </p:sp>
    </p:spTree>
    <p:extLst>
      <p:ext uri="{BB962C8B-B14F-4D97-AF65-F5344CB8AC3E}">
        <p14:creationId xmlns:p14="http://schemas.microsoft.com/office/powerpoint/2010/main" val="312930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What's the Difference?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809750"/>
            <a:ext cx="4038600" cy="2438400"/>
          </a:xfrm>
          <a:prstGeom prst="roundRect">
            <a:avLst>
              <a:gd name="adj" fmla="val 3125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66750" y="2095500"/>
            <a:ext cx="353644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250" b="1" dirty="0">
                <a:solidFill>
                  <a:srgbClr val="452F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Microcontroller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666750" y="2781300"/>
            <a:ext cx="3467100" cy="11811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Dedicated chip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Runs one program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Bare metal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Instant boot (milliseconds)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724400" y="1809750"/>
            <a:ext cx="4038600" cy="2438400"/>
          </a:xfrm>
          <a:prstGeom prst="roundRect">
            <a:avLst>
              <a:gd name="adj" fmla="val 3125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010150" y="2095500"/>
            <a:ext cx="353644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25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Raspberry Pi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5010150" y="2781300"/>
            <a:ext cx="3467100" cy="11811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 computer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Runs Linux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programs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20-40 second boot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 Table</a:t>
            </a:r>
            <a:endParaRPr lang="en-US" sz="2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81000" y="1295400"/>
          <a:ext cx="7772400" cy="34671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Feature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2F7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Microcontroller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2F7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Raspberry Pi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Boot time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Instant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20-40 seconds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Power draw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20-50mA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600-1200mA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Power loss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Instant restart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File corruption risk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Real-time control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Precise µs timing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OS interrupts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Cost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$5-$35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$80+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Complexity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Simple, focused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Full computer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3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428453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to Choose Each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2109788"/>
            <a:ext cx="4038600" cy="1838325"/>
          </a:xfrm>
          <a:prstGeom prst="roundRect">
            <a:avLst>
              <a:gd name="adj" fmla="val 4145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19125" y="2347913"/>
            <a:ext cx="36335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1125"/>
              </a:spcAft>
              <a:buNone/>
            </a:pPr>
            <a:r>
              <a:rPr lang="en-US" sz="2250" b="1" dirty="0">
                <a:solidFill>
                  <a:srgbClr val="452F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Microcontroller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619125" y="2833688"/>
            <a:ext cx="3562350" cy="8763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Keyers, controllers, interfaces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Portable/battery operations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Precise timing needs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724400" y="1957388"/>
            <a:ext cx="4038600" cy="2143125"/>
          </a:xfrm>
          <a:prstGeom prst="roundRect">
            <a:avLst>
              <a:gd name="adj" fmla="val 3556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962525" y="2195513"/>
            <a:ext cx="3633597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1125"/>
              </a:spcAft>
              <a:buNone/>
            </a:pPr>
            <a:r>
              <a:rPr lang="en-US" sz="225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Raspberry Pi</a:t>
            </a:r>
            <a:endParaRPr lang="en-US" sz="2250" dirty="0"/>
          </a:p>
        </p:txBody>
      </p:sp>
      <p:sp>
        <p:nvSpPr>
          <p:cNvPr id="9" name="Text 7"/>
          <p:cNvSpPr/>
          <p:nvPr/>
        </p:nvSpPr>
        <p:spPr>
          <a:xfrm>
            <a:off x="4962525" y="2681288"/>
            <a:ext cx="3562350" cy="11811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SDR applications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interfaces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signal processing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Network services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618877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Project Requirements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200501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questions to ask: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2605088"/>
            <a:ext cx="8382000" cy="14859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many I/O pins?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Digital/analog inputs/outputs, serial interfaces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 protocols?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UART/Serial (CAT), I2C (displays), SPI (SD cards)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Processing power?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Simple tasks work on any board, timing-critical needs vary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requirements?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Fixed vs. battery/portable operation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Display needs?</a:t>
            </a: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OLED, LCD, or none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C3F359-9177-F1DF-231F-3BBC8593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765353" y="1839226"/>
            <a:ext cx="882305" cy="110348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525608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Popular Microcontroller Boards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26206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Family</a:t>
            </a: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(C++) - $10-$40 • Most tutorials available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183356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Teensy</a:t>
            </a: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(C++) - $20-$30 • Very fast, excellent audio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381000" y="240506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STM32 Nucleo</a:t>
            </a: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(C++) - $10-$25 • Professional development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381000" y="297656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ESP32</a:t>
            </a: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(C++/MicroPython) - $5-$15 • Built-in WiFi/Bluetooth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81000" y="354806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CircuitPython Boards</a:t>
            </a:r>
            <a:r>
              <a:rPr lang="en-US" sz="150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(Python) - Adafruit, Raspberry Pi Pico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81000" y="4243388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875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Today: Using CircuitPython for ease of learning</a:t>
            </a:r>
            <a:endParaRPr lang="en-US" sz="1500" dirty="0"/>
          </a:p>
        </p:txBody>
      </p:sp>
      <p:pic>
        <p:nvPicPr>
          <p:cNvPr id="11" name="Picture 10" descr="A blue circuit board with white text&#10;&#10;AI-generated content may be incorrect.">
            <a:extLst>
              <a:ext uri="{FF2B5EF4-FFF2-40B4-BE49-F238E27FC236}">
                <a16:creationId xmlns:a16="http://schemas.microsoft.com/office/drawing/2014/main" id="{EF0511D8-11BD-5EEE-5CF7-D9CAF749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086" y="893784"/>
            <a:ext cx="946594" cy="946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4451E-7199-E66A-A333-AB56B97F9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64" y="1715752"/>
            <a:ext cx="1354975" cy="393153"/>
          </a:xfrm>
          <a:prstGeom prst="rect">
            <a:avLst/>
          </a:prstGeom>
        </p:spPr>
      </p:pic>
      <p:pic>
        <p:nvPicPr>
          <p:cNvPr id="1026" name="Picture 2" descr="ESP32-DEVKITC-32UE">
            <a:extLst>
              <a:ext uri="{FF2B5EF4-FFF2-40B4-BE49-F238E27FC236}">
                <a16:creationId xmlns:a16="http://schemas.microsoft.com/office/drawing/2014/main" id="{BF02273A-2A20-9C37-783E-B666F91E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50981" y="2710980"/>
            <a:ext cx="431835" cy="7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57750-5D0F-C347-922D-BEA7A9ED3B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7767" y="3746881"/>
            <a:ext cx="837476" cy="3973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8A90FE-32CB-5898-036C-56F730342E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365255" y="3328897"/>
            <a:ext cx="531253" cy="11974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858012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Today's Featured Board: Adafruit Feather M4 Express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27904" y="2224087"/>
            <a:ext cx="4038600" cy="1609725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GPIO pins: Digital and Analog I/O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Built-in battery charging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Many stacking accessory boards available</a:t>
            </a:r>
            <a:endParaRPr lang="en-US" sz="1350" dirty="0"/>
          </a:p>
          <a:p>
            <a:pPr marL="95250" indent="-95250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Displays, Ethernet, GPS, and more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E98A6-7351-BE4B-E6F7-81A5B3DA5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017" y="1411648"/>
            <a:ext cx="3294888" cy="1309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E58150-6C18-62C8-810E-D50029BEC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249021"/>
            <a:ext cx="4742518" cy="1597535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3DCEA8BF-7836-5BBA-3C0A-E89FB04F1AFE}"/>
              </a:ext>
            </a:extLst>
          </p:cNvPr>
          <p:cNvSpPr/>
          <p:nvPr/>
        </p:nvSpPr>
        <p:spPr>
          <a:xfrm>
            <a:off x="381000" y="1095711"/>
            <a:ext cx="506759" cy="315937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algn="l">
              <a:lnSpc>
                <a:spcPts val="2100"/>
              </a:lnSpc>
              <a:buSzPct val="100000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</a:t>
            </a:r>
            <a:endParaRPr lang="en-US" sz="1350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FDEA4161-6487-DC80-B99F-6B1C0596824D}"/>
              </a:ext>
            </a:extLst>
          </p:cNvPr>
          <p:cNvSpPr/>
          <p:nvPr/>
        </p:nvSpPr>
        <p:spPr>
          <a:xfrm>
            <a:off x="381000" y="2933084"/>
            <a:ext cx="679704" cy="315937"/>
          </a:xfrm>
          <a:prstGeom prst="rect">
            <a:avLst/>
          </a:prstGeom>
          <a:noFill/>
          <a:ln/>
        </p:spPr>
        <p:txBody>
          <a:bodyPr wrap="square" lIns="95250" tIns="0" rIns="0" bIns="0" rtlCol="0" anchor="t"/>
          <a:lstStyle/>
          <a:p>
            <a:pPr algn="l">
              <a:lnSpc>
                <a:spcPts val="2100"/>
              </a:lnSpc>
              <a:buSzPct val="100000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Bottom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452F78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190500"/>
            <a:ext cx="653853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Python: Easy to Start, Great Resources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381000" y="1362075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CircuitPython for this talk: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81000" y="1962150"/>
            <a:ext cx="8382000" cy="1790700"/>
          </a:xfrm>
          <a:prstGeom prst="rect">
            <a:avLst/>
          </a:prstGeom>
          <a:noFill/>
          <a:ln/>
        </p:spPr>
        <p:txBody>
          <a:bodyPr wrap="square" lIns="85725" tIns="0" rIns="0" bIns="0" rtlCol="0" anchor="t"/>
          <a:lstStyle/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syntax - if you know Python, you're ready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compile step - edit, save, runs immediately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Interactive REPL (Read-Eval-Print Loop) - test commands live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error messages (mostly)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Excellent library support</a:t>
            </a:r>
            <a:endParaRPr lang="en-US" sz="1350" dirty="0"/>
          </a:p>
          <a:p>
            <a:pPr marL="85725" indent="-85725" algn="l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Active community - Adafruit Discord always responsive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381000" y="4143375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spcBef>
                <a:spcPts val="1875"/>
              </a:spcBef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Perfect for rapid prototyping and learning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1333</Words>
  <Application>Microsoft Macintosh PowerPoint</Application>
  <PresentationFormat>On-screen Show (16:9)</PresentationFormat>
  <Paragraphs>258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Microcontrollers for Amateur Radio</dc:title>
  <dc:subject>PptxGenJS Presentation</dc:subject>
  <dc:creator>Dean Mertz K0MKT, Glenn Reker KE0UWC</dc:creator>
  <cp:lastModifiedBy>Dean Mertz</cp:lastModifiedBy>
  <cp:revision>24</cp:revision>
  <dcterms:created xsi:type="dcterms:W3CDTF">2025-10-25T06:17:16Z</dcterms:created>
  <dcterms:modified xsi:type="dcterms:W3CDTF">2025-10-25T19:21:29Z</dcterms:modified>
</cp:coreProperties>
</file>