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0" r:id="rId3"/>
    <p:sldId id="281" r:id="rId4"/>
    <p:sldId id="257" r:id="rId5"/>
    <p:sldId id="278" r:id="rId6"/>
    <p:sldId id="284" r:id="rId7"/>
    <p:sldId id="266" r:id="rId8"/>
    <p:sldId id="275" r:id="rId9"/>
    <p:sldId id="274" r:id="rId10"/>
    <p:sldId id="268" r:id="rId11"/>
    <p:sldId id="276" r:id="rId12"/>
    <p:sldId id="279" r:id="rId13"/>
    <p:sldId id="286" r:id="rId14"/>
    <p:sldId id="285" r:id="rId15"/>
    <p:sldId id="277" r:id="rId16"/>
    <p:sldId id="283" r:id="rId17"/>
    <p:sldId id="282" r:id="rId18"/>
    <p:sldId id="271"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39B8C-22A2-A94B-DB88-7CFDF29178A1}" v="1330" dt="2025-10-20T04:04:08.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51"/>
    <p:restoredTop sz="90028" autoAdjust="0"/>
  </p:normalViewPr>
  <p:slideViewPr>
    <p:cSldViewPr snapToGrid="0" snapToObjects="1">
      <p:cViewPr varScale="1">
        <p:scale>
          <a:sx n="113" d="100"/>
          <a:sy n="113" d="100"/>
        </p:scale>
        <p:origin x="157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B3007-0233-4FCA-8EA9-1B5BF0C5188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6092E96-CA1B-4E2C-841E-31E1A3CD8D46}">
      <dgm:prSet/>
      <dgm:spPr/>
      <dgm:t>
        <a:bodyPr/>
        <a:lstStyle/>
        <a:p>
          <a:pPr>
            <a:lnSpc>
              <a:spcPct val="100000"/>
            </a:lnSpc>
            <a:defRPr cap="all"/>
          </a:pPr>
          <a:r>
            <a:rPr lang="en-US"/>
            <a:t>Parks on the Air help desk provides support for uploading logs, and answering questions</a:t>
          </a:r>
        </a:p>
      </dgm:t>
    </dgm:pt>
    <dgm:pt modelId="{A387A670-980F-49E6-B894-2493C24AE89D}" type="parTrans" cxnId="{2DDDB560-77B5-4F4B-AE1C-FF7CA6B19243}">
      <dgm:prSet/>
      <dgm:spPr/>
      <dgm:t>
        <a:bodyPr/>
        <a:lstStyle/>
        <a:p>
          <a:endParaRPr lang="en-US"/>
        </a:p>
      </dgm:t>
    </dgm:pt>
    <dgm:pt modelId="{CB1C39E1-F59D-4345-82A5-27771D1A1412}" type="sibTrans" cxnId="{2DDDB560-77B5-4F4B-AE1C-FF7CA6B19243}">
      <dgm:prSet/>
      <dgm:spPr/>
      <dgm:t>
        <a:bodyPr/>
        <a:lstStyle/>
        <a:p>
          <a:endParaRPr lang="en-US"/>
        </a:p>
      </dgm:t>
    </dgm:pt>
    <dgm:pt modelId="{BB754BAE-CC1B-4480-8808-DB358DEE60BC}">
      <dgm:prSet/>
      <dgm:spPr/>
      <dgm:t>
        <a:bodyPr/>
        <a:lstStyle/>
        <a:p>
          <a:pPr>
            <a:lnSpc>
              <a:spcPct val="100000"/>
            </a:lnSpc>
            <a:defRPr cap="all"/>
          </a:pPr>
          <a:r>
            <a:rPr lang="en-US"/>
            <a:t>Slack Channel</a:t>
          </a:r>
        </a:p>
      </dgm:t>
    </dgm:pt>
    <dgm:pt modelId="{BC526135-E702-4F0C-B9A5-7DE5CE30FB09}" type="parTrans" cxnId="{F87C465F-973A-4EBD-828B-0C98C59BE26C}">
      <dgm:prSet/>
      <dgm:spPr/>
      <dgm:t>
        <a:bodyPr/>
        <a:lstStyle/>
        <a:p>
          <a:endParaRPr lang="en-US"/>
        </a:p>
      </dgm:t>
    </dgm:pt>
    <dgm:pt modelId="{D14AA678-97A1-4CE9-8D1A-696FA655A983}" type="sibTrans" cxnId="{F87C465F-973A-4EBD-828B-0C98C59BE26C}">
      <dgm:prSet/>
      <dgm:spPr/>
      <dgm:t>
        <a:bodyPr/>
        <a:lstStyle/>
        <a:p>
          <a:endParaRPr lang="en-US"/>
        </a:p>
      </dgm:t>
    </dgm:pt>
    <dgm:pt modelId="{7E6E07AC-40C0-4E2F-8C36-6A89AE7652F9}">
      <dgm:prSet/>
      <dgm:spPr/>
      <dgm:t>
        <a:bodyPr/>
        <a:lstStyle/>
        <a:p>
          <a:pPr>
            <a:lnSpc>
              <a:spcPct val="100000"/>
            </a:lnSpc>
            <a:defRPr cap="all"/>
          </a:pPr>
          <a:r>
            <a:rPr lang="en-US"/>
            <a:t>Facebook Group</a:t>
          </a:r>
        </a:p>
      </dgm:t>
    </dgm:pt>
    <dgm:pt modelId="{4EEDEEFC-EC69-423A-9BC5-AC432C4237D3}" type="parTrans" cxnId="{CEABD941-1322-481B-97A1-782A89D57CF8}">
      <dgm:prSet/>
      <dgm:spPr/>
      <dgm:t>
        <a:bodyPr/>
        <a:lstStyle/>
        <a:p>
          <a:endParaRPr lang="en-US"/>
        </a:p>
      </dgm:t>
    </dgm:pt>
    <dgm:pt modelId="{A3CBC83F-C8A5-4273-B156-38C3526F444A}" type="sibTrans" cxnId="{CEABD941-1322-481B-97A1-782A89D57CF8}">
      <dgm:prSet/>
      <dgm:spPr/>
      <dgm:t>
        <a:bodyPr/>
        <a:lstStyle/>
        <a:p>
          <a:endParaRPr lang="en-US"/>
        </a:p>
      </dgm:t>
    </dgm:pt>
    <dgm:pt modelId="{FE23B4F8-7DEC-4D49-8802-9D90FC934F74}" type="pres">
      <dgm:prSet presAssocID="{B87B3007-0233-4FCA-8EA9-1B5BF0C5188F}" presName="root" presStyleCnt="0">
        <dgm:presLayoutVars>
          <dgm:dir/>
          <dgm:resizeHandles val="exact"/>
        </dgm:presLayoutVars>
      </dgm:prSet>
      <dgm:spPr/>
    </dgm:pt>
    <dgm:pt modelId="{8FBAE9F3-1F56-4D0C-96F4-A46AB362EB0C}" type="pres">
      <dgm:prSet presAssocID="{06092E96-CA1B-4E2C-841E-31E1A3CD8D46}" presName="compNode" presStyleCnt="0"/>
      <dgm:spPr/>
    </dgm:pt>
    <dgm:pt modelId="{2389F480-688C-4059-AD98-EBF06C4DB248}" type="pres">
      <dgm:prSet presAssocID="{06092E96-CA1B-4E2C-841E-31E1A3CD8D46}" presName="iconBgRect" presStyleLbl="bgShp" presStyleIdx="0" presStyleCnt="3"/>
      <dgm:spPr/>
    </dgm:pt>
    <dgm:pt modelId="{85E9DC19-59E1-4A44-8A8B-86CA8DD3E474}" type="pres">
      <dgm:prSet presAssocID="{06092E96-CA1B-4E2C-841E-31E1A3CD8D4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ll scene"/>
        </a:ext>
      </dgm:extLst>
    </dgm:pt>
    <dgm:pt modelId="{B2A911ED-C0BC-48DC-A2CE-1F1FB89A5212}" type="pres">
      <dgm:prSet presAssocID="{06092E96-CA1B-4E2C-841E-31E1A3CD8D46}" presName="spaceRect" presStyleCnt="0"/>
      <dgm:spPr/>
    </dgm:pt>
    <dgm:pt modelId="{5E9BE85C-A054-45FF-8939-3F1A9358FA57}" type="pres">
      <dgm:prSet presAssocID="{06092E96-CA1B-4E2C-841E-31E1A3CD8D46}" presName="textRect" presStyleLbl="revTx" presStyleIdx="0" presStyleCnt="3">
        <dgm:presLayoutVars>
          <dgm:chMax val="1"/>
          <dgm:chPref val="1"/>
        </dgm:presLayoutVars>
      </dgm:prSet>
      <dgm:spPr/>
    </dgm:pt>
    <dgm:pt modelId="{00F49936-3BCD-495A-A190-67E974A238CA}" type="pres">
      <dgm:prSet presAssocID="{CB1C39E1-F59D-4345-82A5-27771D1A1412}" presName="sibTrans" presStyleCnt="0"/>
      <dgm:spPr/>
    </dgm:pt>
    <dgm:pt modelId="{5522DAF0-1A22-4971-9543-9925B7C005F7}" type="pres">
      <dgm:prSet presAssocID="{BB754BAE-CC1B-4480-8808-DB358DEE60BC}" presName="compNode" presStyleCnt="0"/>
      <dgm:spPr/>
    </dgm:pt>
    <dgm:pt modelId="{ECEAB5B5-DFD9-4391-A013-9EF4589193B8}" type="pres">
      <dgm:prSet presAssocID="{BB754BAE-CC1B-4480-8808-DB358DEE60BC}" presName="iconBgRect" presStyleLbl="bgShp" presStyleIdx="1" presStyleCnt="3"/>
      <dgm:spPr/>
    </dgm:pt>
    <dgm:pt modelId="{168C33B7-584A-4BAA-A28E-DEEBCCDAE4C4}" type="pres">
      <dgm:prSet presAssocID="{BB754BAE-CC1B-4480-8808-DB358DEE60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A6E5023-C4A1-4653-9763-FD3F7EC59BFA}" type="pres">
      <dgm:prSet presAssocID="{BB754BAE-CC1B-4480-8808-DB358DEE60BC}" presName="spaceRect" presStyleCnt="0"/>
      <dgm:spPr/>
    </dgm:pt>
    <dgm:pt modelId="{B127D507-23EF-4DB3-908D-A382CCF169E2}" type="pres">
      <dgm:prSet presAssocID="{BB754BAE-CC1B-4480-8808-DB358DEE60BC}" presName="textRect" presStyleLbl="revTx" presStyleIdx="1" presStyleCnt="3">
        <dgm:presLayoutVars>
          <dgm:chMax val="1"/>
          <dgm:chPref val="1"/>
        </dgm:presLayoutVars>
      </dgm:prSet>
      <dgm:spPr/>
    </dgm:pt>
    <dgm:pt modelId="{10291759-7B87-442B-8DDF-F29892AB56C1}" type="pres">
      <dgm:prSet presAssocID="{D14AA678-97A1-4CE9-8D1A-696FA655A983}" presName="sibTrans" presStyleCnt="0"/>
      <dgm:spPr/>
    </dgm:pt>
    <dgm:pt modelId="{0E820408-1361-435B-A8AF-48F00C049E7C}" type="pres">
      <dgm:prSet presAssocID="{7E6E07AC-40C0-4E2F-8C36-6A89AE7652F9}" presName="compNode" presStyleCnt="0"/>
      <dgm:spPr/>
    </dgm:pt>
    <dgm:pt modelId="{FFE31F08-1456-46AD-BF4F-E5A39310E382}" type="pres">
      <dgm:prSet presAssocID="{7E6E07AC-40C0-4E2F-8C36-6A89AE7652F9}" presName="iconBgRect" presStyleLbl="bgShp" presStyleIdx="2" presStyleCnt="3"/>
      <dgm:spPr/>
    </dgm:pt>
    <dgm:pt modelId="{F03B2480-7124-4056-A180-A2A23E8D0670}" type="pres">
      <dgm:prSet presAssocID="{7E6E07AC-40C0-4E2F-8C36-6A89AE7652F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AA6E20B6-6DD2-4A19-AE8B-43BB973F325C}" type="pres">
      <dgm:prSet presAssocID="{7E6E07AC-40C0-4E2F-8C36-6A89AE7652F9}" presName="spaceRect" presStyleCnt="0"/>
      <dgm:spPr/>
    </dgm:pt>
    <dgm:pt modelId="{F52A3490-DC14-4B3C-9E28-6E2CB61F7577}" type="pres">
      <dgm:prSet presAssocID="{7E6E07AC-40C0-4E2F-8C36-6A89AE7652F9}" presName="textRect" presStyleLbl="revTx" presStyleIdx="2" presStyleCnt="3">
        <dgm:presLayoutVars>
          <dgm:chMax val="1"/>
          <dgm:chPref val="1"/>
        </dgm:presLayoutVars>
      </dgm:prSet>
      <dgm:spPr/>
    </dgm:pt>
  </dgm:ptLst>
  <dgm:cxnLst>
    <dgm:cxn modelId="{FA0AC23C-2E8E-9241-A659-C3D395C59EFB}" type="presOf" srcId="{06092E96-CA1B-4E2C-841E-31E1A3CD8D46}" destId="{5E9BE85C-A054-45FF-8939-3F1A9358FA57}" srcOrd="0" destOrd="0" presId="urn:microsoft.com/office/officeart/2018/5/layout/IconCircleLabelList"/>
    <dgm:cxn modelId="{F87C465F-973A-4EBD-828B-0C98C59BE26C}" srcId="{B87B3007-0233-4FCA-8EA9-1B5BF0C5188F}" destId="{BB754BAE-CC1B-4480-8808-DB358DEE60BC}" srcOrd="1" destOrd="0" parTransId="{BC526135-E702-4F0C-B9A5-7DE5CE30FB09}" sibTransId="{D14AA678-97A1-4CE9-8D1A-696FA655A983}"/>
    <dgm:cxn modelId="{2DDDB560-77B5-4F4B-AE1C-FF7CA6B19243}" srcId="{B87B3007-0233-4FCA-8EA9-1B5BF0C5188F}" destId="{06092E96-CA1B-4E2C-841E-31E1A3CD8D46}" srcOrd="0" destOrd="0" parTransId="{A387A670-980F-49E6-B894-2493C24AE89D}" sibTransId="{CB1C39E1-F59D-4345-82A5-27771D1A1412}"/>
    <dgm:cxn modelId="{CEABD941-1322-481B-97A1-782A89D57CF8}" srcId="{B87B3007-0233-4FCA-8EA9-1B5BF0C5188F}" destId="{7E6E07AC-40C0-4E2F-8C36-6A89AE7652F9}" srcOrd="2" destOrd="0" parTransId="{4EEDEEFC-EC69-423A-9BC5-AC432C4237D3}" sibTransId="{A3CBC83F-C8A5-4273-B156-38C3526F444A}"/>
    <dgm:cxn modelId="{6E5AD7BA-7C62-C644-AF09-38A6969F8005}" type="presOf" srcId="{B87B3007-0233-4FCA-8EA9-1B5BF0C5188F}" destId="{FE23B4F8-7DEC-4D49-8802-9D90FC934F74}" srcOrd="0" destOrd="0" presId="urn:microsoft.com/office/officeart/2018/5/layout/IconCircleLabelList"/>
    <dgm:cxn modelId="{FCB00FBC-5FCF-8C4B-9E24-F952BD00EA6A}" type="presOf" srcId="{7E6E07AC-40C0-4E2F-8C36-6A89AE7652F9}" destId="{F52A3490-DC14-4B3C-9E28-6E2CB61F7577}" srcOrd="0" destOrd="0" presId="urn:microsoft.com/office/officeart/2018/5/layout/IconCircleLabelList"/>
    <dgm:cxn modelId="{0326CBDB-7AB1-C441-89C7-CCB254EF2A5E}" type="presOf" srcId="{BB754BAE-CC1B-4480-8808-DB358DEE60BC}" destId="{B127D507-23EF-4DB3-908D-A382CCF169E2}" srcOrd="0" destOrd="0" presId="urn:microsoft.com/office/officeart/2018/5/layout/IconCircleLabelList"/>
    <dgm:cxn modelId="{375C06E1-24C7-B146-B0DC-8846A26624FA}" type="presParOf" srcId="{FE23B4F8-7DEC-4D49-8802-9D90FC934F74}" destId="{8FBAE9F3-1F56-4D0C-96F4-A46AB362EB0C}" srcOrd="0" destOrd="0" presId="urn:microsoft.com/office/officeart/2018/5/layout/IconCircleLabelList"/>
    <dgm:cxn modelId="{D5ACC9F2-A2C7-FB44-A3A1-3DF0258D6DEE}" type="presParOf" srcId="{8FBAE9F3-1F56-4D0C-96F4-A46AB362EB0C}" destId="{2389F480-688C-4059-AD98-EBF06C4DB248}" srcOrd="0" destOrd="0" presId="urn:microsoft.com/office/officeart/2018/5/layout/IconCircleLabelList"/>
    <dgm:cxn modelId="{DB06F42D-90ED-3448-A538-FD498688F2C5}" type="presParOf" srcId="{8FBAE9F3-1F56-4D0C-96F4-A46AB362EB0C}" destId="{85E9DC19-59E1-4A44-8A8B-86CA8DD3E474}" srcOrd="1" destOrd="0" presId="urn:microsoft.com/office/officeart/2018/5/layout/IconCircleLabelList"/>
    <dgm:cxn modelId="{2EAE39B1-2931-7D4D-9E0A-2FB13BE05046}" type="presParOf" srcId="{8FBAE9F3-1F56-4D0C-96F4-A46AB362EB0C}" destId="{B2A911ED-C0BC-48DC-A2CE-1F1FB89A5212}" srcOrd="2" destOrd="0" presId="urn:microsoft.com/office/officeart/2018/5/layout/IconCircleLabelList"/>
    <dgm:cxn modelId="{D0AEDA14-3EDE-D844-8855-7FB4A93038F1}" type="presParOf" srcId="{8FBAE9F3-1F56-4D0C-96F4-A46AB362EB0C}" destId="{5E9BE85C-A054-45FF-8939-3F1A9358FA57}" srcOrd="3" destOrd="0" presId="urn:microsoft.com/office/officeart/2018/5/layout/IconCircleLabelList"/>
    <dgm:cxn modelId="{A11574F3-8C3B-A542-A22B-628187AE7023}" type="presParOf" srcId="{FE23B4F8-7DEC-4D49-8802-9D90FC934F74}" destId="{00F49936-3BCD-495A-A190-67E974A238CA}" srcOrd="1" destOrd="0" presId="urn:microsoft.com/office/officeart/2018/5/layout/IconCircleLabelList"/>
    <dgm:cxn modelId="{EF607150-4865-334C-872B-980ACE7DBC2A}" type="presParOf" srcId="{FE23B4F8-7DEC-4D49-8802-9D90FC934F74}" destId="{5522DAF0-1A22-4971-9543-9925B7C005F7}" srcOrd="2" destOrd="0" presId="urn:microsoft.com/office/officeart/2018/5/layout/IconCircleLabelList"/>
    <dgm:cxn modelId="{3049B8D1-D1BA-A04A-B9B6-7A522C1DD668}" type="presParOf" srcId="{5522DAF0-1A22-4971-9543-9925B7C005F7}" destId="{ECEAB5B5-DFD9-4391-A013-9EF4589193B8}" srcOrd="0" destOrd="0" presId="urn:microsoft.com/office/officeart/2018/5/layout/IconCircleLabelList"/>
    <dgm:cxn modelId="{BFE46063-42D3-3C4D-8570-A1EF55ECE027}" type="presParOf" srcId="{5522DAF0-1A22-4971-9543-9925B7C005F7}" destId="{168C33B7-584A-4BAA-A28E-DEEBCCDAE4C4}" srcOrd="1" destOrd="0" presId="urn:microsoft.com/office/officeart/2018/5/layout/IconCircleLabelList"/>
    <dgm:cxn modelId="{9075167E-56D1-0C48-A76A-1A2F4936BB9A}" type="presParOf" srcId="{5522DAF0-1A22-4971-9543-9925B7C005F7}" destId="{8A6E5023-C4A1-4653-9763-FD3F7EC59BFA}" srcOrd="2" destOrd="0" presId="urn:microsoft.com/office/officeart/2018/5/layout/IconCircleLabelList"/>
    <dgm:cxn modelId="{9CB67CE7-5D9E-DB45-9703-09F5176DF37D}" type="presParOf" srcId="{5522DAF0-1A22-4971-9543-9925B7C005F7}" destId="{B127D507-23EF-4DB3-908D-A382CCF169E2}" srcOrd="3" destOrd="0" presId="urn:microsoft.com/office/officeart/2018/5/layout/IconCircleLabelList"/>
    <dgm:cxn modelId="{F46E2DC7-CF03-9F41-8046-0ACA89245A8C}" type="presParOf" srcId="{FE23B4F8-7DEC-4D49-8802-9D90FC934F74}" destId="{10291759-7B87-442B-8DDF-F29892AB56C1}" srcOrd="3" destOrd="0" presId="urn:microsoft.com/office/officeart/2018/5/layout/IconCircleLabelList"/>
    <dgm:cxn modelId="{5CBF169C-020D-B145-9E95-6805437F0DE9}" type="presParOf" srcId="{FE23B4F8-7DEC-4D49-8802-9D90FC934F74}" destId="{0E820408-1361-435B-A8AF-48F00C049E7C}" srcOrd="4" destOrd="0" presId="urn:microsoft.com/office/officeart/2018/5/layout/IconCircleLabelList"/>
    <dgm:cxn modelId="{127395C8-2B6B-1045-B506-F2B28942BB4F}" type="presParOf" srcId="{0E820408-1361-435B-A8AF-48F00C049E7C}" destId="{FFE31F08-1456-46AD-BF4F-E5A39310E382}" srcOrd="0" destOrd="0" presId="urn:microsoft.com/office/officeart/2018/5/layout/IconCircleLabelList"/>
    <dgm:cxn modelId="{0386F51C-E5FB-034A-9BAA-8E4DB298A395}" type="presParOf" srcId="{0E820408-1361-435B-A8AF-48F00C049E7C}" destId="{F03B2480-7124-4056-A180-A2A23E8D0670}" srcOrd="1" destOrd="0" presId="urn:microsoft.com/office/officeart/2018/5/layout/IconCircleLabelList"/>
    <dgm:cxn modelId="{8AA6B231-6738-554F-A736-67611944D9C5}" type="presParOf" srcId="{0E820408-1361-435B-A8AF-48F00C049E7C}" destId="{AA6E20B6-6DD2-4A19-AE8B-43BB973F325C}" srcOrd="2" destOrd="0" presId="urn:microsoft.com/office/officeart/2018/5/layout/IconCircleLabelList"/>
    <dgm:cxn modelId="{61220CB4-63CE-D842-B2D5-3FCCAD98E855}" type="presParOf" srcId="{0E820408-1361-435B-A8AF-48F00C049E7C}" destId="{F52A3490-DC14-4B3C-9E28-6E2CB61F757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9F480-688C-4059-AD98-EBF06C4DB248}">
      <dsp:nvSpPr>
        <dsp:cNvPr id="0" name=""/>
        <dsp:cNvSpPr/>
      </dsp:nvSpPr>
      <dsp:spPr>
        <a:xfrm>
          <a:off x="530099" y="893169"/>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9DC19-59E1-4A44-8A8B-86CA8DD3E474}">
      <dsp:nvSpPr>
        <dsp:cNvPr id="0" name=""/>
        <dsp:cNvSpPr/>
      </dsp:nvSpPr>
      <dsp:spPr>
        <a:xfrm>
          <a:off x="829912" y="1192981"/>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9BE85C-A054-45FF-8939-3F1A9358FA57}">
      <dsp:nvSpPr>
        <dsp:cNvPr id="0" name=""/>
        <dsp:cNvSpPr/>
      </dsp:nvSpPr>
      <dsp:spPr>
        <a:xfrm>
          <a:off x="80381"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Parks on the Air help desk provides support for uploading logs, and answering questions</a:t>
          </a:r>
        </a:p>
      </dsp:txBody>
      <dsp:txXfrm>
        <a:off x="80381" y="2738169"/>
        <a:ext cx="2306250" cy="720000"/>
      </dsp:txXfrm>
    </dsp:sp>
    <dsp:sp modelId="{ECEAB5B5-DFD9-4391-A013-9EF4589193B8}">
      <dsp:nvSpPr>
        <dsp:cNvPr id="0" name=""/>
        <dsp:cNvSpPr/>
      </dsp:nvSpPr>
      <dsp:spPr>
        <a:xfrm>
          <a:off x="3239943" y="893169"/>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8C33B7-584A-4BAA-A28E-DEEBCCDAE4C4}">
      <dsp:nvSpPr>
        <dsp:cNvPr id="0" name=""/>
        <dsp:cNvSpPr/>
      </dsp:nvSpPr>
      <dsp:spPr>
        <a:xfrm>
          <a:off x="3539756" y="1192981"/>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27D507-23EF-4DB3-908D-A382CCF169E2}">
      <dsp:nvSpPr>
        <dsp:cNvPr id="0" name=""/>
        <dsp:cNvSpPr/>
      </dsp:nvSpPr>
      <dsp:spPr>
        <a:xfrm>
          <a:off x="2790224"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Slack Channel</a:t>
          </a:r>
        </a:p>
      </dsp:txBody>
      <dsp:txXfrm>
        <a:off x="2790224" y="2738169"/>
        <a:ext cx="2306250" cy="720000"/>
      </dsp:txXfrm>
    </dsp:sp>
    <dsp:sp modelId="{FFE31F08-1456-46AD-BF4F-E5A39310E382}">
      <dsp:nvSpPr>
        <dsp:cNvPr id="0" name=""/>
        <dsp:cNvSpPr/>
      </dsp:nvSpPr>
      <dsp:spPr>
        <a:xfrm>
          <a:off x="5949787" y="893169"/>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3B2480-7124-4056-A180-A2A23E8D0670}">
      <dsp:nvSpPr>
        <dsp:cNvPr id="0" name=""/>
        <dsp:cNvSpPr/>
      </dsp:nvSpPr>
      <dsp:spPr>
        <a:xfrm>
          <a:off x="6249600" y="1192981"/>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2A3490-DC14-4B3C-9E28-6E2CB61F7577}">
      <dsp:nvSpPr>
        <dsp:cNvPr id="0" name=""/>
        <dsp:cNvSpPr/>
      </dsp:nvSpPr>
      <dsp:spPr>
        <a:xfrm>
          <a:off x="5500068"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Facebook Group</a:t>
          </a:r>
        </a:p>
      </dsp:txBody>
      <dsp:txXfrm>
        <a:off x="5500068" y="2738169"/>
        <a:ext cx="23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BBCCA-9367-3A44-9726-5ED5427B4946}" type="datetimeFigureOut">
              <a:rPr lang="en-US" smtClean="0"/>
              <a:t>10/20/2025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AF159-BB6B-404B-AE6A-8A8E03DFDD1B}" type="slidenum">
              <a:rPr lang="en-US" smtClean="0"/>
              <a:t>‹#›</a:t>
            </a:fld>
            <a:endParaRPr lang="en-US"/>
          </a:p>
        </p:txBody>
      </p:sp>
    </p:spTree>
    <p:extLst>
      <p:ext uri="{BB962C8B-B14F-4D97-AF65-F5344CB8AC3E}">
        <p14:creationId xmlns:p14="http://schemas.microsoft.com/office/powerpoint/2010/main" val="369571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not experts in anything, but are portable operations and Parks on the Air enthusiasts. I’m sure that there are people here today that have been licensed longer, done more activations, and made more contacts. Our purpose here is to share what we have learned, and to encourage others to try Parks on the Air.</a:t>
            </a:r>
          </a:p>
          <a:p>
            <a:endParaRPr lang="en-US" dirty="0"/>
          </a:p>
        </p:txBody>
      </p:sp>
      <p:sp>
        <p:nvSpPr>
          <p:cNvPr id="4" name="Slide Number Placeholder 3"/>
          <p:cNvSpPr>
            <a:spLocks noGrp="1"/>
          </p:cNvSpPr>
          <p:nvPr>
            <p:ph type="sldNum" sz="quarter" idx="5"/>
          </p:nvPr>
        </p:nvSpPr>
        <p:spPr/>
        <p:txBody>
          <a:bodyPr/>
          <a:lstStyle/>
          <a:p>
            <a:fld id="{802AF159-BB6B-404B-AE6A-8A8E03DFDD1B}" type="slidenum">
              <a:rPr lang="en-US" smtClean="0"/>
              <a:t>4</a:t>
            </a:fld>
            <a:endParaRPr lang="en-US"/>
          </a:p>
        </p:txBody>
      </p:sp>
    </p:spTree>
    <p:extLst>
      <p:ext uri="{BB962C8B-B14F-4D97-AF65-F5344CB8AC3E}">
        <p14:creationId xmlns:p14="http://schemas.microsoft.com/office/powerpoint/2010/main" val="265172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a to do list/reminder app like Google Keep, </a:t>
            </a:r>
            <a:r>
              <a:rPr lang="en-US" dirty="0" err="1"/>
              <a:t>Todoist</a:t>
            </a:r>
            <a:endParaRPr lang="en-US" dirty="0"/>
          </a:p>
        </p:txBody>
      </p:sp>
      <p:sp>
        <p:nvSpPr>
          <p:cNvPr id="4" name="Slide Number Placeholder 3"/>
          <p:cNvSpPr>
            <a:spLocks noGrp="1"/>
          </p:cNvSpPr>
          <p:nvPr>
            <p:ph type="sldNum" sz="quarter" idx="5"/>
          </p:nvPr>
        </p:nvSpPr>
        <p:spPr/>
        <p:txBody>
          <a:bodyPr/>
          <a:lstStyle/>
          <a:p>
            <a:fld id="{802AF159-BB6B-404B-AE6A-8A8E03DFDD1B}" type="slidenum">
              <a:rPr lang="en-US" smtClean="0"/>
              <a:t>5</a:t>
            </a:fld>
            <a:endParaRPr lang="en-US"/>
          </a:p>
        </p:txBody>
      </p:sp>
    </p:spTree>
    <p:extLst>
      <p:ext uri="{BB962C8B-B14F-4D97-AF65-F5344CB8AC3E}">
        <p14:creationId xmlns:p14="http://schemas.microsoft.com/office/powerpoint/2010/main" val="160820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POTA is NOT a contest, so you can use any band, including the WARC bands, 17m, 15m, 12m</a:t>
            </a:r>
          </a:p>
          <a:p>
            <a:endParaRPr lang="en-US" dirty="0"/>
          </a:p>
          <a:p>
            <a:r>
              <a:rPr lang="en-US" dirty="0"/>
              <a:t>Can work 2m and 70cm Simplex, but you can announce that you are working POTA on a repeater.</a:t>
            </a:r>
          </a:p>
          <a:p>
            <a:endParaRPr lang="en-US" dirty="0"/>
          </a:p>
          <a:p>
            <a:r>
              <a:rPr lang="en-US" dirty="0"/>
              <a:t>If you use the calling frequency like 146.52, move to another frequency to complete your contact, like the Adventure frequency 146.58MHz</a:t>
            </a:r>
          </a:p>
        </p:txBody>
      </p:sp>
      <p:sp>
        <p:nvSpPr>
          <p:cNvPr id="4" name="Slide Number Placeholder 3"/>
          <p:cNvSpPr>
            <a:spLocks noGrp="1"/>
          </p:cNvSpPr>
          <p:nvPr>
            <p:ph type="sldNum" sz="quarter" idx="5"/>
          </p:nvPr>
        </p:nvSpPr>
        <p:spPr/>
        <p:txBody>
          <a:bodyPr/>
          <a:lstStyle/>
          <a:p>
            <a:fld id="{802AF159-BB6B-404B-AE6A-8A8E03DFDD1B}" type="slidenum">
              <a:rPr lang="en-US" smtClean="0"/>
              <a:t>7</a:t>
            </a:fld>
            <a:endParaRPr lang="en-US"/>
          </a:p>
        </p:txBody>
      </p:sp>
    </p:spTree>
    <p:extLst>
      <p:ext uri="{BB962C8B-B14F-4D97-AF65-F5344CB8AC3E}">
        <p14:creationId xmlns:p14="http://schemas.microsoft.com/office/powerpoint/2010/main" val="167147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notes from Perry on using SOTAmat</a:t>
            </a:r>
          </a:p>
        </p:txBody>
      </p:sp>
      <p:sp>
        <p:nvSpPr>
          <p:cNvPr id="4" name="Slide Number Placeholder 3"/>
          <p:cNvSpPr>
            <a:spLocks noGrp="1"/>
          </p:cNvSpPr>
          <p:nvPr>
            <p:ph type="sldNum" sz="quarter" idx="5"/>
          </p:nvPr>
        </p:nvSpPr>
        <p:spPr/>
        <p:txBody>
          <a:bodyPr/>
          <a:lstStyle/>
          <a:p>
            <a:fld id="{802AF159-BB6B-404B-AE6A-8A8E03DFDD1B}" type="slidenum">
              <a:rPr lang="en-US" smtClean="0"/>
              <a:t>8</a:t>
            </a:fld>
            <a:endParaRPr lang="en-US"/>
          </a:p>
        </p:txBody>
      </p:sp>
    </p:spTree>
    <p:extLst>
      <p:ext uri="{BB962C8B-B14F-4D97-AF65-F5344CB8AC3E}">
        <p14:creationId xmlns:p14="http://schemas.microsoft.com/office/powerpoint/2010/main" val="52741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possible that you will be approached by the public, a park ranger, or even a law enforcement officer to ask what you are doing or tell you that you have broken a rule or policy. Stay calm, and don’t argue. Try to accommodate the request. Ask where you can find the rules.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a buddy, they can help setup, assist with logging, or work as a second operator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someone know where you are going, when you plan to return</a:t>
            </a:r>
          </a:p>
          <a:p>
            <a:r>
              <a:rPr lang="en-US" sz="1200" kern="1200" dirty="0">
                <a:solidFill>
                  <a:schemeClr val="tx1"/>
                </a:solidFill>
                <a:effectLst/>
                <a:latin typeface="+mn-lt"/>
                <a:ea typeface="+mn-ea"/>
                <a:cs typeface="+mn-cs"/>
              </a:rPr>
              <a:t>Have emergency supplies just in case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prepared for spotty or no cellular coverage</a:t>
            </a:r>
          </a:p>
          <a:p>
            <a:r>
              <a:rPr lang="en-US" sz="1200" kern="1200" dirty="0">
                <a:solidFill>
                  <a:schemeClr val="tx1"/>
                </a:solidFill>
                <a:effectLst/>
                <a:latin typeface="+mn-lt"/>
                <a:ea typeface="+mn-ea"/>
                <a:cs typeface="+mn-cs"/>
              </a:rPr>
              <a:t>Don’t expect to have internet access in all areas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Watch for overhead </a:t>
            </a:r>
            <a:r>
              <a:rPr lang="en-US" sz="1200" kern="1200">
                <a:solidFill>
                  <a:schemeClr val="tx1"/>
                </a:solidFill>
                <a:effectLst/>
                <a:latin typeface="+mn-lt"/>
                <a:ea typeface="+mn-ea"/>
                <a:cs typeface="+mn-cs"/>
              </a:rPr>
              <a:t>power lines!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using a dipole, be perpendicular to the power lines if possible</a:t>
            </a:r>
          </a:p>
          <a:p>
            <a:endParaRPr lang="en-US" dirty="0"/>
          </a:p>
        </p:txBody>
      </p:sp>
      <p:sp>
        <p:nvSpPr>
          <p:cNvPr id="4" name="Slide Number Placeholder 3"/>
          <p:cNvSpPr>
            <a:spLocks noGrp="1"/>
          </p:cNvSpPr>
          <p:nvPr>
            <p:ph type="sldNum" sz="quarter" idx="5"/>
          </p:nvPr>
        </p:nvSpPr>
        <p:spPr/>
        <p:txBody>
          <a:bodyPr/>
          <a:lstStyle/>
          <a:p>
            <a:fld id="{802AF159-BB6B-404B-AE6A-8A8E03DFDD1B}" type="slidenum">
              <a:rPr lang="en-US" smtClean="0"/>
              <a:t>10</a:t>
            </a:fld>
            <a:endParaRPr lang="en-US"/>
          </a:p>
        </p:txBody>
      </p:sp>
    </p:spTree>
    <p:extLst>
      <p:ext uri="{BB962C8B-B14F-4D97-AF65-F5344CB8AC3E}">
        <p14:creationId xmlns:p14="http://schemas.microsoft.com/office/powerpoint/2010/main" val="157986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radios like the ICOM IC-705 are susceptible to RFI on the USB port, which can make the radio lose its connection to the computer.</a:t>
            </a:r>
          </a:p>
          <a:p>
            <a:endParaRPr lang="en-US" dirty="0"/>
          </a:p>
          <a:p>
            <a:r>
              <a:rPr lang="en-US" dirty="0"/>
              <a:t>Use a good quality USB cable with ferrite beads on both ends</a:t>
            </a:r>
          </a:p>
          <a:p>
            <a:endParaRPr lang="en-US" dirty="0"/>
          </a:p>
          <a:p>
            <a:r>
              <a:rPr lang="en-US" dirty="0"/>
              <a:t>Use a longer coax cable to increase the distance between the antenna and radio/computer</a:t>
            </a:r>
          </a:p>
          <a:p>
            <a:endParaRPr lang="en-US" dirty="0"/>
          </a:p>
          <a:p>
            <a:r>
              <a:rPr lang="en-US" dirty="0"/>
              <a:t>Use WiFi or Bluetooth to connect the computer to the radio if available</a:t>
            </a:r>
          </a:p>
          <a:p>
            <a:endParaRPr lang="en-US" dirty="0"/>
          </a:p>
          <a:p>
            <a:r>
              <a:rPr lang="en-US" dirty="0"/>
              <a:t>Might need to add a common mode choke with ferrite beads or a coil of coax.</a:t>
            </a:r>
          </a:p>
          <a:p>
            <a:endParaRPr lang="en-US" dirty="0"/>
          </a:p>
          <a:p>
            <a:r>
              <a:rPr lang="en-US" dirty="0"/>
              <a:t>For a vertical antenna, place the choke at the antenna feed point</a:t>
            </a:r>
          </a:p>
          <a:p>
            <a:endParaRPr lang="en-US" dirty="0"/>
          </a:p>
          <a:p>
            <a:r>
              <a:rPr lang="en-US" dirty="0"/>
              <a:t>For an EFHW, place the choke at the radio, as the coax acts as the counterpoise</a:t>
            </a:r>
          </a:p>
        </p:txBody>
      </p:sp>
      <p:sp>
        <p:nvSpPr>
          <p:cNvPr id="4" name="Slide Number Placeholder 3"/>
          <p:cNvSpPr>
            <a:spLocks noGrp="1"/>
          </p:cNvSpPr>
          <p:nvPr>
            <p:ph type="sldNum" sz="quarter" idx="5"/>
          </p:nvPr>
        </p:nvSpPr>
        <p:spPr/>
        <p:txBody>
          <a:bodyPr/>
          <a:lstStyle/>
          <a:p>
            <a:fld id="{802AF159-BB6B-404B-AE6A-8A8E03DFDD1B}" type="slidenum">
              <a:rPr lang="en-US" smtClean="0"/>
              <a:t>11</a:t>
            </a:fld>
            <a:endParaRPr lang="en-US"/>
          </a:p>
        </p:txBody>
      </p:sp>
    </p:spTree>
    <p:extLst>
      <p:ext uri="{BB962C8B-B14F-4D97-AF65-F5344CB8AC3E}">
        <p14:creationId xmlns:p14="http://schemas.microsoft.com/office/powerpoint/2010/main" val="238682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84FFD-2E5A-814B-FDDC-6A3D1490B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81A3B-34A2-8E11-7ED7-34965F6A1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CE198-A85C-BB11-3549-6694A6DB46C4}"/>
              </a:ext>
            </a:extLst>
          </p:cNvPr>
          <p:cNvSpPr>
            <a:spLocks noGrp="1"/>
          </p:cNvSpPr>
          <p:nvPr>
            <p:ph type="body" idx="1"/>
          </p:nvPr>
        </p:nvSpPr>
        <p:spPr/>
        <p:txBody>
          <a:bodyPr/>
          <a:lstStyle/>
          <a:p>
            <a:r>
              <a:rPr lang="en-US" dirty="0"/>
              <a:t>POTA activations are great for experimenting with building your own antenna</a:t>
            </a:r>
          </a:p>
          <a:p>
            <a:endParaRPr lang="en-US" dirty="0"/>
          </a:p>
          <a:p>
            <a:r>
              <a:rPr lang="en-US" dirty="0"/>
              <a:t>Wire antenna are easy to make, using a BNC-Binding Post “Cobra Head” adapter</a:t>
            </a:r>
          </a:p>
          <a:p>
            <a:endParaRPr lang="en-US" dirty="0"/>
          </a:p>
          <a:p>
            <a:r>
              <a:rPr lang="en-US" dirty="0"/>
              <a:t>Determine the length using the formula or find a design you like in the ARRL Antenna Handbook, Portable Operations, or Salty Walt’s book, or search in QST archives</a:t>
            </a:r>
          </a:p>
          <a:p>
            <a:endParaRPr lang="en-US" dirty="0"/>
          </a:p>
          <a:p>
            <a:r>
              <a:rPr lang="en-US" dirty="0"/>
              <a:t>Cut your wires long so that you can tune as necessary. Feed through the holes in a plastic </a:t>
            </a:r>
            <a:r>
              <a:rPr lang="en-US" dirty="0" err="1"/>
              <a:t>S-biner</a:t>
            </a:r>
            <a:r>
              <a:rPr lang="en-US" dirty="0"/>
              <a:t> to adjust the length before trimming, wrap around the end of the wire.</a:t>
            </a:r>
          </a:p>
          <a:p>
            <a:endParaRPr lang="en-US" dirty="0"/>
          </a:p>
          <a:p>
            <a:r>
              <a:rPr lang="en-US" dirty="0"/>
              <a:t>Can use crimp-on ring terminals to connect to the binding post </a:t>
            </a:r>
            <a:r>
              <a:rPr lang="en-US"/>
              <a:t>for durability </a:t>
            </a:r>
            <a:endParaRPr lang="en-US" dirty="0"/>
          </a:p>
          <a:p>
            <a:endParaRPr lang="en-US" dirty="0"/>
          </a:p>
          <a:p>
            <a:r>
              <a:rPr lang="en-US" dirty="0"/>
              <a:t>Use an antenna analyzer to measure SWR, resonant frequency, etc. and tune as needed</a:t>
            </a:r>
          </a:p>
          <a:p>
            <a:endParaRPr lang="en-US" dirty="0"/>
          </a:p>
          <a:p>
            <a:endParaRPr lang="en-US" dirty="0"/>
          </a:p>
        </p:txBody>
      </p:sp>
      <p:sp>
        <p:nvSpPr>
          <p:cNvPr id="4" name="Slide Number Placeholder 3">
            <a:extLst>
              <a:ext uri="{FF2B5EF4-FFF2-40B4-BE49-F238E27FC236}">
                <a16:creationId xmlns:a16="http://schemas.microsoft.com/office/drawing/2014/main" id="{ED7A2D5C-C249-C5D3-3AD6-67A928F4384E}"/>
              </a:ext>
            </a:extLst>
          </p:cNvPr>
          <p:cNvSpPr>
            <a:spLocks noGrp="1"/>
          </p:cNvSpPr>
          <p:nvPr>
            <p:ph type="sldNum" sz="quarter" idx="5"/>
          </p:nvPr>
        </p:nvSpPr>
        <p:spPr/>
        <p:txBody>
          <a:bodyPr/>
          <a:lstStyle/>
          <a:p>
            <a:fld id="{802AF159-BB6B-404B-AE6A-8A8E03DFDD1B}" type="slidenum">
              <a:rPr lang="en-US" smtClean="0"/>
              <a:t>13</a:t>
            </a:fld>
            <a:endParaRPr lang="en-US"/>
          </a:p>
        </p:txBody>
      </p:sp>
    </p:spTree>
    <p:extLst>
      <p:ext uri="{BB962C8B-B14F-4D97-AF65-F5344CB8AC3E}">
        <p14:creationId xmlns:p14="http://schemas.microsoft.com/office/powerpoint/2010/main" val="112729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POTA activations are great for experimenting with building your own antenna</a:t>
            </a:r>
          </a:p>
          <a:p>
            <a:endParaRPr lang="en-US" dirty="0"/>
          </a:p>
          <a:p>
            <a:r>
              <a:rPr lang="en-US" dirty="0"/>
              <a:t>Wire antenna are easy to make, using a BNC-Binding Post “Cobra Head” adapter</a:t>
            </a:r>
          </a:p>
          <a:p>
            <a:endParaRPr lang="en-US" dirty="0"/>
          </a:p>
          <a:p>
            <a:r>
              <a:rPr lang="en-US" dirty="0"/>
              <a:t>Determine the length using the formula or find a design you like in the ARRL Antenna Handbook, Portable Operations, or Salty Walt’s book, or search in QST archives</a:t>
            </a:r>
          </a:p>
          <a:p>
            <a:endParaRPr lang="en-US" dirty="0"/>
          </a:p>
          <a:p>
            <a:r>
              <a:rPr lang="en-US" dirty="0"/>
              <a:t>Cut your wires long so that you can tune as necessary. Feed through the holes in a plastic </a:t>
            </a:r>
            <a:r>
              <a:rPr lang="en-US" dirty="0" err="1"/>
              <a:t>S-biner</a:t>
            </a:r>
            <a:r>
              <a:rPr lang="en-US" dirty="0"/>
              <a:t> to adjust the length before trimming, wrap around the end of the wire.</a:t>
            </a:r>
          </a:p>
          <a:p>
            <a:endParaRPr lang="en-US" dirty="0"/>
          </a:p>
          <a:p>
            <a:r>
              <a:rPr lang="en-US" dirty="0"/>
              <a:t>Can use crimp-on ring terminals to connect to the binding post </a:t>
            </a:r>
            <a:r>
              <a:rPr lang="en-US"/>
              <a:t>for durability </a:t>
            </a:r>
            <a:endParaRPr lang="en-US" dirty="0"/>
          </a:p>
          <a:p>
            <a:endParaRPr lang="en-US" dirty="0"/>
          </a:p>
          <a:p>
            <a:r>
              <a:rPr lang="en-US" dirty="0"/>
              <a:t>Use an antenna analyzer to measure SWR, resonant frequency, etc. and tune as needed</a:t>
            </a:r>
          </a:p>
          <a:p>
            <a:endParaRPr lang="en-US" dirty="0"/>
          </a:p>
          <a:p>
            <a:endParaRPr lang="en-US" dirty="0"/>
          </a:p>
        </p:txBody>
      </p:sp>
      <p:sp>
        <p:nvSpPr>
          <p:cNvPr id="4" name="Slide Number Placeholder 3"/>
          <p:cNvSpPr>
            <a:spLocks noGrp="1"/>
          </p:cNvSpPr>
          <p:nvPr>
            <p:ph type="sldNum" sz="quarter" idx="5"/>
          </p:nvPr>
        </p:nvSpPr>
        <p:spPr/>
        <p:txBody>
          <a:bodyPr/>
          <a:lstStyle/>
          <a:p>
            <a:fld id="{802AF159-BB6B-404B-AE6A-8A8E03DFDD1B}" type="slidenum">
              <a:rPr lang="en-US" smtClean="0"/>
              <a:t>14</a:t>
            </a:fld>
            <a:endParaRPr lang="en-US"/>
          </a:p>
        </p:txBody>
      </p:sp>
    </p:spTree>
    <p:extLst>
      <p:ext uri="{BB962C8B-B14F-4D97-AF65-F5344CB8AC3E}">
        <p14:creationId xmlns:p14="http://schemas.microsoft.com/office/powerpoint/2010/main" val="194552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prepared with some basic tools in case you need to make a repair or adjustment</a:t>
            </a:r>
          </a:p>
        </p:txBody>
      </p:sp>
      <p:sp>
        <p:nvSpPr>
          <p:cNvPr id="4" name="Slide Number Placeholder 3"/>
          <p:cNvSpPr>
            <a:spLocks noGrp="1"/>
          </p:cNvSpPr>
          <p:nvPr>
            <p:ph type="sldNum" sz="quarter" idx="5"/>
          </p:nvPr>
        </p:nvSpPr>
        <p:spPr/>
        <p:txBody>
          <a:bodyPr/>
          <a:lstStyle/>
          <a:p>
            <a:fld id="{802AF159-BB6B-404B-AE6A-8A8E03DFDD1B}" type="slidenum">
              <a:rPr lang="en-US" smtClean="0"/>
              <a:t>15</a:t>
            </a:fld>
            <a:endParaRPr lang="en-US"/>
          </a:p>
        </p:txBody>
      </p:sp>
    </p:spTree>
    <p:extLst>
      <p:ext uri="{BB962C8B-B14F-4D97-AF65-F5344CB8AC3E}">
        <p14:creationId xmlns:p14="http://schemas.microsoft.com/office/powerpoint/2010/main" val="259811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1958686" y="1078335"/>
            <a:ext cx="2987899" cy="2240924"/>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A path leading to a park&#10;&#10;AI-generated content may be incorrect.">
            <a:extLst>
              <a:ext uri="{FF2B5EF4-FFF2-40B4-BE49-F238E27FC236}">
                <a16:creationId xmlns:a16="http://schemas.microsoft.com/office/drawing/2014/main" id="{100598BC-E825-B4DF-F50B-9B89179A1122}"/>
              </a:ext>
            </a:extLst>
          </p:cNvPr>
          <p:cNvPicPr>
            <a:picLocks noChangeAspect="1"/>
          </p:cNvPicPr>
          <p:nvPr/>
        </p:nvPicPr>
        <p:blipFill>
          <a:blip r:embed="rId2"/>
          <a:srcRect l="1929"/>
          <a:stretch>
            <a:fillRect/>
          </a:stretch>
        </p:blipFill>
        <p:spPr>
          <a:xfrm>
            <a:off x="3189295" y="2577601"/>
            <a:ext cx="5597129"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p:spPr>
      </p:pic>
      <p:sp>
        <p:nvSpPr>
          <p:cNvPr id="2" name="Title 1"/>
          <p:cNvSpPr>
            <a:spLocks noGrp="1"/>
          </p:cNvSpPr>
          <p:nvPr>
            <p:ph type="ctrTitle"/>
          </p:nvPr>
        </p:nvSpPr>
        <p:spPr>
          <a:xfrm>
            <a:off x="400232" y="1616927"/>
            <a:ext cx="3000776" cy="2241347"/>
          </a:xfrm>
        </p:spPr>
        <p:txBody>
          <a:bodyPr>
            <a:normAutofit fontScale="90000"/>
          </a:bodyPr>
          <a:lstStyle/>
          <a:p>
            <a:r>
              <a:rPr lang="en-US" dirty="0"/>
              <a:t>POTA Lessons Learned from the Field</a:t>
            </a:r>
          </a:p>
        </p:txBody>
      </p:sp>
      <p:sp>
        <p:nvSpPr>
          <p:cNvPr id="3" name="Subtitle 2"/>
          <p:cNvSpPr>
            <a:spLocks noGrp="1"/>
          </p:cNvSpPr>
          <p:nvPr>
            <p:ph type="subTitle" idx="1"/>
          </p:nvPr>
        </p:nvSpPr>
        <p:spPr>
          <a:xfrm>
            <a:off x="400232" y="3979376"/>
            <a:ext cx="3000776" cy="2099321"/>
          </a:xfrm>
        </p:spPr>
        <p:txBody>
          <a:bodyPr>
            <a:normAutofit/>
          </a:bodyPr>
          <a:lstStyle/>
          <a:p>
            <a:pPr algn="l">
              <a:lnSpc>
                <a:spcPct val="90000"/>
              </a:lnSpc>
            </a:pPr>
            <a:r>
              <a:rPr lang="en-US" sz="2700" dirty="0"/>
              <a:t>By Perry Lundquist (W6AUN) &amp; Brad Tombaugh (W0BDT)</a:t>
            </a:r>
          </a:p>
        </p:txBody>
      </p:sp>
      <p:pic>
        <p:nvPicPr>
          <p:cNvPr id="4" name="Picture 3">
            <a:extLst>
              <a:ext uri="{FF2B5EF4-FFF2-40B4-BE49-F238E27FC236}">
                <a16:creationId xmlns:a16="http://schemas.microsoft.com/office/drawing/2014/main" id="{6C8A00FD-DBD9-1489-D3BC-E327EF906336}"/>
              </a:ext>
            </a:extLst>
          </p:cNvPr>
          <p:cNvPicPr>
            <a:picLocks noChangeAspect="1"/>
          </p:cNvPicPr>
          <p:nvPr/>
        </p:nvPicPr>
        <p:blipFill>
          <a:blip r:embed="rId3"/>
          <a:stretch>
            <a:fillRect/>
          </a:stretch>
        </p:blipFill>
        <p:spPr>
          <a:xfrm>
            <a:off x="5430644" y="1"/>
            <a:ext cx="3713356" cy="3713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8305" y="1396686"/>
            <a:ext cx="2430380" cy="4064628"/>
          </a:xfrm>
        </p:spPr>
        <p:txBody>
          <a:bodyPr>
            <a:normAutofit/>
          </a:bodyPr>
          <a:lstStyle/>
          <a:p>
            <a:r>
              <a:rPr lang="en-US" sz="3700">
                <a:solidFill>
                  <a:srgbClr val="FFFFFF"/>
                </a:solidFill>
              </a:rPr>
              <a:t>Public Interaction &amp; Safety</a:t>
            </a:r>
          </a:p>
        </p:txBody>
      </p:sp>
      <p:sp>
        <p:nvSpPr>
          <p:cNvPr id="7" name="Arc 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027614" y="1526033"/>
            <a:ext cx="4152298" cy="4762132"/>
          </a:xfrm>
        </p:spPr>
        <p:txBody>
          <a:bodyPr vert="horz" lIns="91440" tIns="45720" rIns="91440" bIns="45720" rtlCol="0" anchor="t">
            <a:normAutofit fontScale="92500" lnSpcReduction="10000"/>
          </a:bodyPr>
          <a:lstStyle/>
          <a:p>
            <a:pPr>
              <a:lnSpc>
                <a:spcPct val="90000"/>
              </a:lnSpc>
            </a:pPr>
            <a:r>
              <a:rPr lang="en-US" sz="2500" dirty="0"/>
              <a:t>Be polite with rangers/LEO, calmly explain about POTA</a:t>
            </a:r>
            <a:endParaRPr lang="en-US" sz="2500" dirty="0">
              <a:ea typeface="Calibri"/>
              <a:cs typeface="Calibri"/>
            </a:endParaRPr>
          </a:p>
          <a:p>
            <a:pPr>
              <a:lnSpc>
                <a:spcPct val="90000"/>
              </a:lnSpc>
            </a:pPr>
            <a:r>
              <a:rPr lang="en-US" sz="2500" dirty="0"/>
              <a:t>Expect curiosity from the </a:t>
            </a:r>
            <a:r>
              <a:rPr lang="en-US" sz="2500"/>
              <a:t>public, be an ambassador for amateur radio</a:t>
            </a:r>
            <a:endParaRPr lang="en-US" sz="2500" dirty="0">
              <a:ea typeface="Calibri"/>
              <a:cs typeface="Calibri"/>
            </a:endParaRPr>
          </a:p>
          <a:p>
            <a:pPr>
              <a:lnSpc>
                <a:spcPct val="90000"/>
              </a:lnSpc>
            </a:pPr>
            <a:r>
              <a:rPr lang="en-US" sz="2500" dirty="0"/>
              <a:t>Safety checklist: buddy system, trip plan, first aid gear</a:t>
            </a:r>
            <a:endParaRPr lang="en-US" sz="2500" dirty="0">
              <a:ea typeface="Calibri"/>
              <a:cs typeface="Calibri"/>
            </a:endParaRPr>
          </a:p>
          <a:p>
            <a:pPr>
              <a:lnSpc>
                <a:spcPct val="90000"/>
              </a:lnSpc>
            </a:pPr>
            <a:r>
              <a:rPr lang="en-US" sz="2500" dirty="0"/>
              <a:t>Use bright paracord for guy </a:t>
            </a:r>
            <a:r>
              <a:rPr lang="en-US" sz="2500"/>
              <a:t>lines and tie downs. Mark items with reflective </a:t>
            </a:r>
            <a:r>
              <a:rPr lang="en-US" sz="2500" dirty="0"/>
              <a:t>tape</a:t>
            </a:r>
            <a:endParaRPr lang="en-US" sz="2500" dirty="0">
              <a:ea typeface="Calibri"/>
              <a:cs typeface="Calibri"/>
            </a:endParaRPr>
          </a:p>
          <a:p>
            <a:pPr>
              <a:lnSpc>
                <a:spcPct val="90000"/>
              </a:lnSpc>
            </a:pPr>
            <a:r>
              <a:rPr lang="en-US" sz="2500" dirty="0"/>
              <a:t> Avoid RF and shock hazards</a:t>
            </a:r>
          </a:p>
          <a:p>
            <a:pPr>
              <a:lnSpc>
                <a:spcPct val="90000"/>
              </a:lnSpc>
            </a:pPr>
            <a:r>
              <a:rPr lang="en-US" sz="2500">
                <a:ea typeface="Calibri"/>
                <a:cs typeface="Calibri"/>
              </a:rPr>
              <a:t>Maintain good situational awarness. Always consider your personal safety</a:t>
            </a:r>
            <a:endParaRPr lang="en-US" sz="2500" dirty="0">
              <a:ea typeface="Calibri"/>
              <a:cs typeface="Calibri"/>
            </a:endParaRPr>
          </a:p>
          <a:p>
            <a:pPr>
              <a:lnSpc>
                <a:spcPct val="90000"/>
              </a:lnSpc>
            </a:pPr>
            <a:endParaRPr lang="en-US" sz="2500" dirty="0">
              <a:ea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4F6D0-8C80-B0EB-5151-6CBA1B8FE03E}"/>
              </a:ext>
            </a:extLst>
          </p:cNvPr>
          <p:cNvSpPr>
            <a:spLocks noGrp="1"/>
          </p:cNvSpPr>
          <p:nvPr>
            <p:ph type="title"/>
          </p:nvPr>
        </p:nvSpPr>
        <p:spPr>
          <a:xfrm>
            <a:off x="515125" y="1153572"/>
            <a:ext cx="2400300" cy="4461163"/>
          </a:xfrm>
        </p:spPr>
        <p:txBody>
          <a:bodyPr>
            <a:normAutofit/>
          </a:bodyPr>
          <a:lstStyle/>
          <a:p>
            <a:r>
              <a:rPr lang="en-US">
                <a:solidFill>
                  <a:srgbClr val="FFFFFF"/>
                </a:solidFill>
              </a:rPr>
              <a:t>Potential Issues</a:t>
            </a:r>
          </a:p>
        </p:txBody>
      </p:sp>
      <p:sp>
        <p:nvSpPr>
          <p:cNvPr id="37" name="Arc 3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8DB9CE-2937-AAED-80F2-CF9561BC47A1}"/>
              </a:ext>
            </a:extLst>
          </p:cNvPr>
          <p:cNvSpPr>
            <a:spLocks noGrp="1"/>
          </p:cNvSpPr>
          <p:nvPr>
            <p:ph idx="1"/>
          </p:nvPr>
        </p:nvSpPr>
        <p:spPr>
          <a:xfrm>
            <a:off x="3335481" y="591344"/>
            <a:ext cx="5179868" cy="5585619"/>
          </a:xfrm>
        </p:spPr>
        <p:txBody>
          <a:bodyPr anchor="ctr">
            <a:normAutofit fontScale="85000" lnSpcReduction="10000"/>
          </a:bodyPr>
          <a:lstStyle/>
          <a:p>
            <a:r>
              <a:rPr lang="en-US" dirty="0"/>
              <a:t>RFI can interfere with your computer, use ferrite beads on USB cable</a:t>
            </a:r>
          </a:p>
          <a:p>
            <a:r>
              <a:rPr lang="en-US" dirty="0"/>
              <a:t>Always use common mode </a:t>
            </a:r>
            <a:r>
              <a:rPr lang="en-US"/>
              <a:t>chokes (CMC) like an “ugly balun”</a:t>
            </a:r>
            <a:endParaRPr lang="en-US">
              <a:ea typeface="Calibri"/>
              <a:cs typeface="Calibri"/>
            </a:endParaRPr>
          </a:p>
          <a:p>
            <a:r>
              <a:rPr lang="en-US" dirty="0"/>
              <a:t>Increase distance from antenna and power leads</a:t>
            </a:r>
            <a:endParaRPr lang="en-US" dirty="0">
              <a:ea typeface="Calibri"/>
              <a:cs typeface="Calibri"/>
            </a:endParaRPr>
          </a:p>
          <a:p>
            <a:r>
              <a:rPr lang="en-US" dirty="0"/>
              <a:t>Use ferrite beads on coax cables</a:t>
            </a:r>
          </a:p>
          <a:p>
            <a:r>
              <a:rPr lang="en-US"/>
              <a:t>A CMC needs to be at the antenna </a:t>
            </a:r>
            <a:r>
              <a:rPr lang="en-US" dirty="0"/>
              <a:t>feed point for vertical, but at the radio for an EFHW</a:t>
            </a:r>
          </a:p>
          <a:p>
            <a:r>
              <a:rPr lang="en-US" dirty="0"/>
              <a:t>May need a CMC at both ends</a:t>
            </a:r>
            <a:endParaRPr lang="en-US" dirty="0">
              <a:ea typeface="Calibri"/>
              <a:cs typeface="Calibri"/>
            </a:endParaRPr>
          </a:p>
        </p:txBody>
      </p:sp>
    </p:spTree>
    <p:extLst>
      <p:ext uri="{BB962C8B-B14F-4D97-AF65-F5344CB8AC3E}">
        <p14:creationId xmlns:p14="http://schemas.microsoft.com/office/powerpoint/2010/main" val="132214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DADB3-097A-588A-533B-830D3F21AD33}"/>
              </a:ext>
            </a:extLst>
          </p:cNvPr>
          <p:cNvSpPr>
            <a:spLocks noGrp="1"/>
          </p:cNvSpPr>
          <p:nvPr>
            <p:ph type="title"/>
          </p:nvPr>
        </p:nvSpPr>
        <p:spPr>
          <a:xfrm>
            <a:off x="878305" y="1396686"/>
            <a:ext cx="2430380" cy="4064628"/>
          </a:xfrm>
        </p:spPr>
        <p:txBody>
          <a:bodyPr>
            <a:normAutofit/>
          </a:bodyPr>
          <a:lstStyle/>
          <a:p>
            <a:r>
              <a:rPr lang="en-US" sz="3700">
                <a:solidFill>
                  <a:srgbClr val="FFFFFF"/>
                </a:solidFill>
              </a:rPr>
              <a:t>Barrel Connectors</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612A3C-1865-A286-C610-EB3EE41E09FD}"/>
              </a:ext>
            </a:extLst>
          </p:cNvPr>
          <p:cNvSpPr>
            <a:spLocks noGrp="1"/>
          </p:cNvSpPr>
          <p:nvPr>
            <p:ph idx="1"/>
          </p:nvPr>
        </p:nvSpPr>
        <p:spPr>
          <a:xfrm>
            <a:off x="4027614" y="1526033"/>
            <a:ext cx="4152298" cy="4217383"/>
          </a:xfrm>
        </p:spPr>
        <p:txBody>
          <a:bodyPr vert="horz" lIns="91440" tIns="45720" rIns="91440" bIns="45720" rtlCol="0" anchor="t">
            <a:normAutofit/>
          </a:bodyPr>
          <a:lstStyle/>
          <a:p>
            <a:pPr>
              <a:lnSpc>
                <a:spcPct val="90000"/>
              </a:lnSpc>
            </a:pPr>
            <a:r>
              <a:rPr lang="en-US" sz="1800" dirty="0"/>
              <a:t>When you coil up your coax cable, join the ends with a barrel connector.</a:t>
            </a:r>
            <a:endParaRPr lang="en-US" sz="1800" dirty="0">
              <a:ea typeface="Calibri"/>
              <a:cs typeface="Calibri"/>
            </a:endParaRPr>
          </a:p>
          <a:p>
            <a:pPr>
              <a:lnSpc>
                <a:spcPct val="90000"/>
              </a:lnSpc>
            </a:pPr>
            <a:r>
              <a:rPr lang="en-US" sz="1800" dirty="0"/>
              <a:t>This helps hold the cable together and protects the connectors from dirt and damage.</a:t>
            </a:r>
            <a:endParaRPr lang="en-US" sz="1800" dirty="0">
              <a:ea typeface="Calibri"/>
              <a:cs typeface="Calibri"/>
            </a:endParaRPr>
          </a:p>
          <a:p>
            <a:pPr>
              <a:lnSpc>
                <a:spcPct val="90000"/>
              </a:lnSpc>
            </a:pPr>
            <a:r>
              <a:rPr lang="en-US" sz="1800" dirty="0"/>
              <a:t>You’ll also have a barrel connector handy if you need to extend your coax.</a:t>
            </a:r>
            <a:endParaRPr lang="en-US" sz="1800" dirty="0">
              <a:ea typeface="Calibri"/>
              <a:cs typeface="Calibri"/>
            </a:endParaRPr>
          </a:p>
          <a:p>
            <a:pPr>
              <a:lnSpc>
                <a:spcPct val="90000"/>
              </a:lnSpc>
            </a:pPr>
            <a:r>
              <a:rPr lang="en-US" sz="1800" dirty="0"/>
              <a:t>Put can put a nylon wire with an eyelet around the middle of the barrel and a piece of Paracord to attach it to something so that you don’t lose the barrel.</a:t>
            </a:r>
            <a:endParaRPr lang="en-US" sz="1800" dirty="0">
              <a:ea typeface="Calibri"/>
              <a:cs typeface="Calibri"/>
            </a:endParaRPr>
          </a:p>
          <a:p>
            <a:pPr>
              <a:lnSpc>
                <a:spcPct val="90000"/>
              </a:lnSpc>
            </a:pPr>
            <a:r>
              <a:rPr lang="en-US" sz="1800" dirty="0">
                <a:ea typeface="Calibri"/>
                <a:cs typeface="Calibri"/>
              </a:rPr>
              <a:t>Pack extra barrel connectors and assorted adapters</a:t>
            </a:r>
          </a:p>
          <a:p>
            <a:pPr>
              <a:lnSpc>
                <a:spcPct val="90000"/>
              </a:lnSpc>
            </a:pPr>
            <a:endParaRPr lang="en-US" sz="1800">
              <a:ea typeface="Calibri"/>
              <a:cs typeface="Calibri"/>
            </a:endParaRPr>
          </a:p>
        </p:txBody>
      </p:sp>
    </p:spTree>
    <p:extLst>
      <p:ext uri="{BB962C8B-B14F-4D97-AF65-F5344CB8AC3E}">
        <p14:creationId xmlns:p14="http://schemas.microsoft.com/office/powerpoint/2010/main" val="292267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D78353-1FEB-6B9E-FA86-59935392D31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C61FEC5-083D-4B56-C7CF-3E714151B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0E33D23-6EFE-A3B2-87E5-88D978CD2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9A56E-6DA8-01E4-DCB5-7224AE0D3993}"/>
              </a:ext>
            </a:extLst>
          </p:cNvPr>
          <p:cNvSpPr>
            <a:spLocks noGrp="1"/>
          </p:cNvSpPr>
          <p:nvPr>
            <p:ph type="title"/>
          </p:nvPr>
        </p:nvSpPr>
        <p:spPr>
          <a:xfrm>
            <a:off x="1041958" y="1233241"/>
            <a:ext cx="2430380" cy="4064628"/>
          </a:xfrm>
        </p:spPr>
        <p:txBody>
          <a:bodyPr>
            <a:normAutofit/>
          </a:bodyPr>
          <a:lstStyle/>
          <a:p>
            <a:r>
              <a:rPr lang="en-US" dirty="0">
                <a:solidFill>
                  <a:srgbClr val="FFFFFF"/>
                </a:solidFill>
              </a:rPr>
              <a:t>POTA</a:t>
            </a:r>
            <a:br>
              <a:rPr lang="en-US" dirty="0">
                <a:solidFill>
                  <a:srgbClr val="FFFFFF"/>
                </a:solidFill>
              </a:rPr>
            </a:br>
            <a:r>
              <a:rPr lang="en-US" dirty="0">
                <a:solidFill>
                  <a:srgbClr val="FFFFFF"/>
                </a:solidFill>
                <a:ea typeface="Calibri"/>
                <a:cs typeface="Calibri"/>
              </a:rPr>
              <a:t>Antennas</a:t>
            </a:r>
            <a:endParaRPr lang="en-US" dirty="0"/>
          </a:p>
        </p:txBody>
      </p:sp>
      <p:sp>
        <p:nvSpPr>
          <p:cNvPr id="12" name="Freeform: Shape 11">
            <a:extLst>
              <a:ext uri="{FF2B5EF4-FFF2-40B4-BE49-F238E27FC236}">
                <a16:creationId xmlns:a16="http://schemas.microsoft.com/office/drawing/2014/main" id="{00848122-6F70-BA3D-DDF2-B802AA2A8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DF273EA-A30F-DCCE-F9BE-D5A3E3243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D55C517-068E-85E1-80FD-260FB251F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CEE0DE7-3FF1-DD16-3B9E-7CB2F1734110}"/>
              </a:ext>
            </a:extLst>
          </p:cNvPr>
          <p:cNvSpPr>
            <a:spLocks noGrp="1"/>
          </p:cNvSpPr>
          <p:nvPr>
            <p:ph idx="1"/>
          </p:nvPr>
        </p:nvSpPr>
        <p:spPr>
          <a:xfrm>
            <a:off x="4572000" y="850062"/>
            <a:ext cx="3943349" cy="5327095"/>
          </a:xfrm>
        </p:spPr>
        <p:txBody>
          <a:bodyPr anchor="t">
            <a:normAutofit fontScale="92500" lnSpcReduction="10000"/>
          </a:bodyPr>
          <a:lstStyle/>
          <a:p>
            <a:pPr>
              <a:lnSpc>
                <a:spcPct val="90000"/>
              </a:lnSpc>
            </a:pPr>
            <a:r>
              <a:rPr lang="en-US" sz="2200" dirty="0">
                <a:ea typeface="Calibri"/>
                <a:cs typeface="Calibri"/>
              </a:rPr>
              <a:t>The perfect POTA antenna is easy to setup, works well, is easy to tear down, and packs compactly</a:t>
            </a:r>
          </a:p>
          <a:p>
            <a:pPr>
              <a:lnSpc>
                <a:spcPct val="90000"/>
              </a:lnSpc>
            </a:pPr>
            <a:r>
              <a:rPr lang="en-US" sz="2200" dirty="0"/>
              <a:t>There are hundreds of antenna options</a:t>
            </a:r>
            <a:endParaRPr lang="en-US" sz="2200">
              <a:ea typeface="Calibri"/>
              <a:cs typeface="Calibri"/>
            </a:endParaRPr>
          </a:p>
          <a:p>
            <a:pPr>
              <a:lnSpc>
                <a:spcPct val="90000"/>
              </a:lnSpc>
            </a:pPr>
            <a:r>
              <a:rPr lang="en-US" sz="2200" dirty="0">
                <a:ea typeface="Calibri"/>
                <a:cs typeface="Calibri"/>
              </a:rPr>
              <a:t>Have more than one type of antenna with you</a:t>
            </a:r>
          </a:p>
          <a:p>
            <a:pPr>
              <a:lnSpc>
                <a:spcPct val="90000"/>
              </a:lnSpc>
            </a:pPr>
            <a:r>
              <a:rPr lang="en-US" sz="2200" dirty="0"/>
              <a:t>Depending on conditions, verticals can work as well or better than EFHW antennas</a:t>
            </a:r>
            <a:endParaRPr lang="en-US" sz="2200" dirty="0">
              <a:ea typeface="Calibri"/>
              <a:cs typeface="Calibri"/>
            </a:endParaRPr>
          </a:p>
          <a:p>
            <a:pPr>
              <a:lnSpc>
                <a:spcPct val="90000"/>
              </a:lnSpc>
            </a:pPr>
            <a:r>
              <a:rPr lang="en-US" sz="2200" dirty="0">
                <a:ea typeface="Calibri"/>
                <a:cs typeface="Calibri"/>
              </a:rPr>
              <a:t>The amount of RF power you plan to run may determine the particular antenna you need to use</a:t>
            </a:r>
            <a:endParaRPr lang="en-US" sz="2200" dirty="0"/>
          </a:p>
          <a:p>
            <a:pPr>
              <a:lnSpc>
                <a:spcPct val="90000"/>
              </a:lnSpc>
            </a:pPr>
            <a:r>
              <a:rPr lang="en-US" sz="2200">
                <a:ea typeface="Calibri"/>
                <a:cs typeface="Calibri"/>
              </a:rPr>
              <a:t>Consider using antenna supports that </a:t>
            </a:r>
            <a:r>
              <a:rPr lang="en-US" sz="2200" dirty="0">
                <a:ea typeface="Calibri"/>
                <a:cs typeface="Calibri"/>
              </a:rPr>
              <a:t>don't depend on </a:t>
            </a:r>
            <a:r>
              <a:rPr lang="en-US" sz="2200">
                <a:ea typeface="Calibri"/>
                <a:cs typeface="Calibri"/>
              </a:rPr>
              <a:t>trees or stakes in the </a:t>
            </a:r>
            <a:r>
              <a:rPr lang="en-US" sz="2200" dirty="0">
                <a:ea typeface="Calibri"/>
                <a:cs typeface="Calibri"/>
              </a:rPr>
              <a:t>ground</a:t>
            </a:r>
          </a:p>
        </p:txBody>
      </p:sp>
      <p:sp>
        <p:nvSpPr>
          <p:cNvPr id="18" name="Freeform: Shape 17">
            <a:extLst>
              <a:ext uri="{FF2B5EF4-FFF2-40B4-BE49-F238E27FC236}">
                <a16:creationId xmlns:a16="http://schemas.microsoft.com/office/drawing/2014/main" id="{3559C5E8-A70C-9301-4906-F06BAB3A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0F7AD1B-748B-34F3-8428-FA85593C5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384261F-CDA5-3850-1C5C-92F33EE75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93032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0D2F9B-7768-39D8-D774-3C3D63CBAE93}"/>
              </a:ext>
            </a:extLst>
          </p:cNvPr>
          <p:cNvSpPr>
            <a:spLocks noGrp="1"/>
          </p:cNvSpPr>
          <p:nvPr>
            <p:ph type="title"/>
          </p:nvPr>
        </p:nvSpPr>
        <p:spPr>
          <a:xfrm>
            <a:off x="1041958" y="1233241"/>
            <a:ext cx="2430380" cy="4064628"/>
          </a:xfrm>
        </p:spPr>
        <p:txBody>
          <a:bodyPr>
            <a:normAutofit/>
          </a:bodyPr>
          <a:lstStyle/>
          <a:p>
            <a:r>
              <a:rPr lang="en-US">
                <a:solidFill>
                  <a:srgbClr val="FFFFFF"/>
                </a:solidFill>
              </a:rPr>
              <a:t>Making Your Own Antenna</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D0618FC-3061-A6DB-B9B4-22FB5AA2E63C}"/>
              </a:ext>
            </a:extLst>
          </p:cNvPr>
          <p:cNvSpPr>
            <a:spLocks noGrp="1"/>
          </p:cNvSpPr>
          <p:nvPr>
            <p:ph idx="1"/>
          </p:nvPr>
        </p:nvSpPr>
        <p:spPr>
          <a:xfrm>
            <a:off x="4572000" y="850062"/>
            <a:ext cx="3943349" cy="5327095"/>
          </a:xfrm>
        </p:spPr>
        <p:txBody>
          <a:bodyPr anchor="t">
            <a:normAutofit/>
          </a:bodyPr>
          <a:lstStyle/>
          <a:p>
            <a:pPr>
              <a:lnSpc>
                <a:spcPct val="90000"/>
              </a:lnSpc>
            </a:pPr>
            <a:r>
              <a:rPr lang="en-US" sz="2200" dirty="0"/>
              <a:t>Construct simple wire antennas using a BNC-Binding Post adapter</a:t>
            </a:r>
          </a:p>
          <a:p>
            <a:pPr>
              <a:lnSpc>
                <a:spcPct val="90000"/>
              </a:lnSpc>
            </a:pPr>
            <a:r>
              <a:rPr lang="en-US" sz="2200" dirty="0"/>
              <a:t>Silicone jacketed wire doesn’t tangle as much</a:t>
            </a:r>
            <a:endParaRPr lang="en-US" sz="2200" dirty="0">
              <a:ea typeface="Calibri"/>
              <a:cs typeface="Calibri"/>
            </a:endParaRPr>
          </a:p>
          <a:p>
            <a:pPr>
              <a:lnSpc>
                <a:spcPct val="90000"/>
              </a:lnSpc>
            </a:pPr>
            <a:r>
              <a:rPr lang="en-US" sz="2200" dirty="0"/>
              <a:t>Plastic “S-biners” work great to hang antenna or attach the ends</a:t>
            </a:r>
            <a:endParaRPr lang="en-US" sz="2200" dirty="0">
              <a:ea typeface="Calibri"/>
              <a:cs typeface="Calibri"/>
            </a:endParaRPr>
          </a:p>
          <a:p>
            <a:pPr>
              <a:lnSpc>
                <a:spcPct val="90000"/>
              </a:lnSpc>
            </a:pPr>
            <a:r>
              <a:rPr lang="en-US" sz="2200" dirty="0"/>
              <a:t>Have plenty of paracord to hang in trees or use as antenna supports, but make sure that you take it all with you</a:t>
            </a:r>
            <a:endParaRPr lang="en-US" sz="2200" dirty="0">
              <a:ea typeface="Calibri"/>
              <a:cs typeface="Calibri"/>
            </a:endParaRPr>
          </a:p>
          <a:p>
            <a:pPr>
              <a:lnSpc>
                <a:spcPct val="90000"/>
              </a:lnSpc>
            </a:pPr>
            <a:r>
              <a:rPr lang="en-US" sz="2200" dirty="0"/>
              <a:t>Can use an arborist’s throw line to hang antenna in trees</a:t>
            </a:r>
            <a:endParaRPr lang="en-US" sz="2200" dirty="0">
              <a:ea typeface="Calibri"/>
              <a:cs typeface="Calibri"/>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5352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E9DEBD-6DAF-3604-3259-41E9595CFBDD}"/>
              </a:ext>
            </a:extLst>
          </p:cNvPr>
          <p:cNvSpPr>
            <a:spLocks noGrp="1"/>
          </p:cNvSpPr>
          <p:nvPr>
            <p:ph type="title"/>
          </p:nvPr>
        </p:nvSpPr>
        <p:spPr>
          <a:xfrm>
            <a:off x="717619" y="1112969"/>
            <a:ext cx="2952974" cy="4166010"/>
          </a:xfrm>
        </p:spPr>
        <p:txBody>
          <a:bodyPr>
            <a:normAutofit/>
          </a:bodyPr>
          <a:lstStyle/>
          <a:p>
            <a:r>
              <a:rPr lang="en-US">
                <a:solidFill>
                  <a:srgbClr val="FFFFFF"/>
                </a:solidFill>
              </a:rPr>
              <a:t>Basic Tools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E15525B-7FFC-D075-587A-2250450B8A16}"/>
              </a:ext>
            </a:extLst>
          </p:cNvPr>
          <p:cNvSpPr>
            <a:spLocks noGrp="1"/>
          </p:cNvSpPr>
          <p:nvPr>
            <p:ph idx="1"/>
          </p:nvPr>
        </p:nvSpPr>
        <p:spPr>
          <a:xfrm>
            <a:off x="4572000" y="820880"/>
            <a:ext cx="3943349" cy="5735656"/>
          </a:xfrm>
        </p:spPr>
        <p:txBody>
          <a:bodyPr anchor="t">
            <a:normAutofit lnSpcReduction="10000"/>
          </a:bodyPr>
          <a:lstStyle/>
          <a:p>
            <a:pPr>
              <a:lnSpc>
                <a:spcPct val="90000"/>
              </a:lnSpc>
            </a:pPr>
            <a:r>
              <a:rPr lang="en-US" sz="2700" dirty="0"/>
              <a:t>Have some basic tools with you</a:t>
            </a:r>
          </a:p>
          <a:p>
            <a:pPr>
              <a:lnSpc>
                <a:spcPct val="90000"/>
              </a:lnSpc>
            </a:pPr>
            <a:r>
              <a:rPr lang="en-US" sz="2700" dirty="0"/>
              <a:t>Pocket knife</a:t>
            </a:r>
            <a:endParaRPr lang="en-US" sz="2700" dirty="0">
              <a:ea typeface="Calibri"/>
              <a:cs typeface="Calibri"/>
            </a:endParaRPr>
          </a:p>
          <a:p>
            <a:pPr>
              <a:lnSpc>
                <a:spcPct val="90000"/>
              </a:lnSpc>
            </a:pPr>
            <a:r>
              <a:rPr lang="en-US" sz="2700" dirty="0"/>
              <a:t>Swiss Army Knife or Leatherman</a:t>
            </a:r>
            <a:endParaRPr lang="en-US" sz="2700" dirty="0">
              <a:ea typeface="Calibri"/>
              <a:cs typeface="Calibri"/>
            </a:endParaRPr>
          </a:p>
          <a:p>
            <a:pPr>
              <a:lnSpc>
                <a:spcPct val="90000"/>
              </a:lnSpc>
            </a:pPr>
            <a:r>
              <a:rPr lang="en-US" sz="2700" dirty="0"/>
              <a:t>Small pliers or crescent wrench</a:t>
            </a:r>
            <a:endParaRPr lang="en-US" sz="2700" dirty="0">
              <a:ea typeface="Calibri"/>
              <a:cs typeface="Calibri"/>
            </a:endParaRPr>
          </a:p>
          <a:p>
            <a:pPr>
              <a:lnSpc>
                <a:spcPct val="90000"/>
              </a:lnSpc>
            </a:pPr>
            <a:r>
              <a:rPr lang="en-US" sz="2700" dirty="0"/>
              <a:t>Electrical tape</a:t>
            </a:r>
            <a:endParaRPr lang="en-US" sz="2700" dirty="0">
              <a:ea typeface="Calibri"/>
              <a:cs typeface="Calibri"/>
            </a:endParaRPr>
          </a:p>
          <a:p>
            <a:pPr>
              <a:lnSpc>
                <a:spcPct val="90000"/>
              </a:lnSpc>
            </a:pPr>
            <a:r>
              <a:rPr lang="en-US" sz="2700" dirty="0"/>
              <a:t>Nylon wire ties</a:t>
            </a:r>
            <a:endParaRPr lang="en-US" sz="2700" dirty="0">
              <a:ea typeface="Calibri"/>
              <a:cs typeface="Calibri"/>
            </a:endParaRPr>
          </a:p>
          <a:p>
            <a:pPr>
              <a:lnSpc>
                <a:spcPct val="90000"/>
              </a:lnSpc>
            </a:pPr>
            <a:r>
              <a:rPr lang="en-US" sz="2700" dirty="0"/>
              <a:t>Paracord or #36 bank line</a:t>
            </a:r>
            <a:endParaRPr lang="en-US" sz="2700" dirty="0">
              <a:ea typeface="Calibri"/>
              <a:cs typeface="Calibri"/>
            </a:endParaRPr>
          </a:p>
          <a:p>
            <a:pPr>
              <a:lnSpc>
                <a:spcPct val="90000"/>
              </a:lnSpc>
            </a:pPr>
            <a:r>
              <a:rPr lang="en-US" sz="2700">
                <a:ea typeface="Calibri"/>
                <a:cs typeface="Calibri"/>
              </a:rPr>
              <a:t>Flashlight and headlamp in case you need to tear down in the dark</a:t>
            </a:r>
            <a:endParaRPr lang="en-US" sz="2700" dirty="0">
              <a:ea typeface="Calibri"/>
              <a:cs typeface="Calibri"/>
            </a:endParaRPr>
          </a:p>
          <a:p>
            <a:pPr>
              <a:lnSpc>
                <a:spcPct val="90000"/>
              </a:lnSpc>
            </a:pPr>
            <a:endParaRPr lang="en-US" sz="2700">
              <a:ea typeface="Calibri"/>
              <a:cs typeface="Calibri"/>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970495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BD85B-94FA-54DD-C62D-F566BF160B9F}"/>
              </a:ext>
            </a:extLst>
          </p:cNvPr>
          <p:cNvSpPr>
            <a:spLocks noGrp="1"/>
          </p:cNvSpPr>
          <p:nvPr>
            <p:ph type="title"/>
          </p:nvPr>
        </p:nvSpPr>
        <p:spPr>
          <a:xfrm>
            <a:off x="515125" y="1153572"/>
            <a:ext cx="2400300" cy="4461163"/>
          </a:xfrm>
        </p:spPr>
        <p:txBody>
          <a:bodyPr>
            <a:normAutofit/>
          </a:bodyPr>
          <a:lstStyle/>
          <a:p>
            <a:r>
              <a:rPr lang="en-US">
                <a:solidFill>
                  <a:srgbClr val="FFFFFF"/>
                </a:solidFill>
              </a:rPr>
              <a:t>Fishing Vest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725D70-A5B7-2BE1-150A-02049CF5CEEC}"/>
              </a:ext>
            </a:extLst>
          </p:cNvPr>
          <p:cNvSpPr>
            <a:spLocks noGrp="1"/>
          </p:cNvSpPr>
          <p:nvPr>
            <p:ph idx="1"/>
          </p:nvPr>
        </p:nvSpPr>
        <p:spPr>
          <a:xfrm>
            <a:off x="3335481" y="591344"/>
            <a:ext cx="5179868" cy="5585619"/>
          </a:xfrm>
        </p:spPr>
        <p:txBody>
          <a:bodyPr anchor="ctr">
            <a:normAutofit/>
          </a:bodyPr>
          <a:lstStyle/>
          <a:p>
            <a:r>
              <a:rPr lang="en-US" dirty="0"/>
              <a:t>Extra pockets can be helpful</a:t>
            </a:r>
          </a:p>
          <a:p>
            <a:r>
              <a:rPr lang="en-US" dirty="0"/>
              <a:t>Quickly stow connector caps, covers, adapters, twist ties, cable ties, Velcro tape, etc.</a:t>
            </a:r>
            <a:endParaRPr lang="en-US" dirty="0">
              <a:ea typeface="Calibri"/>
              <a:cs typeface="Calibri"/>
            </a:endParaRPr>
          </a:p>
        </p:txBody>
      </p:sp>
    </p:spTree>
    <p:extLst>
      <p:ext uri="{BB962C8B-B14F-4D97-AF65-F5344CB8AC3E}">
        <p14:creationId xmlns:p14="http://schemas.microsoft.com/office/powerpoint/2010/main" val="406835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ACD2F1-2269-97B5-73D9-A265797ECDD5}"/>
              </a:ext>
            </a:extLst>
          </p:cNvPr>
          <p:cNvSpPr>
            <a:spLocks noGrp="1"/>
          </p:cNvSpPr>
          <p:nvPr>
            <p:ph type="title"/>
          </p:nvPr>
        </p:nvSpPr>
        <p:spPr>
          <a:xfrm>
            <a:off x="628650" y="556995"/>
            <a:ext cx="7886700" cy="1133693"/>
          </a:xfrm>
        </p:spPr>
        <p:txBody>
          <a:bodyPr>
            <a:normAutofit/>
          </a:bodyPr>
          <a:lstStyle/>
          <a:p>
            <a:r>
              <a:rPr lang="en-US" sz="4500"/>
              <a:t>Getting Help</a:t>
            </a:r>
          </a:p>
        </p:txBody>
      </p:sp>
      <p:graphicFrame>
        <p:nvGraphicFramePr>
          <p:cNvPr id="5" name="Content Placeholder 2">
            <a:extLst>
              <a:ext uri="{FF2B5EF4-FFF2-40B4-BE49-F238E27FC236}">
                <a16:creationId xmlns:a16="http://schemas.microsoft.com/office/drawing/2014/main" id="{AA081670-CDEE-8AA1-0CF2-036891BA62DA}"/>
              </a:ext>
            </a:extLst>
          </p:cNvPr>
          <p:cNvGraphicFramePr>
            <a:graphicFrameLocks noGrp="1"/>
          </p:cNvGraphicFramePr>
          <p:nvPr>
            <p:ph idx="1"/>
            <p:extLst>
              <p:ext uri="{D42A27DB-BD31-4B8C-83A1-F6EECF244321}">
                <p14:modId xmlns:p14="http://schemas.microsoft.com/office/powerpoint/2010/main" val="50715483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617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1958" y="1233241"/>
            <a:ext cx="2430380" cy="4064628"/>
          </a:xfrm>
        </p:spPr>
        <p:txBody>
          <a:bodyPr>
            <a:normAutofit/>
          </a:bodyPr>
          <a:lstStyle/>
          <a:p>
            <a:r>
              <a:rPr lang="en-US">
                <a:solidFill>
                  <a:srgbClr val="FFFFFF"/>
                </a:solidFill>
              </a:rPr>
              <a:t>Final Tips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72000" y="820880"/>
            <a:ext cx="3943349" cy="4889350"/>
          </a:xfrm>
        </p:spPr>
        <p:txBody>
          <a:bodyPr anchor="t">
            <a:normAutofit fontScale="92500" lnSpcReduction="10000"/>
          </a:bodyPr>
          <a:lstStyle/>
          <a:p>
            <a:r>
              <a:rPr dirty="0"/>
              <a:t>Practice your</a:t>
            </a:r>
            <a:r>
              <a:rPr lang="en-US" dirty="0"/>
              <a:t> setup in the </a:t>
            </a:r>
            <a:r>
              <a:rPr dirty="0"/>
              <a:t>backyard first</a:t>
            </a:r>
          </a:p>
          <a:p>
            <a:r>
              <a:rPr dirty="0"/>
              <a:t>Make a checklist of </a:t>
            </a:r>
            <a:r>
              <a:rPr lang="en-US" dirty="0"/>
              <a:t>all essential</a:t>
            </a:r>
            <a:r>
              <a:rPr dirty="0"/>
              <a:t> gear</a:t>
            </a:r>
            <a:endParaRPr dirty="0">
              <a:ea typeface="Calibri"/>
              <a:cs typeface="Calibri"/>
            </a:endParaRPr>
          </a:p>
          <a:p>
            <a:r>
              <a:rPr dirty="0"/>
              <a:t>Plan for weather, </a:t>
            </a:r>
            <a:r>
              <a:rPr lang="en-US" dirty="0"/>
              <a:t>weak cell coverage, long pileups</a:t>
            </a:r>
            <a:endParaRPr lang="en-US"/>
          </a:p>
          <a:p>
            <a:r>
              <a:rPr dirty="0"/>
              <a:t>Above all</a:t>
            </a:r>
            <a:r>
              <a:rPr lang="en-US" dirty="0"/>
              <a:t> else...</a:t>
            </a:r>
            <a:endParaRPr lang="en-US"/>
          </a:p>
          <a:p>
            <a:pPr marL="0" indent="0">
              <a:buNone/>
            </a:pPr>
            <a:r>
              <a:rPr lang="en-US" dirty="0"/>
              <a:t>    Get outdoors, get</a:t>
            </a:r>
            <a:r>
              <a:rPr dirty="0"/>
              <a:t> on the air</a:t>
            </a:r>
            <a:r>
              <a:rPr lang="en-US" dirty="0"/>
              <a:t>, and have fun!</a:t>
            </a:r>
            <a:endParaRPr dirty="0">
              <a:ea typeface="Calibri"/>
              <a:cs typeface="Calibri"/>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3028950" y="1939159"/>
            <a:ext cx="5733470" cy="2751086"/>
          </a:xfrm>
        </p:spPr>
        <p:txBody>
          <a:bodyPr vert="horz" lIns="91440" tIns="45720" rIns="91440" bIns="45720" rtlCol="0" anchor="b">
            <a:normAutofit/>
          </a:bodyPr>
          <a:lstStyle/>
          <a:p>
            <a:pPr algn="r" defTabSz="914400">
              <a:lnSpc>
                <a:spcPct val="90000"/>
              </a:lnSpc>
            </a:pPr>
            <a:r>
              <a:rPr lang="en-US" sz="6000" kern="1200">
                <a:solidFill>
                  <a:schemeClr val="tx1"/>
                </a:solidFill>
                <a:latin typeface="+mj-lt"/>
                <a:ea typeface="+mj-ea"/>
                <a:cs typeface="+mj-cs"/>
              </a:rPr>
              <a:t>Q&amp;A</a:t>
            </a:r>
          </a:p>
        </p:txBody>
      </p:sp>
      <p:sp>
        <p:nvSpPr>
          <p:cNvPr id="3" name="Content Placeholder 2"/>
          <p:cNvSpPr>
            <a:spLocks noGrp="1"/>
          </p:cNvSpPr>
          <p:nvPr>
            <p:ph idx="1"/>
          </p:nvPr>
        </p:nvSpPr>
        <p:spPr>
          <a:xfrm>
            <a:off x="3028950" y="4782320"/>
            <a:ext cx="5733470" cy="1329443"/>
          </a:xfrm>
        </p:spPr>
        <p:txBody>
          <a:bodyPr vert="horz" lIns="91440" tIns="45720" rIns="91440" bIns="45720" rtlCol="0">
            <a:normAutofit/>
          </a:bodyPr>
          <a:lstStyle/>
          <a:p>
            <a:pPr marL="0" indent="0" algn="r" defTabSz="914400">
              <a:lnSpc>
                <a:spcPct val="90000"/>
              </a:lnSpc>
              <a:spcBef>
                <a:spcPts val="1000"/>
              </a:spcBef>
              <a:buNone/>
            </a:pPr>
            <a:r>
              <a:rPr lang="en-US" sz="2400" kern="1200">
                <a:solidFill>
                  <a:schemeClr val="tx1"/>
                </a:solidFill>
                <a:latin typeface="+mn-lt"/>
                <a:ea typeface="+mn-ea"/>
                <a:cs typeface="+mn-cs"/>
              </a:rPr>
              <a:t>Questions about getting started, gear, or activation planning?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325369"/>
            <a:ext cx="3276451" cy="1956841"/>
          </a:xfrm>
        </p:spPr>
        <p:txBody>
          <a:bodyPr anchor="b">
            <a:normAutofit/>
          </a:bodyPr>
          <a:lstStyle/>
          <a:p>
            <a:r>
              <a:rPr lang="en-US" sz="4700"/>
              <a:t>Presenters</a:t>
            </a:r>
          </a:p>
        </p:txBody>
      </p:sp>
      <p:sp>
        <p:nvSpPr>
          <p:cNvPr id="3" name="Content Placeholder 2"/>
          <p:cNvSpPr>
            <a:spLocks noGrp="1"/>
          </p:cNvSpPr>
          <p:nvPr>
            <p:ph idx="1"/>
          </p:nvPr>
        </p:nvSpPr>
        <p:spPr>
          <a:xfrm>
            <a:off x="480060" y="2872899"/>
            <a:ext cx="3182691" cy="3320668"/>
          </a:xfrm>
        </p:spPr>
        <p:txBody>
          <a:bodyPr>
            <a:normAutofit/>
          </a:bodyPr>
          <a:lstStyle/>
          <a:p>
            <a:pPr marL="0" indent="0">
              <a:lnSpc>
                <a:spcPct val="90000"/>
              </a:lnSpc>
              <a:buNone/>
            </a:pPr>
            <a:r>
              <a:rPr lang="en-US" sz="1300"/>
              <a:t>Perry Lundquist, W6AUN</a:t>
            </a:r>
          </a:p>
          <a:p>
            <a:pPr marL="0" indent="0">
              <a:lnSpc>
                <a:spcPct val="90000"/>
              </a:lnSpc>
              <a:buNone/>
            </a:pPr>
            <a:endParaRPr lang="en-US" sz="1300"/>
          </a:p>
          <a:p>
            <a:pPr marL="0" indent="0">
              <a:lnSpc>
                <a:spcPct val="90000"/>
              </a:lnSpc>
              <a:buNone/>
            </a:pPr>
            <a:r>
              <a:rPr lang="en-US" sz="1300"/>
              <a:t>First licensed in 1978, Perry enjoys many amateur radio activities including POTA activating and hunting. He also serves his local ARES District as a Plans Section Chief and is the Liaison to the Douglas County Sheriff's Office in Colorado. Perry is a Reserve Deputy Sheriff with Douglas County, and is the manager of the 911 Communications Authority for Elbert County. Additionally, Perry is a Colorado AuxComm member. Professionally, he is a Senior Project Manager for a national telecom company.</a:t>
            </a:r>
          </a:p>
        </p:txBody>
      </p:sp>
      <p:pic>
        <p:nvPicPr>
          <p:cNvPr id="7" name="Picture 6" descr="A person sitting at a table&#10;&#10;AI-generated content may be incorrect.">
            <a:extLst>
              <a:ext uri="{FF2B5EF4-FFF2-40B4-BE49-F238E27FC236}">
                <a16:creationId xmlns:a16="http://schemas.microsoft.com/office/drawing/2014/main" id="{C1BF4F87-71E1-DFDF-0AAE-BE35BB0CA5BF}"/>
              </a:ext>
            </a:extLst>
          </p:cNvPr>
          <p:cNvPicPr>
            <a:picLocks noChangeAspect="1"/>
          </p:cNvPicPr>
          <p:nvPr/>
        </p:nvPicPr>
        <p:blipFill>
          <a:blip r:embed="rId2"/>
          <a:srcRect l="24962" r="18618"/>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00874-28CD-3A7C-E66D-E8412026F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F4D56-AC92-69CD-29CC-6BB88F003505}"/>
              </a:ext>
            </a:extLst>
          </p:cNvPr>
          <p:cNvSpPr>
            <a:spLocks noGrp="1"/>
          </p:cNvSpPr>
          <p:nvPr>
            <p:ph type="title"/>
          </p:nvPr>
        </p:nvSpPr>
        <p:spPr>
          <a:xfrm>
            <a:off x="3973321" y="329184"/>
            <a:ext cx="4688333" cy="1783080"/>
          </a:xfrm>
        </p:spPr>
        <p:txBody>
          <a:bodyPr anchor="b">
            <a:normAutofit/>
          </a:bodyPr>
          <a:lstStyle/>
          <a:p>
            <a:r>
              <a:rPr lang="en-US" sz="4700"/>
              <a:t>Presenters</a:t>
            </a:r>
          </a:p>
        </p:txBody>
      </p:sp>
      <p:pic>
        <p:nvPicPr>
          <p:cNvPr id="5" name="Picture 4" descr="A person wearing headphones and holding a camera&#10;&#10;AI-generated content may be incorrect.">
            <a:extLst>
              <a:ext uri="{FF2B5EF4-FFF2-40B4-BE49-F238E27FC236}">
                <a16:creationId xmlns:a16="http://schemas.microsoft.com/office/drawing/2014/main" id="{A679DFCC-B722-2A12-49F6-D8399A16A9F8}"/>
              </a:ext>
            </a:extLst>
          </p:cNvPr>
          <p:cNvPicPr>
            <a:picLocks noChangeAspect="1"/>
          </p:cNvPicPr>
          <p:nvPr/>
        </p:nvPicPr>
        <p:blipFill>
          <a:blip r:embed="rId2"/>
          <a:srcRect l="22945" r="16057"/>
          <a:stretch>
            <a:fillRect/>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0E782DEA-03DC-33DF-3813-C90C02A4BC42}"/>
              </a:ext>
            </a:extLst>
          </p:cNvPr>
          <p:cNvSpPr>
            <a:spLocks noGrp="1"/>
          </p:cNvSpPr>
          <p:nvPr>
            <p:ph idx="1"/>
          </p:nvPr>
        </p:nvSpPr>
        <p:spPr>
          <a:xfrm>
            <a:off x="3973321" y="2706624"/>
            <a:ext cx="4688333" cy="3483864"/>
          </a:xfrm>
        </p:spPr>
        <p:txBody>
          <a:bodyPr>
            <a:normAutofit/>
          </a:bodyPr>
          <a:lstStyle/>
          <a:p>
            <a:pPr marL="0" indent="0">
              <a:buNone/>
            </a:pPr>
            <a:r>
              <a:rPr lang="en-US" sz="1900"/>
              <a:t>Brad Tombaugh, W0BDT</a:t>
            </a:r>
          </a:p>
          <a:p>
            <a:pPr marL="0" indent="0">
              <a:buNone/>
            </a:pPr>
            <a:endParaRPr lang="en-US" sz="1900"/>
          </a:p>
          <a:p>
            <a:pPr marL="0" indent="0">
              <a:buNone/>
            </a:pPr>
            <a:r>
              <a:rPr lang="en-US" sz="1900"/>
              <a:t>After building a crystal radio set as a kid, Brad has had a lifelong interest in radio and electronics. After doing CB, FRS and GMRS, was licensed as an amateur in 2019. Brad is active with several area radio clubs and serves as IT staff and PIO for the local ARES district. Brad is an Advisory Consultant for a global IT firm.</a:t>
            </a:r>
          </a:p>
        </p:txBody>
      </p:sp>
    </p:spTree>
    <p:extLst>
      <p:ext uri="{BB962C8B-B14F-4D97-AF65-F5344CB8AC3E}">
        <p14:creationId xmlns:p14="http://schemas.microsoft.com/office/powerpoint/2010/main" val="398170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8305" y="1396686"/>
            <a:ext cx="2430380" cy="4064628"/>
          </a:xfrm>
        </p:spPr>
        <p:txBody>
          <a:bodyPr>
            <a:normAutofit/>
          </a:bodyPr>
          <a:lstStyle/>
          <a:p>
            <a:r>
              <a:rPr lang="en-US" sz="3400">
                <a:solidFill>
                  <a:srgbClr val="FFFFFF"/>
                </a:solidFill>
              </a:rPr>
              <a:t>Introduction</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027614" y="1526033"/>
            <a:ext cx="4152298" cy="3935281"/>
          </a:xfrm>
        </p:spPr>
        <p:txBody>
          <a:bodyPr vert="horz" lIns="91440" tIns="45720" rIns="91440" bIns="45720" rtlCol="0" anchor="t">
            <a:normAutofit/>
          </a:bodyPr>
          <a:lstStyle/>
          <a:p>
            <a:r>
              <a:rPr lang="en-US" sz="3000" dirty="0"/>
              <a:t>We’re not experts—just POTA enthusiasts!</a:t>
            </a:r>
          </a:p>
          <a:p>
            <a:r>
              <a:rPr lang="en-US" sz="3000" dirty="0"/>
              <a:t>Purpose: Share lessons learned and encourage others to try POTA.</a:t>
            </a:r>
            <a:endParaRPr lang="en-US" sz="3000" dirty="0">
              <a:ea typeface="Calibri"/>
              <a:cs typeface="Calibri"/>
            </a:endParaRPr>
          </a:p>
          <a:p>
            <a:r>
              <a:rPr lang="en-US" sz="3000" dirty="0"/>
              <a:t>Motto: 'Every day doing POTA is Field Day!'</a:t>
            </a:r>
            <a:endParaRPr lang="en-US" sz="3000" dirty="0">
              <a:ea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DBCD15-E5FB-F2AE-E337-A189E3AD42E9}"/>
              </a:ext>
            </a:extLst>
          </p:cNvPr>
          <p:cNvSpPr>
            <a:spLocks noGrp="1"/>
          </p:cNvSpPr>
          <p:nvPr>
            <p:ph type="title"/>
          </p:nvPr>
        </p:nvSpPr>
        <p:spPr>
          <a:xfrm>
            <a:off x="628650" y="365125"/>
            <a:ext cx="7886700" cy="1325563"/>
          </a:xfrm>
        </p:spPr>
        <p:txBody>
          <a:bodyPr>
            <a:normAutofit/>
          </a:bodyPr>
          <a:lstStyle/>
          <a:p>
            <a:r>
              <a:rPr lang="en-US"/>
              <a:t>Organizing Your Gear</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F6CA58-A3DD-E94E-9AE8-140686018624}"/>
              </a:ext>
            </a:extLst>
          </p:cNvPr>
          <p:cNvSpPr>
            <a:spLocks noGrp="1"/>
          </p:cNvSpPr>
          <p:nvPr>
            <p:ph idx="1"/>
          </p:nvPr>
        </p:nvSpPr>
        <p:spPr>
          <a:xfrm>
            <a:off x="628650" y="1825625"/>
            <a:ext cx="7886700" cy="4351338"/>
          </a:xfrm>
        </p:spPr>
        <p:txBody>
          <a:bodyPr>
            <a:normAutofit/>
          </a:bodyPr>
          <a:lstStyle/>
          <a:p>
            <a:r>
              <a:rPr lang="en-US" dirty="0"/>
              <a:t>Keep a checklist</a:t>
            </a:r>
          </a:p>
          <a:p>
            <a:pPr lvl="1"/>
            <a:r>
              <a:rPr lang="en-US" dirty="0"/>
              <a:t>Add anything that you’re missing</a:t>
            </a:r>
            <a:br>
              <a:rPr lang="en-US" dirty="0"/>
            </a:br>
            <a:endParaRPr lang="en-US" dirty="0"/>
          </a:p>
          <a:p>
            <a:r>
              <a:rPr lang="en-US" dirty="0"/>
              <a:t>Have a bag/box/bin for your POTA gear to keep everything together</a:t>
            </a:r>
            <a:br>
              <a:rPr lang="en-US" dirty="0"/>
            </a:br>
            <a:endParaRPr lang="en-US" dirty="0"/>
          </a:p>
          <a:p>
            <a:r>
              <a:rPr lang="en-US" dirty="0"/>
              <a:t>Folding wagon is very handy for moving gear</a:t>
            </a:r>
          </a:p>
          <a:p>
            <a:endParaRPr lang="en-US" dirty="0"/>
          </a:p>
        </p:txBody>
      </p:sp>
    </p:spTree>
    <p:extLst>
      <p:ext uri="{BB962C8B-B14F-4D97-AF65-F5344CB8AC3E}">
        <p14:creationId xmlns:p14="http://schemas.microsoft.com/office/powerpoint/2010/main" val="27924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86395B-5D79-1563-E5B4-633E96D7CF2F}"/>
              </a:ext>
            </a:extLst>
          </p:cNvPr>
          <p:cNvSpPr>
            <a:spLocks noGrp="1"/>
          </p:cNvSpPr>
          <p:nvPr>
            <p:ph type="title"/>
          </p:nvPr>
        </p:nvSpPr>
        <p:spPr>
          <a:xfrm>
            <a:off x="3028950" y="985848"/>
            <a:ext cx="5733470" cy="2751086"/>
          </a:xfrm>
        </p:spPr>
        <p:txBody>
          <a:bodyPr vert="horz" lIns="91440" tIns="45720" rIns="91440" bIns="45720" rtlCol="0" anchor="b">
            <a:normAutofit/>
          </a:bodyPr>
          <a:lstStyle/>
          <a:p>
            <a:pPr algn="r" defTabSz="914400">
              <a:lnSpc>
                <a:spcPct val="90000"/>
              </a:lnSpc>
            </a:pPr>
            <a:r>
              <a:rPr lang="en-US" sz="6000" kern="1200">
                <a:solidFill>
                  <a:schemeClr val="tx1"/>
                </a:solidFill>
                <a:latin typeface="+mj-lt"/>
                <a:ea typeface="+mj-ea"/>
                <a:cs typeface="+mj-cs"/>
              </a:rPr>
              <a:t>Trial Run</a:t>
            </a:r>
          </a:p>
        </p:txBody>
      </p:sp>
      <p:sp>
        <p:nvSpPr>
          <p:cNvPr id="3" name="Content Placeholder 2">
            <a:extLst>
              <a:ext uri="{FF2B5EF4-FFF2-40B4-BE49-F238E27FC236}">
                <a16:creationId xmlns:a16="http://schemas.microsoft.com/office/drawing/2014/main" id="{118117F2-47C1-BC3F-6F6E-FACF1F8C4078}"/>
              </a:ext>
            </a:extLst>
          </p:cNvPr>
          <p:cNvSpPr>
            <a:spLocks noGrp="1"/>
          </p:cNvSpPr>
          <p:nvPr>
            <p:ph idx="1"/>
          </p:nvPr>
        </p:nvSpPr>
        <p:spPr>
          <a:xfrm>
            <a:off x="2655651" y="3984652"/>
            <a:ext cx="6476420" cy="2457850"/>
          </a:xfrm>
        </p:spPr>
        <p:txBody>
          <a:bodyPr vert="horz" lIns="91440" tIns="45720" rIns="91440" bIns="45720" rtlCol="0" anchor="t">
            <a:normAutofit/>
          </a:bodyPr>
          <a:lstStyle/>
          <a:p>
            <a:pPr defTabSz="914400">
              <a:lnSpc>
                <a:spcPct val="90000"/>
              </a:lnSpc>
              <a:spcBef>
                <a:spcPts val="1000"/>
              </a:spcBef>
            </a:pPr>
            <a:r>
              <a:rPr lang="en-US" sz="2400" kern="1200" dirty="0">
                <a:latin typeface="+mn-lt"/>
                <a:ea typeface="+mn-ea"/>
                <a:cs typeface="+mn-cs"/>
              </a:rPr>
              <a:t>Set up in your backyard or at a local park to </a:t>
            </a:r>
            <a:r>
              <a:rPr lang="en-US" sz="2400" dirty="0"/>
              <a:t>make sure</a:t>
            </a:r>
            <a:r>
              <a:rPr lang="en-US" sz="2400" kern="1200" dirty="0">
                <a:latin typeface="+mn-lt"/>
                <a:ea typeface="+mn-ea"/>
                <a:cs typeface="+mn-cs"/>
              </a:rPr>
              <a:t> that you have everything you need</a:t>
            </a:r>
            <a:endParaRPr lang="en-US" dirty="0">
              <a:ea typeface="Calibri"/>
              <a:cs typeface="Calibri"/>
            </a:endParaRPr>
          </a:p>
          <a:p>
            <a:pPr defTabSz="914400">
              <a:lnSpc>
                <a:spcPct val="90000"/>
              </a:lnSpc>
              <a:spcBef>
                <a:spcPts val="1000"/>
              </a:spcBef>
            </a:pPr>
            <a:r>
              <a:rPr lang="en-US" sz="2400" dirty="0"/>
              <a:t>Add what's missing to your checklist</a:t>
            </a:r>
            <a:endParaRPr lang="en-US" sz="2400" dirty="0">
              <a:ea typeface="Calibri"/>
              <a:cs typeface="Calibri"/>
            </a:endParaRPr>
          </a:p>
          <a:p>
            <a:pPr defTabSz="914400">
              <a:lnSpc>
                <a:spcPct val="90000"/>
              </a:lnSpc>
              <a:spcBef>
                <a:spcPts val="1000"/>
              </a:spcBef>
            </a:pPr>
            <a:r>
              <a:rPr lang="en-US" sz="2400" dirty="0">
                <a:ea typeface="Calibri"/>
                <a:cs typeface="Calibri"/>
              </a:rPr>
              <a:t>There is always a mission glitch, expect it</a:t>
            </a:r>
          </a:p>
          <a:p>
            <a:pPr defTabSz="914400">
              <a:lnSpc>
                <a:spcPct val="90000"/>
              </a:lnSpc>
              <a:spcBef>
                <a:spcPts val="1000"/>
              </a:spcBef>
            </a:pPr>
            <a:r>
              <a:rPr lang="en-US" sz="2400" dirty="0">
                <a:ea typeface="Calibri"/>
                <a:cs typeface="Calibri"/>
              </a:rPr>
              <a:t>You learn something new with each activation</a:t>
            </a:r>
          </a:p>
          <a:p>
            <a:pPr algn="r" defTabSz="914400">
              <a:lnSpc>
                <a:spcPct val="90000"/>
              </a:lnSpc>
              <a:spcBef>
                <a:spcPts val="1000"/>
              </a:spcBef>
            </a:pPr>
            <a:endParaRPr lang="en-US" sz="2400" dirty="0">
              <a:ea typeface="Calibri"/>
              <a:cs typeface="Calibri"/>
            </a:endParaRPr>
          </a:p>
        </p:txBody>
      </p:sp>
    </p:spTree>
    <p:extLst>
      <p:ext uri="{BB962C8B-B14F-4D97-AF65-F5344CB8AC3E}">
        <p14:creationId xmlns:p14="http://schemas.microsoft.com/office/powerpoint/2010/main" val="410671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168866" cy="1325563"/>
          </a:xfrm>
        </p:spPr>
        <p:txBody>
          <a:bodyPr>
            <a:normAutofit/>
          </a:bodyPr>
          <a:lstStyle/>
          <a:p>
            <a:r>
              <a:rPr lang="en-US"/>
              <a:t>On-Air Tips</a:t>
            </a:r>
          </a:p>
        </p:txBody>
      </p:sp>
      <p:sp>
        <p:nvSpPr>
          <p:cNvPr id="14" name="Freeform: Shape 13">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1825625"/>
            <a:ext cx="4168866" cy="4351338"/>
          </a:xfrm>
        </p:spPr>
        <p:txBody>
          <a:bodyPr vert="horz" lIns="91440" tIns="45720" rIns="91440" bIns="45720" rtlCol="0" anchor="t">
            <a:normAutofit/>
          </a:bodyPr>
          <a:lstStyle/>
          <a:p>
            <a:pPr>
              <a:lnSpc>
                <a:spcPct val="90000"/>
              </a:lnSpc>
            </a:pPr>
            <a:r>
              <a:rPr lang="en-US" sz="2700" dirty="0"/>
              <a:t>Expect pileups – be ready</a:t>
            </a:r>
          </a:p>
          <a:p>
            <a:pPr>
              <a:lnSpc>
                <a:spcPct val="90000"/>
              </a:lnSpc>
            </a:pPr>
            <a:r>
              <a:rPr lang="en-US" sz="2700" dirty="0"/>
              <a:t>Common bands: 40m &amp; 20m, plus WARC bands, 10m, 6m</a:t>
            </a:r>
          </a:p>
          <a:p>
            <a:pPr>
              <a:lnSpc>
                <a:spcPct val="90000"/>
              </a:lnSpc>
            </a:pPr>
            <a:r>
              <a:rPr lang="en-US" sz="2700" dirty="0"/>
              <a:t>Can work VHF/UHF Simplex 146.52/146.58</a:t>
            </a:r>
          </a:p>
          <a:p>
            <a:pPr>
              <a:lnSpc>
                <a:spcPct val="90000"/>
              </a:lnSpc>
            </a:pPr>
            <a:r>
              <a:rPr lang="en-US" sz="2700" dirty="0"/>
              <a:t>Modes: CW, SSB, FT8/FT4, FM simplex, satellites</a:t>
            </a:r>
          </a:p>
          <a:p>
            <a:pPr>
              <a:lnSpc>
                <a:spcPct val="90000"/>
              </a:lnSpc>
            </a:pPr>
            <a:r>
              <a:rPr lang="en-US" sz="2700" dirty="0"/>
              <a:t>Pro Tip: Add 'POTA' to CQ call for digital modes</a:t>
            </a:r>
          </a:p>
        </p:txBody>
      </p:sp>
      <p:sp>
        <p:nvSpPr>
          <p:cNvPr id="16" name="Oval 15">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Block Arc 17">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6" name="Arc 25">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7C5B0-3532-236D-C4B7-94A87A7F1F8C}"/>
              </a:ext>
            </a:extLst>
          </p:cNvPr>
          <p:cNvSpPr>
            <a:spLocks noGrp="1"/>
          </p:cNvSpPr>
          <p:nvPr>
            <p:ph type="title"/>
          </p:nvPr>
        </p:nvSpPr>
        <p:spPr>
          <a:xfrm>
            <a:off x="1041958" y="1233241"/>
            <a:ext cx="2430380" cy="4064628"/>
          </a:xfrm>
        </p:spPr>
        <p:txBody>
          <a:bodyPr>
            <a:normAutofit/>
          </a:bodyPr>
          <a:lstStyle/>
          <a:p>
            <a:r>
              <a:rPr lang="en-US">
                <a:solidFill>
                  <a:srgbClr val="FFFFFF"/>
                </a:solidFill>
              </a:rPr>
              <a:t>Spotting</a:t>
            </a:r>
          </a:p>
        </p:txBody>
      </p:sp>
      <p:sp>
        <p:nvSpPr>
          <p:cNvPr id="30" name="Freeform: Shape 2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47D8318-7FE1-6538-5F8F-F2A3569F5A8A}"/>
              </a:ext>
            </a:extLst>
          </p:cNvPr>
          <p:cNvSpPr>
            <a:spLocks noGrp="1"/>
          </p:cNvSpPr>
          <p:nvPr>
            <p:ph idx="1"/>
          </p:nvPr>
        </p:nvSpPr>
        <p:spPr>
          <a:xfrm>
            <a:off x="4572000" y="820880"/>
            <a:ext cx="3943349" cy="4889350"/>
          </a:xfrm>
        </p:spPr>
        <p:txBody>
          <a:bodyPr anchor="t">
            <a:normAutofit/>
          </a:bodyPr>
          <a:lstStyle/>
          <a:p>
            <a:pPr>
              <a:lnSpc>
                <a:spcPct val="90000"/>
              </a:lnSpc>
            </a:pPr>
            <a:r>
              <a:rPr lang="en-US" sz="2700"/>
              <a:t>Spot yourself at POTA.app in </a:t>
            </a:r>
            <a:r>
              <a:rPr lang="en-US" sz="2700" dirty="0"/>
              <a:t>advance</a:t>
            </a:r>
            <a:endParaRPr lang="en-US" dirty="0"/>
          </a:p>
          <a:p>
            <a:pPr>
              <a:lnSpc>
                <a:spcPct val="90000"/>
              </a:lnSpc>
            </a:pPr>
            <a:r>
              <a:rPr lang="en-US" sz="2700"/>
              <a:t>Spot yourself on the POTA.app</a:t>
            </a:r>
            <a:r>
              <a:rPr lang="en-US" sz="2700" dirty="0"/>
              <a:t> website </a:t>
            </a:r>
            <a:r>
              <a:rPr lang="en-US" sz="2700"/>
              <a:t>from your phone if you have cell coverage</a:t>
            </a:r>
            <a:endParaRPr lang="en-US" sz="2700" dirty="0">
              <a:ea typeface="Calibri"/>
              <a:cs typeface="Calibri"/>
            </a:endParaRPr>
          </a:p>
          <a:p>
            <a:pPr>
              <a:lnSpc>
                <a:spcPct val="90000"/>
              </a:lnSpc>
            </a:pPr>
            <a:r>
              <a:rPr lang="en-US" sz="2700">
                <a:ea typeface="Calibri"/>
                <a:cs typeface="Calibri"/>
              </a:rPr>
              <a:t>Ask someone to spot you when you make an on air contact</a:t>
            </a:r>
          </a:p>
          <a:p>
            <a:pPr>
              <a:lnSpc>
                <a:spcPct val="90000"/>
              </a:lnSpc>
            </a:pPr>
            <a:r>
              <a:rPr lang="en-US" sz="2700"/>
              <a:t>Use APRS</a:t>
            </a:r>
          </a:p>
          <a:p>
            <a:pPr>
              <a:lnSpc>
                <a:spcPct val="90000"/>
              </a:lnSpc>
            </a:pPr>
            <a:r>
              <a:rPr lang="en-US" sz="2700"/>
              <a:t>Use SOTAmat and FT8</a:t>
            </a:r>
            <a:endParaRPr lang="en-US" sz="2700">
              <a:ea typeface="Calibri"/>
              <a:cs typeface="Calibri"/>
            </a:endParaRPr>
          </a:p>
          <a:p>
            <a:pPr>
              <a:lnSpc>
                <a:spcPct val="90000"/>
              </a:lnSpc>
            </a:pPr>
            <a:endParaRPr lang="en-US" sz="2700"/>
          </a:p>
        </p:txBody>
      </p:sp>
      <p:sp>
        <p:nvSpPr>
          <p:cNvPr id="36" name="Freeform: Shape 3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8100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011A2D-8AF1-5F1A-9962-736ABDA97BF5}"/>
              </a:ext>
            </a:extLst>
          </p:cNvPr>
          <p:cNvSpPr>
            <a:spLocks noGrp="1"/>
          </p:cNvSpPr>
          <p:nvPr>
            <p:ph type="title"/>
          </p:nvPr>
        </p:nvSpPr>
        <p:spPr>
          <a:xfrm>
            <a:off x="3973321" y="329184"/>
            <a:ext cx="4688333" cy="1783080"/>
          </a:xfrm>
        </p:spPr>
        <p:txBody>
          <a:bodyPr anchor="b">
            <a:normAutofit/>
          </a:bodyPr>
          <a:lstStyle/>
          <a:p>
            <a:r>
              <a:rPr lang="en-US" sz="4700"/>
              <a:t>Weather</a:t>
            </a:r>
          </a:p>
        </p:txBody>
      </p:sp>
      <p:pic>
        <p:nvPicPr>
          <p:cNvPr id="5" name="Picture 4" descr="A pole in the snow&#10;&#10;AI-generated content may be incorrect.">
            <a:extLst>
              <a:ext uri="{FF2B5EF4-FFF2-40B4-BE49-F238E27FC236}">
                <a16:creationId xmlns:a16="http://schemas.microsoft.com/office/drawing/2014/main" id="{0901C5D4-8703-7729-A62C-48CB9C4AA28B}"/>
              </a:ext>
            </a:extLst>
          </p:cNvPr>
          <p:cNvPicPr>
            <a:picLocks noChangeAspect="1"/>
          </p:cNvPicPr>
          <p:nvPr/>
        </p:nvPicPr>
        <p:blipFill>
          <a:blip r:embed="rId2"/>
          <a:srcRect l="5583" r="26506"/>
          <a:stretch>
            <a:fillRect/>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63E744-C4DF-01C6-F4E6-DDF1D5DE8A5C}"/>
              </a:ext>
            </a:extLst>
          </p:cNvPr>
          <p:cNvSpPr>
            <a:spLocks noGrp="1"/>
          </p:cNvSpPr>
          <p:nvPr>
            <p:ph idx="1"/>
          </p:nvPr>
        </p:nvSpPr>
        <p:spPr>
          <a:xfrm>
            <a:off x="3973321" y="2706624"/>
            <a:ext cx="4688333" cy="3483864"/>
          </a:xfrm>
        </p:spPr>
        <p:txBody>
          <a:bodyPr vert="horz" lIns="91440" tIns="45720" rIns="91440" bIns="45720" rtlCol="0" anchor="t">
            <a:normAutofit/>
          </a:bodyPr>
          <a:lstStyle/>
          <a:p>
            <a:r>
              <a:rPr lang="en-US" sz="1900" dirty="0"/>
              <a:t>Plan for (changing) weather conditions</a:t>
            </a:r>
            <a:endParaRPr lang="en-US" sz="1900" dirty="0">
              <a:ea typeface="Calibri"/>
              <a:cs typeface="Calibri"/>
            </a:endParaRPr>
          </a:p>
          <a:p>
            <a:r>
              <a:rPr lang="en-US" sz="1900" dirty="0"/>
              <a:t>Conditions at the park may be very different than when you left home</a:t>
            </a:r>
          </a:p>
          <a:p>
            <a:r>
              <a:rPr lang="en-US" sz="1900" dirty="0"/>
              <a:t>Bring a jacket, hat, etc. even if you don’t think you will need it.</a:t>
            </a:r>
          </a:p>
          <a:p>
            <a:r>
              <a:rPr lang="en-US" sz="1900" dirty="0">
                <a:ea typeface="Calibri"/>
                <a:cs typeface="Calibri"/>
              </a:rPr>
              <a:t>Plan for wind, you may need to secure tripods and other gear</a:t>
            </a:r>
          </a:p>
          <a:p>
            <a:r>
              <a:rPr lang="en-US" sz="1900" dirty="0">
                <a:ea typeface="Calibri"/>
                <a:cs typeface="Calibri"/>
              </a:rPr>
              <a:t>Add sun screen and bug repellent to your POTA kit</a:t>
            </a:r>
          </a:p>
          <a:p>
            <a:r>
              <a:rPr lang="en-US" sz="1900" dirty="0">
                <a:ea typeface="Calibri"/>
                <a:cs typeface="Calibri"/>
              </a:rPr>
              <a:t>Always bring water and stay hydrated</a:t>
            </a:r>
          </a:p>
        </p:txBody>
      </p:sp>
    </p:spTree>
    <p:extLst>
      <p:ext uri="{BB962C8B-B14F-4D97-AF65-F5344CB8AC3E}">
        <p14:creationId xmlns:p14="http://schemas.microsoft.com/office/powerpoint/2010/main" val="2485895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551</TotalTime>
  <Words>1318</Words>
  <Application>Microsoft Office PowerPoint</Application>
  <PresentationFormat>On-screen Show (4:3)</PresentationFormat>
  <Paragraphs>136</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POTA Lessons Learned from the Field</vt:lpstr>
      <vt:lpstr>Presenters</vt:lpstr>
      <vt:lpstr>Presenters</vt:lpstr>
      <vt:lpstr>Introduction</vt:lpstr>
      <vt:lpstr>Organizing Your Gear</vt:lpstr>
      <vt:lpstr>Trial Run</vt:lpstr>
      <vt:lpstr>On-Air Tips</vt:lpstr>
      <vt:lpstr>Spotting</vt:lpstr>
      <vt:lpstr>Weather</vt:lpstr>
      <vt:lpstr>Public Interaction &amp; Safety</vt:lpstr>
      <vt:lpstr>Potential Issues</vt:lpstr>
      <vt:lpstr>Barrel Connectors</vt:lpstr>
      <vt:lpstr>POTA Antennas</vt:lpstr>
      <vt:lpstr>Making Your Own Antenna</vt:lpstr>
      <vt:lpstr>Basic Tools</vt:lpstr>
      <vt:lpstr>Fishing Vest</vt:lpstr>
      <vt:lpstr>Getting Help</vt:lpstr>
      <vt:lpstr>Final Tips</vt:lpstr>
      <vt:lpstr>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POTA Lessons Learned from the Field</dc:title>
  <dc:subject/>
  <dc:creator/>
  <cp:keywords/>
  <dc:description>generated using python-pptx</dc:description>
  <cp:lastModifiedBy>Brad</cp:lastModifiedBy>
  <cp:revision>409</cp:revision>
  <dcterms:created xsi:type="dcterms:W3CDTF">2013-01-27T09:14:16Z</dcterms:created>
  <dcterms:modified xsi:type="dcterms:W3CDTF">2025-10-21T02:43:02Z</dcterms:modified>
  <cp:category/>
</cp:coreProperties>
</file>