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sldIdLst>
    <p:sldId id="277" r:id="rId5"/>
    <p:sldId id="279" r:id="rId6"/>
    <p:sldId id="280" r:id="rId7"/>
    <p:sldId id="285" r:id="rId8"/>
    <p:sldId id="283" r:id="rId9"/>
    <p:sldId id="281" r:id="rId10"/>
    <p:sldId id="284" r:id="rId11"/>
    <p:sldId id="28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8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92" y="2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C09C-9CDC-48F0-BB82-ED223F986966}" type="datetimeFigureOut">
              <a:rPr lang="en-US" smtClean="0"/>
              <a:t>2/14/25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6CEE3-4835-4F73-BA0B-02C09C038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8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D874152-028B-486A-9CCC-467A5536A7DC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F49E5A-158F-4DC9-8147-E866A03FDE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226050"/>
            <a:ext cx="1866900" cy="16303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C824-D0E7-4046-8B44-4AAD1C4DE2CF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F793B5-7F4A-4CFD-9BB2-1BB93E57B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8950" y="5556250"/>
            <a:ext cx="1539875" cy="13017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221C-17A4-4F42-9F54-9F7E03AA1BBB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3587EB-58DB-4EBB-9A9D-31AE58795C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35050" cy="9271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7CBA-5256-42F3-BAB5-33F095514AE3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9AB8BC-43B9-4862-B711-15331CFE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57985" y="5708650"/>
            <a:ext cx="1230839" cy="11477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0C04-2E33-403B-B014-7E203A57326C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211E04C-7D7E-40C9-90DF-DFA7303C2F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87100" y="5835649"/>
            <a:ext cx="1092200" cy="101600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A49D-7D7F-4D69-A8AA-65D6B58C15F2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95C7EB-6D4C-4116-9A73-A37A936D0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0" y="5988050"/>
            <a:ext cx="1012825" cy="8683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09E55A-51B1-4265-9A0C-0C9CD0F51B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3505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83DE74-4CAD-4852-95E7-A055FD779420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E3F80-D945-4490-916D-6384E689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661" y="1413880"/>
            <a:ext cx="6742578" cy="1716946"/>
          </a:xfrm>
        </p:spPr>
        <p:txBody>
          <a:bodyPr>
            <a:normAutofit/>
          </a:bodyPr>
          <a:lstStyle/>
          <a:p>
            <a:r>
              <a:rPr lang="en-US" sz="3200" dirty="0"/>
              <a:t>Considerations for a remotely controlled and operated station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351BD-4BE1-47AD-8B65-1472A3BE6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0257" y="4385733"/>
            <a:ext cx="6272981" cy="1828804"/>
          </a:xfrm>
        </p:spPr>
        <p:txBody>
          <a:bodyPr>
            <a:normAutofit/>
          </a:bodyPr>
          <a:lstStyle/>
          <a:p>
            <a:r>
              <a:rPr lang="en-US" sz="2400" dirty="0"/>
              <a:t>Doug Sharp, K2AD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EB2494-F52B-42B2-9ACF-62647AB4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13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CEE6D-8BBF-43BA-9D9A-250808B1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80" y="530773"/>
            <a:ext cx="10131425" cy="722586"/>
          </a:xfrm>
        </p:spPr>
        <p:txBody>
          <a:bodyPr/>
          <a:lstStyle/>
          <a:p>
            <a:r>
              <a:rPr lang="en-US" dirty="0"/>
              <a:t>Physical Separation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23A9F-9F87-464D-8256-BFF187AAE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24303"/>
            <a:ext cx="10131425" cy="4466897"/>
          </a:xfrm>
        </p:spPr>
        <p:txBody>
          <a:bodyPr/>
          <a:lstStyle/>
          <a:p>
            <a:r>
              <a:rPr lang="en-US" dirty="0"/>
              <a:t>In my last </a:t>
            </a:r>
            <a:r>
              <a:rPr lang="en-US" dirty="0" err="1"/>
              <a:t>NerdFest</a:t>
            </a:r>
            <a:r>
              <a:rPr lang="en-US" dirty="0"/>
              <a:t> talk we discussed physical separation to minimize or eliminate interference between HF stations</a:t>
            </a:r>
          </a:p>
          <a:p>
            <a:r>
              <a:rPr lang="en-US" dirty="0"/>
              <a:t>We can separate using long RF cables</a:t>
            </a:r>
          </a:p>
          <a:p>
            <a:pPr lvl="1"/>
            <a:r>
              <a:rPr lang="en-US" dirty="0"/>
              <a:t>Have the radio close to the people</a:t>
            </a:r>
          </a:p>
          <a:p>
            <a:pPr lvl="1"/>
            <a:r>
              <a:rPr lang="en-US" dirty="0"/>
              <a:t>Install the antenna far away</a:t>
            </a:r>
          </a:p>
          <a:p>
            <a:r>
              <a:rPr lang="en-US" dirty="0"/>
              <a:t>But long RF feedline cables are expensive … and have some loss</a:t>
            </a:r>
          </a:p>
          <a:p>
            <a:pPr lvl="1"/>
            <a:r>
              <a:rPr lang="en-US" dirty="0"/>
              <a:t>Expensive is the major factor </a:t>
            </a:r>
          </a:p>
          <a:p>
            <a:pPr lvl="1"/>
            <a:r>
              <a:rPr lang="en-US" dirty="0"/>
              <a:t>Loss of LMR600 (like we use at RMHAM Field Day) only has about 0.2 dB loss / 100 feet - thus our 500 foot cable is only 1dB loss on 20 meters. Not bad! </a:t>
            </a:r>
          </a:p>
          <a:p>
            <a:r>
              <a:rPr lang="en-US" dirty="0"/>
              <a:t>Another solution is to remote the radio … placing it 300-500 feet away</a:t>
            </a:r>
          </a:p>
          <a:p>
            <a:pPr lvl="1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B9CAA4-1800-4119-B706-1E29BE1E70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605" y="5468112"/>
            <a:ext cx="1393220" cy="1389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87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BB20D-28B4-4C98-A45E-17FA01A0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37" y="311944"/>
            <a:ext cx="6460108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do we need to remote?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EF18D-73A3-42F8-BBD6-9FA9755E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7" y="1585610"/>
            <a:ext cx="4983899" cy="43137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Remote Computer (for logging and FT8 operation)</a:t>
            </a:r>
          </a:p>
          <a:p>
            <a:r>
              <a:rPr lang="en-US" sz="2400" dirty="0"/>
              <a:t>Remote control Antenna Rotor (to move a directional </a:t>
            </a:r>
            <a:r>
              <a:rPr lang="en-US" sz="2400" dirty="0" err="1"/>
              <a:t>yagi</a:t>
            </a:r>
            <a:r>
              <a:rPr lang="en-US" sz="2400" dirty="0"/>
              <a:t>)</a:t>
            </a:r>
          </a:p>
          <a:p>
            <a:r>
              <a:rPr lang="en-US" sz="2400" dirty="0"/>
              <a:t>Remote Antenna Switch (to select one of multiple antennas)</a:t>
            </a:r>
          </a:p>
          <a:p>
            <a:r>
              <a:rPr lang="en-US" sz="2400" dirty="0"/>
              <a:t>Power system (run everything possible on 12VDC)</a:t>
            </a:r>
          </a:p>
          <a:p>
            <a:r>
              <a:rPr lang="en-US" sz="2400" dirty="0"/>
              <a:t>Remote monitoring or metering</a:t>
            </a:r>
          </a:p>
        </p:txBody>
      </p:sp>
      <p:pic>
        <p:nvPicPr>
          <p:cNvPr id="9" name="Graphic 8" descr="Remote control">
            <a:extLst>
              <a:ext uri="{FF2B5EF4-FFF2-40B4-BE49-F238E27FC236}">
                <a16:creationId xmlns:a16="http://schemas.microsoft.com/office/drawing/2014/main" id="{10E7FB9E-CB3D-4197-2731-A4A43996D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6077" y="796413"/>
            <a:ext cx="5102943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07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F703-926A-BA20-B94B-1AADC3FD7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F3B-1A63-5B8B-3D01-4C04A172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36" y="311944"/>
            <a:ext cx="8284715" cy="9414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CW and SSB on a remote radio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FFA57-DAE0-CEFD-A9C3-95B67C437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36" y="1166648"/>
            <a:ext cx="11185571" cy="47327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A good human interface is a must</a:t>
            </a:r>
          </a:p>
          <a:p>
            <a:r>
              <a:rPr lang="en-US" sz="2400" dirty="0"/>
              <a:t>Hard to operate SSB and CW with a “click based” control panel</a:t>
            </a:r>
          </a:p>
          <a:p>
            <a:endParaRPr lang="en-US" sz="2400" dirty="0"/>
          </a:p>
          <a:p>
            <a:r>
              <a:rPr lang="en-US" sz="2400" dirty="0"/>
              <a:t>Try to use a real remote control head</a:t>
            </a:r>
          </a:p>
          <a:p>
            <a:pPr lvl="1"/>
            <a:r>
              <a:rPr lang="en-US" sz="2200" dirty="0" err="1"/>
              <a:t>Elecraft</a:t>
            </a:r>
            <a:r>
              <a:rPr lang="en-US" sz="2200" dirty="0"/>
              <a:t> K3/0 remote head </a:t>
            </a:r>
            <a:endParaRPr lang="en-US" sz="2000" dirty="0"/>
          </a:p>
          <a:p>
            <a:pPr lvl="1"/>
            <a:r>
              <a:rPr lang="en-US" sz="2000" dirty="0" err="1"/>
              <a:t>Elecraft</a:t>
            </a:r>
            <a:r>
              <a:rPr lang="en-US" sz="2000" dirty="0"/>
              <a:t> K4D is fully remote control from another K4D</a:t>
            </a:r>
          </a:p>
          <a:p>
            <a:pPr lvl="1"/>
            <a:r>
              <a:rPr lang="en-US" sz="2000" dirty="0"/>
              <a:t>If a “partial head” consider a “Pod Controller” for the VFO and some functions</a:t>
            </a:r>
            <a:endParaRPr lang="en-US" sz="2200" dirty="0"/>
          </a:p>
        </p:txBody>
      </p:sp>
      <p:pic>
        <p:nvPicPr>
          <p:cNvPr id="1026" name="Picture 2" descr="New Elecraft Remote Head K3/0 Mini – HAMRADIO">
            <a:extLst>
              <a:ext uri="{FF2B5EF4-FFF2-40B4-BE49-F238E27FC236}">
                <a16:creationId xmlns:a16="http://schemas.microsoft.com/office/drawing/2014/main" id="{446EF8F7-EC20-382F-E2AF-7F4E7EB7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2" y="311944"/>
            <a:ext cx="2776876" cy="207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4D-F_K4D Transceiver, Factory Assembled">
            <a:extLst>
              <a:ext uri="{FF2B5EF4-FFF2-40B4-BE49-F238E27FC236}">
                <a16:creationId xmlns:a16="http://schemas.microsoft.com/office/drawing/2014/main" id="{8C952B8A-D16A-CC57-8167-39CA8C78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2" y="2566917"/>
            <a:ext cx="2794284" cy="14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OM RS-BA1-V2 ICOM IP Remote Control Software | DX Engineering">
            <a:extLst>
              <a:ext uri="{FF2B5EF4-FFF2-40B4-BE49-F238E27FC236}">
                <a16:creationId xmlns:a16="http://schemas.microsoft.com/office/drawing/2014/main" id="{FC6BE1A6-502A-6055-68AD-DBE56129F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17" y="4306190"/>
            <a:ext cx="2553139" cy="165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com RC-28 RS-BA1 USB Connection Remote Encoder From JAPAN | eBay">
            <a:extLst>
              <a:ext uri="{FF2B5EF4-FFF2-40B4-BE49-F238E27FC236}">
                <a16:creationId xmlns:a16="http://schemas.microsoft.com/office/drawing/2014/main" id="{B959DDD2-FDAF-4ECA-80FC-BC91A0307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5500838"/>
            <a:ext cx="1135974" cy="11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30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2118-7681-1A60-57BA-A74C8DFF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604345"/>
          </a:xfrm>
        </p:spPr>
        <p:txBody>
          <a:bodyPr>
            <a:normAutofit fontScale="90000"/>
          </a:bodyPr>
          <a:lstStyle/>
          <a:p>
            <a:r>
              <a:rPr lang="en-US" dirty="0"/>
              <a:t>Antenna Rotor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CE266-A4C1-E930-8BCE-4ECE55BD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13945"/>
            <a:ext cx="5588875" cy="5273565"/>
          </a:xfrm>
        </p:spPr>
        <p:txBody>
          <a:bodyPr>
            <a:normAutofit/>
          </a:bodyPr>
          <a:lstStyle/>
          <a:p>
            <a:r>
              <a:rPr lang="en-US" sz="2400" dirty="0"/>
              <a:t>Several nice rotor controllers available with remote IP control</a:t>
            </a:r>
          </a:p>
          <a:p>
            <a:endParaRPr lang="en-US" sz="2400" dirty="0"/>
          </a:p>
          <a:p>
            <a:r>
              <a:rPr lang="en-US" sz="2400" dirty="0"/>
              <a:t>Green Heron </a:t>
            </a:r>
          </a:p>
          <a:p>
            <a:pPr lvl="1"/>
            <a:r>
              <a:rPr lang="en-US" sz="2000" dirty="0"/>
              <a:t>RMHAM has several of these</a:t>
            </a:r>
          </a:p>
          <a:p>
            <a:pPr lvl="1"/>
            <a:r>
              <a:rPr lang="en-US" sz="2000" dirty="0"/>
              <a:t>IP remote control possible – but slightly complicated</a:t>
            </a:r>
          </a:p>
          <a:p>
            <a:pPr lvl="1"/>
            <a:endParaRPr lang="en-US" sz="2000" dirty="0"/>
          </a:p>
          <a:p>
            <a:r>
              <a:rPr lang="en-US" sz="2400" dirty="0"/>
              <a:t>Arco</a:t>
            </a:r>
          </a:p>
          <a:p>
            <a:pPr lvl="1"/>
            <a:r>
              <a:rPr lang="en-US" sz="2000" dirty="0"/>
              <a:t>Very nice controller</a:t>
            </a:r>
          </a:p>
          <a:p>
            <a:pPr lvl="1"/>
            <a:r>
              <a:rPr lang="en-US" sz="2000" dirty="0"/>
              <a:t>LCD screen shows where you are pointing</a:t>
            </a:r>
          </a:p>
          <a:p>
            <a:pPr lvl="1"/>
            <a:r>
              <a:rPr lang="en-US" sz="2000" dirty="0"/>
              <a:t>Direct IP connection – easy to remote control</a:t>
            </a:r>
          </a:p>
        </p:txBody>
      </p:sp>
      <p:pic>
        <p:nvPicPr>
          <p:cNvPr id="14" name="Picture 13" descr="A black box with buttons and a screen&#10;&#10;AI-generated content may be incorrect.">
            <a:extLst>
              <a:ext uri="{FF2B5EF4-FFF2-40B4-BE49-F238E27FC236}">
                <a16:creationId xmlns:a16="http://schemas.microsoft.com/office/drawing/2014/main" id="{A336F025-D64B-D3C5-3A04-3E63DA3B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996" y="4538651"/>
            <a:ext cx="5189573" cy="1799778"/>
          </a:xfrm>
          <a:prstGeom prst="rect">
            <a:avLst/>
          </a:prstGeom>
        </p:spPr>
      </p:pic>
      <p:pic>
        <p:nvPicPr>
          <p:cNvPr id="16" name="Picture 15" descr="A black and white box with a black box and a white box with a black box with a black box with a black box with a black box with a black box with a black box with a&#10;&#10;AI-generated content may be incorrect.">
            <a:extLst>
              <a:ext uri="{FF2B5EF4-FFF2-40B4-BE49-F238E27FC236}">
                <a16:creationId xmlns:a16="http://schemas.microsoft.com/office/drawing/2014/main" id="{2F9AFCB3-B599-38EB-8D57-23C0FAC9B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996" y="2396732"/>
            <a:ext cx="5189573" cy="18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50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2C76-1967-4B07-9CCC-90DF50C4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59" y="245436"/>
            <a:ext cx="10131425" cy="754117"/>
          </a:xfrm>
        </p:spPr>
        <p:txBody>
          <a:bodyPr/>
          <a:lstStyle/>
          <a:p>
            <a:r>
              <a:rPr lang="en-US" dirty="0"/>
              <a:t>Antenna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B0A4F-9645-4BBB-8830-F3656ADD4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1363717"/>
            <a:ext cx="5533696" cy="52024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I’ve found a nice remote (relay) antenna switch</a:t>
            </a:r>
          </a:p>
          <a:p>
            <a:r>
              <a:rPr lang="en-US" dirty="0"/>
              <a:t>We can build one if needed, but as one of my Elmers used to say, “Buy what you can afford. Build what you can not.” </a:t>
            </a:r>
          </a:p>
          <a:p>
            <a:r>
              <a:rPr lang="en-US" dirty="0"/>
              <a:t>I found this nice relay switch built by a ham in Australia</a:t>
            </a:r>
          </a:p>
          <a:p>
            <a:endParaRPr lang="en-US" dirty="0"/>
          </a:p>
          <a:p>
            <a:r>
              <a:rPr lang="en-US" dirty="0"/>
              <a:t>He even sells a local control box</a:t>
            </a:r>
          </a:p>
          <a:p>
            <a:pPr lvl="1"/>
            <a:r>
              <a:rPr lang="en-US" dirty="0"/>
              <a:t>Note the PTT IN and PTT OUT connections</a:t>
            </a:r>
          </a:p>
          <a:p>
            <a:pPr lvl="1"/>
            <a:r>
              <a:rPr lang="en-US" dirty="0"/>
              <a:t>Why does the antenna switch need a PTT connection?</a:t>
            </a:r>
          </a:p>
          <a:p>
            <a:pPr lvl="2"/>
            <a:r>
              <a:rPr lang="en-US" dirty="0"/>
              <a:t>You need it to avoid hot switching the relays! </a:t>
            </a:r>
          </a:p>
          <a:p>
            <a:r>
              <a:rPr lang="en-US" dirty="0"/>
              <a:t>But no remote control</a:t>
            </a:r>
          </a:p>
          <a:p>
            <a:pPr lvl="1"/>
            <a:r>
              <a:rPr lang="en-US" dirty="0"/>
              <a:t>Can we build one?</a:t>
            </a:r>
          </a:p>
          <a:p>
            <a:pPr lvl="1"/>
            <a:r>
              <a:rPr lang="en-US" dirty="0"/>
              <a:t>Anyone up for a homebrew project with an Arduino or equivalent?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green circuit board with black switches and wires&#10;&#10;AI-generated content may be incorrect.">
            <a:extLst>
              <a:ext uri="{FF2B5EF4-FFF2-40B4-BE49-F238E27FC236}">
                <a16:creationId xmlns:a16="http://schemas.microsoft.com/office/drawing/2014/main" id="{6AC7DE2B-F402-E3A5-BDF1-8E545F1B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72892" y="1901721"/>
            <a:ext cx="2174182" cy="2898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E19D75-1DD4-E565-CD10-05FA511E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836908" y="4361990"/>
            <a:ext cx="2018651" cy="2691533"/>
          </a:xfrm>
          <a:prstGeom prst="rect">
            <a:avLst/>
          </a:prstGeom>
        </p:spPr>
      </p:pic>
      <p:pic>
        <p:nvPicPr>
          <p:cNvPr id="30" name="Picture 29" descr="A green circuit board with many small metal parts&#10;&#10;AI-generated content may be incorrect.">
            <a:extLst>
              <a:ext uri="{FF2B5EF4-FFF2-40B4-BE49-F238E27FC236}">
                <a16:creationId xmlns:a16="http://schemas.microsoft.com/office/drawing/2014/main" id="{7EA4556D-3251-4C8F-9D88-E48A326FD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02131" y="-298586"/>
            <a:ext cx="1915704" cy="2898910"/>
          </a:xfrm>
          <a:prstGeom prst="rect">
            <a:avLst/>
          </a:prstGeom>
        </p:spPr>
      </p:pic>
      <p:pic>
        <p:nvPicPr>
          <p:cNvPr id="32" name="Picture 31" descr="A blue rectangular object with yellow text on it&#10;&#10;AI-generated content may be incorrect.">
            <a:extLst>
              <a:ext uri="{FF2B5EF4-FFF2-40B4-BE49-F238E27FC236}">
                <a16:creationId xmlns:a16="http://schemas.microsoft.com/office/drawing/2014/main" id="{FF1AD4FA-51D3-A231-54DC-E990ACA73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467" y="245436"/>
            <a:ext cx="2691533" cy="2018649"/>
          </a:xfrm>
          <a:prstGeom prst="rect">
            <a:avLst/>
          </a:prstGeom>
        </p:spPr>
      </p:pic>
      <p:pic>
        <p:nvPicPr>
          <p:cNvPr id="34" name="Picture 33" descr="A back of a device&#10;&#10;AI-generated content may be incorrect.">
            <a:extLst>
              <a:ext uri="{FF2B5EF4-FFF2-40B4-BE49-F238E27FC236}">
                <a16:creationId xmlns:a16="http://schemas.microsoft.com/office/drawing/2014/main" id="{E02F0F10-E6B7-0248-291E-CEB591962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467" y="2442419"/>
            <a:ext cx="2691533" cy="201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2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B20D-28B4-4C98-A45E-17FA01A0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95845"/>
            <a:ext cx="4362187" cy="512617"/>
          </a:xfrm>
        </p:spPr>
        <p:txBody>
          <a:bodyPr>
            <a:normAutofit fontScale="90000"/>
          </a:bodyPr>
          <a:lstStyle/>
          <a:p>
            <a:r>
              <a:rPr lang="en-US" dirty="0"/>
              <a:t>RMHAM Field Day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EF18D-73A3-42F8-BBD6-9FA9755E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08463"/>
            <a:ext cx="4362187" cy="550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new possible layout?</a:t>
            </a:r>
          </a:p>
          <a:p>
            <a:r>
              <a:rPr lang="en-US" dirty="0"/>
              <a:t>Operator positions in the Comm Trailer</a:t>
            </a:r>
          </a:p>
          <a:p>
            <a:endParaRPr lang="en-US" dirty="0"/>
          </a:p>
          <a:p>
            <a:r>
              <a:rPr lang="en-US" dirty="0"/>
              <a:t>One station “local” with antennas near the trailer</a:t>
            </a:r>
          </a:p>
          <a:p>
            <a:r>
              <a:rPr lang="en-US" dirty="0"/>
              <a:t>Two stations with antennas “remote” at least 300 feet away</a:t>
            </a:r>
          </a:p>
          <a:p>
            <a:endParaRPr lang="en-US" dirty="0"/>
          </a:p>
          <a:p>
            <a:r>
              <a:rPr lang="en-US" dirty="0"/>
              <a:t>Use Tri-</a:t>
            </a:r>
            <a:r>
              <a:rPr lang="en-US" dirty="0" err="1"/>
              <a:t>plexer</a:t>
            </a:r>
            <a:r>
              <a:rPr lang="en-US" dirty="0"/>
              <a:t> with filters to operate multiple radios on a single tri-band </a:t>
            </a:r>
            <a:r>
              <a:rPr lang="en-US" dirty="0" err="1"/>
              <a:t>yagi</a:t>
            </a:r>
            <a:endParaRPr lang="en-US" dirty="0"/>
          </a:p>
        </p:txBody>
      </p:sp>
      <p:pic>
        <p:nvPicPr>
          <p:cNvPr id="6" name="Picture Placeholder 5" descr="A aerial view of a landscape&#10;&#10;AI-generated content may be incorrect.">
            <a:extLst>
              <a:ext uri="{FF2B5EF4-FFF2-40B4-BE49-F238E27FC236}">
                <a16:creationId xmlns:a16="http://schemas.microsoft.com/office/drawing/2014/main" id="{A8F80370-92A4-D370-A6FF-416A8B53C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676" r="18676"/>
          <a:stretch>
            <a:fillRect/>
          </a:stretch>
        </p:blipFill>
        <p:spPr>
          <a:xfrm>
            <a:off x="5372296" y="97735"/>
            <a:ext cx="6677742" cy="666253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BA597-6049-B0A2-3768-1B309DD33236}"/>
              </a:ext>
            </a:extLst>
          </p:cNvPr>
          <p:cNvSpPr txBox="1"/>
          <p:nvPr/>
        </p:nvSpPr>
        <p:spPr>
          <a:xfrm>
            <a:off x="6361043" y="3786808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QRV3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5C20B-4810-3E85-283B-9517173C7774}"/>
              </a:ext>
            </a:extLst>
          </p:cNvPr>
          <p:cNvSpPr txBox="1"/>
          <p:nvPr/>
        </p:nvSpPr>
        <p:spPr>
          <a:xfrm>
            <a:off x="10862368" y="4711148"/>
            <a:ext cx="64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F3BB7-76E3-2D74-6AA2-DA03DE3CBFF6}"/>
              </a:ext>
            </a:extLst>
          </p:cNvPr>
          <p:cNvSpPr txBox="1"/>
          <p:nvPr/>
        </p:nvSpPr>
        <p:spPr>
          <a:xfrm>
            <a:off x="5687395" y="4002252"/>
            <a:ext cx="71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50B7B-73A7-02F1-3803-AD2619258BA1}"/>
              </a:ext>
            </a:extLst>
          </p:cNvPr>
          <p:cNvSpPr txBox="1"/>
          <p:nvPr/>
        </p:nvSpPr>
        <p:spPr>
          <a:xfrm>
            <a:off x="8742023" y="1500904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F06C53-D807-EA1A-4D7F-7F49BDCCBBF7}"/>
              </a:ext>
            </a:extLst>
          </p:cNvPr>
          <p:cNvSpPr/>
          <p:nvPr/>
        </p:nvSpPr>
        <p:spPr>
          <a:xfrm>
            <a:off x="8158257" y="3555572"/>
            <a:ext cx="292060" cy="2990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975532-7471-8615-1EFE-08DA6FD3899C}"/>
              </a:ext>
            </a:extLst>
          </p:cNvPr>
          <p:cNvSpPr/>
          <p:nvPr/>
        </p:nvSpPr>
        <p:spPr>
          <a:xfrm>
            <a:off x="7364726" y="5080480"/>
            <a:ext cx="292060" cy="2990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FE33CF-7B21-8CB2-E205-0672336C4C84}"/>
              </a:ext>
            </a:extLst>
          </p:cNvPr>
          <p:cNvSpPr/>
          <p:nvPr/>
        </p:nvSpPr>
        <p:spPr>
          <a:xfrm rot="16200000">
            <a:off x="7898127" y="4202104"/>
            <a:ext cx="181303" cy="3389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3ED9514-F2D0-BC4C-58F9-B34BB55F2DB5}"/>
              </a:ext>
            </a:extLst>
          </p:cNvPr>
          <p:cNvSpPr/>
          <p:nvPr/>
        </p:nvSpPr>
        <p:spPr>
          <a:xfrm>
            <a:off x="9174673" y="3932648"/>
            <a:ext cx="268412" cy="25427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5C7110-1FAD-CB7F-26F7-88371782D4FF}"/>
              </a:ext>
            </a:extLst>
          </p:cNvPr>
          <p:cNvSpPr txBox="1"/>
          <p:nvPr/>
        </p:nvSpPr>
        <p:spPr>
          <a:xfrm>
            <a:off x="7225834" y="3957765"/>
            <a:ext cx="1290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1&amp;2</a:t>
            </a:r>
          </a:p>
          <a:p>
            <a:r>
              <a:rPr lang="en-US" dirty="0"/>
              <a:t>Local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A834C-DB7E-2739-A5C0-FCFD1CACAD21}"/>
              </a:ext>
            </a:extLst>
          </p:cNvPr>
          <p:cNvSpPr txBox="1"/>
          <p:nvPr/>
        </p:nvSpPr>
        <p:spPr>
          <a:xfrm>
            <a:off x="6802802" y="5359015"/>
            <a:ext cx="101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4</a:t>
            </a:r>
          </a:p>
          <a:p>
            <a:r>
              <a:rPr lang="en-US" dirty="0"/>
              <a:t>Remote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817DD9-7E4C-ADBD-52FA-B904997D8277}"/>
              </a:ext>
            </a:extLst>
          </p:cNvPr>
          <p:cNvSpPr txBox="1"/>
          <p:nvPr/>
        </p:nvSpPr>
        <p:spPr>
          <a:xfrm>
            <a:off x="7510756" y="2979262"/>
            <a:ext cx="101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 3</a:t>
            </a:r>
          </a:p>
          <a:p>
            <a:r>
              <a:rPr lang="en-US" dirty="0"/>
              <a:t>Remote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23BE4A-9B38-72CE-04AC-A985D55AC3CE}"/>
              </a:ext>
            </a:extLst>
          </p:cNvPr>
          <p:cNvSpPr txBox="1"/>
          <p:nvPr/>
        </p:nvSpPr>
        <p:spPr>
          <a:xfrm>
            <a:off x="9000580" y="4130584"/>
            <a:ext cx="98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GOTA</a:t>
            </a:r>
          </a:p>
          <a:p>
            <a:r>
              <a:rPr lang="en-US" dirty="0"/>
              <a:t>Antenna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71F9A074-629C-DD43-8B1B-52ADBFDF2769}"/>
              </a:ext>
            </a:extLst>
          </p:cNvPr>
          <p:cNvSpPr/>
          <p:nvPr/>
        </p:nvSpPr>
        <p:spPr>
          <a:xfrm>
            <a:off x="6263782" y="3805513"/>
            <a:ext cx="268412" cy="25427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F3D3F8-34C1-C84E-6E42-13E7D13292B9}"/>
              </a:ext>
            </a:extLst>
          </p:cNvPr>
          <p:cNvSpPr txBox="1"/>
          <p:nvPr/>
        </p:nvSpPr>
        <p:spPr>
          <a:xfrm>
            <a:off x="6110489" y="3216432"/>
            <a:ext cx="98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Spare</a:t>
            </a:r>
          </a:p>
          <a:p>
            <a:r>
              <a:rPr lang="en-US" dirty="0"/>
              <a:t>Antenna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1A9C2F-CEEE-0397-8ED0-170B21BA3980}"/>
              </a:ext>
            </a:extLst>
          </p:cNvPr>
          <p:cNvCxnSpPr/>
          <p:nvPr/>
        </p:nvCxnSpPr>
        <p:spPr>
          <a:xfrm>
            <a:off x="6532194" y="3932648"/>
            <a:ext cx="1201888" cy="34828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8FF26A-9D56-2F7D-FBA7-83831CAC9B6E}"/>
              </a:ext>
            </a:extLst>
          </p:cNvPr>
          <p:cNvCxnSpPr>
            <a:cxnSpLocks/>
          </p:cNvCxnSpPr>
          <p:nvPr/>
        </p:nvCxnSpPr>
        <p:spPr>
          <a:xfrm flipV="1">
            <a:off x="8234852" y="4059783"/>
            <a:ext cx="939821" cy="28516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45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2809-EEAC-47F6-B4BE-1065A95F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F65D2-D16A-4BED-9661-9F0832AE0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E5CA0-1167-47AD-9D57-5649DF5DA8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B8D70-3E02-4433-B9CF-72D8ADA9A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0C1B4-F348-4198-837C-B75144B7A43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D04D7E8-5667-F042-9A45-002EECB392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605" y="5468112"/>
            <a:ext cx="1393220" cy="1389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54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6D5668-1971-40BB-BC7C-94C9B101AAB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E57094B-4684-420B-AFE0-4E41CA2AF7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70F4A1-FC59-4361-989F-6C79533DA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Celestial design</Template>
  <TotalTime>76</TotalTime>
  <Words>459</Words>
  <Application>Microsoft Macintosh PowerPoint</Application>
  <PresentationFormat>Widescreen</PresentationFormat>
  <Paragraphs>70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Celestial</vt:lpstr>
      <vt:lpstr>Considerations for a remotely controlled and operated station</vt:lpstr>
      <vt:lpstr>Physical Separation</vt:lpstr>
      <vt:lpstr>What do we need to remote?</vt:lpstr>
      <vt:lpstr>CW and SSB on a remote radio</vt:lpstr>
      <vt:lpstr>Antenna Rotor</vt:lpstr>
      <vt:lpstr>Antenna Switch</vt:lpstr>
      <vt:lpstr>RMHAM Field Day 2025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Transmissions</dc:title>
  <dc:creator>Rob Wright</dc:creator>
  <cp:lastModifiedBy>Douglas Sharp</cp:lastModifiedBy>
  <cp:revision>6</cp:revision>
  <dcterms:created xsi:type="dcterms:W3CDTF">2022-03-12T17:44:59Z</dcterms:created>
  <dcterms:modified xsi:type="dcterms:W3CDTF">2025-02-15T05:55:25Z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