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4"/>
  </p:notesMasterIdLst>
  <p:sldIdLst>
    <p:sldId id="277" r:id="rId5"/>
    <p:sldId id="286" r:id="rId6"/>
    <p:sldId id="280" r:id="rId7"/>
    <p:sldId id="282" r:id="rId8"/>
    <p:sldId id="283" r:id="rId9"/>
    <p:sldId id="284" r:id="rId10"/>
    <p:sldId id="281" r:id="rId11"/>
    <p:sldId id="285" r:id="rId12"/>
    <p:sldId id="27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5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EC09C-9CDC-48F0-BB82-ED223F986966}" type="datetimeFigureOut">
              <a:rPr lang="en-US" smtClean="0"/>
              <a:t>2/14/25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6CEE3-4835-4F73-BA0B-02C09C038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8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D874152-028B-486A-9CCC-467A5536A7DC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F49E5A-158F-4DC9-8147-E866A03FDE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226050"/>
            <a:ext cx="1866900" cy="163036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C824-D0E7-4046-8B44-4AAD1C4DE2CF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F793B5-7F4A-4CFD-9BB2-1BB93E57BB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48950" y="5556250"/>
            <a:ext cx="1539875" cy="13017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221C-17A4-4F42-9F54-9F7E03AA1BBB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3587EB-58DB-4EBB-9A9D-31AE58795C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35050" cy="9271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7CBA-5256-42F3-BAB5-33F095514AE3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9AB8BC-43B9-4862-B711-15331CFE8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57985" y="5708650"/>
            <a:ext cx="1230839" cy="114776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0C04-2E33-403B-B014-7E203A57326C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211E04C-7D7E-40C9-90DF-DFA7303C2F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87100" y="5835649"/>
            <a:ext cx="1092200" cy="101600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A49D-7D7F-4D69-A8AA-65D6B58C15F2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95C7EB-6D4C-4116-9A73-A37A936D08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0" y="5988050"/>
            <a:ext cx="1012825" cy="86836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309E55A-51B1-4265-9A0C-0C9CD0F51B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35050" cy="9144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83DE74-4CAD-4852-95E7-A055FD779420}" type="datetime1">
              <a:rPr lang="en-US" smtClean="0"/>
              <a:t>2/14/25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6351BD-4BE1-47AD-8B65-1472A3BE6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0257" y="4385733"/>
            <a:ext cx="6272981" cy="1828804"/>
          </a:xfrm>
        </p:spPr>
        <p:txBody>
          <a:bodyPr>
            <a:normAutofit/>
          </a:bodyPr>
          <a:lstStyle/>
          <a:p>
            <a:r>
              <a:rPr lang="en-US" sz="2400" dirty="0"/>
              <a:t>Doug Sharp, K2AD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EB2494-F52B-42B2-9ACF-62647AB46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4" y="1413880"/>
            <a:ext cx="3997361" cy="401604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EED97E-A2B0-38B2-D183-6BCDFC5F96A2}"/>
              </a:ext>
            </a:extLst>
          </p:cNvPr>
          <p:cNvSpPr txBox="1">
            <a:spLocks/>
          </p:cNvSpPr>
          <p:nvPr/>
        </p:nvSpPr>
        <p:spPr>
          <a:xfrm>
            <a:off x="5025458" y="940003"/>
            <a:ext cx="6742578" cy="248189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/>
              <a:t>Lessons</a:t>
            </a:r>
            <a:r>
              <a:rPr lang="en-US" sz="3600" dirty="0"/>
              <a:t> learned while operating multiple 100 watt HF stations in close proximity</a:t>
            </a:r>
          </a:p>
        </p:txBody>
      </p:sp>
    </p:spTree>
    <p:extLst>
      <p:ext uri="{BB962C8B-B14F-4D97-AF65-F5344CB8AC3E}">
        <p14:creationId xmlns:p14="http://schemas.microsoft.com/office/powerpoint/2010/main" val="280313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054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09AE28-08D4-EA8A-B679-741820D3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74" y="404029"/>
            <a:ext cx="4149840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D0 you ever wonder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C8137-B27B-90B2-EA91-764C78504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1857392"/>
            <a:ext cx="4002936" cy="475400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400" dirty="0"/>
              <a:t>Why can I not hear those weak stations?</a:t>
            </a:r>
          </a:p>
          <a:p>
            <a:r>
              <a:rPr lang="en-US" sz="2400" dirty="0"/>
              <a:t>Will our annoying ”CW Guy” ever take a break so I can work people on SSB? (You just can’t trust those CW people.)</a:t>
            </a:r>
          </a:p>
          <a:p>
            <a:r>
              <a:rPr lang="en-US" sz="2400" dirty="0"/>
              <a:t>Maybe he will switch to another band?</a:t>
            </a:r>
          </a:p>
          <a:p>
            <a:r>
              <a:rPr lang="en-US" sz="2400" dirty="0"/>
              <a:t>Why do I have a headache after operating?</a:t>
            </a:r>
          </a:p>
          <a:p>
            <a:r>
              <a:rPr lang="en-US" sz="2400" dirty="0"/>
              <a:t>We are losing QSOs! </a:t>
            </a:r>
          </a:p>
        </p:txBody>
      </p:sp>
      <p:pic>
        <p:nvPicPr>
          <p:cNvPr id="2050" name="Picture 2" descr="Andy Rooney Draws Accolades of a Sort He Punctured - The New York Times">
            <a:extLst>
              <a:ext uri="{FF2B5EF4-FFF2-40B4-BE49-F238E27FC236}">
                <a16:creationId xmlns:a16="http://schemas.microsoft.com/office/drawing/2014/main" id="{7A59EDBE-DE58-F518-BCB3-1AF6FF719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884" y="404029"/>
            <a:ext cx="4932263" cy="3970471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5SGI - Callsign Lookup by QRZ Ham Radio">
            <a:extLst>
              <a:ext uri="{FF2B5EF4-FFF2-40B4-BE49-F238E27FC236}">
                <a16:creationId xmlns:a16="http://schemas.microsoft.com/office/drawing/2014/main" id="{4452AB90-E2F9-B8F3-CC75-E135047D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04" y="4496909"/>
            <a:ext cx="2140067" cy="223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163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B20D-28B4-4C98-A45E-17FA01A0F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95845"/>
            <a:ext cx="4362187" cy="512617"/>
          </a:xfrm>
        </p:spPr>
        <p:txBody>
          <a:bodyPr>
            <a:normAutofit fontScale="90000"/>
          </a:bodyPr>
          <a:lstStyle/>
          <a:p>
            <a:r>
              <a:rPr lang="en-US" dirty="0"/>
              <a:t>RMHAM Field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EF18D-73A3-42F8-BBD6-9FA9755E9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908463"/>
            <a:ext cx="4362187" cy="550486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2020ish</a:t>
            </a:r>
          </a:p>
          <a:p>
            <a:r>
              <a:rPr lang="en-US" dirty="0"/>
              <a:t>Radios and Antennas located close to the Comm Trailer</a:t>
            </a:r>
          </a:p>
          <a:p>
            <a:r>
              <a:rPr lang="en-US" dirty="0">
                <a:solidFill>
                  <a:srgbClr val="FF0000"/>
                </a:solidFill>
              </a:rPr>
              <a:t>Significant inter-station interference </a:t>
            </a:r>
          </a:p>
          <a:p>
            <a:pPr marL="0" indent="0">
              <a:buNone/>
            </a:pPr>
            <a:r>
              <a:rPr lang="en-US" sz="2000" dirty="0"/>
              <a:t>2022</a:t>
            </a:r>
          </a:p>
          <a:p>
            <a:r>
              <a:rPr lang="en-US" sz="2000" dirty="0"/>
              <a:t>QRV3 moved to ”top of hill” at “Stonehenge”</a:t>
            </a:r>
          </a:p>
          <a:p>
            <a:r>
              <a:rPr lang="en-US" sz="2000" dirty="0"/>
              <a:t>Due West of the Comm Trailer @ 500ft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Some minor interference between SSB and CW when antennas were aimed at each other</a:t>
            </a:r>
          </a:p>
          <a:p>
            <a:pPr marL="0" indent="0">
              <a:buNone/>
            </a:pPr>
            <a:r>
              <a:rPr lang="en-US" sz="2000" dirty="0"/>
              <a:t>2023</a:t>
            </a:r>
          </a:p>
          <a:p>
            <a:r>
              <a:rPr lang="en-US" sz="2000" dirty="0"/>
              <a:t>QRV3 moved to the Southwest </a:t>
            </a:r>
          </a:p>
          <a:p>
            <a:r>
              <a:rPr lang="en-US" sz="2000" dirty="0"/>
              <a:t>Southwest of the Comm Trailer @ 350ft</a:t>
            </a:r>
          </a:p>
          <a:p>
            <a:r>
              <a:rPr lang="en-US" sz="2000" dirty="0">
                <a:solidFill>
                  <a:srgbClr val="00B050"/>
                </a:solidFill>
              </a:rPr>
              <a:t>Much less interference </a:t>
            </a:r>
          </a:p>
          <a:p>
            <a:r>
              <a:rPr lang="en-US" sz="2000" dirty="0"/>
              <a:t>But it was a long walk over uneven terrain</a:t>
            </a:r>
          </a:p>
          <a:p>
            <a:pPr marL="0" indent="0">
              <a:buNone/>
            </a:pPr>
            <a:r>
              <a:rPr lang="en-US" sz="2000" dirty="0"/>
              <a:t>2024</a:t>
            </a:r>
          </a:p>
          <a:p>
            <a:r>
              <a:rPr lang="en-US" sz="2000" dirty="0"/>
              <a:t>QRV3 moved back to ”top of hill” at “Stonehenge”</a:t>
            </a:r>
          </a:p>
          <a:p>
            <a:r>
              <a:rPr lang="en-US" sz="2000" dirty="0"/>
              <a:t>Due West of the Comm Trailer @ 500ft</a:t>
            </a:r>
          </a:p>
          <a:p>
            <a:r>
              <a:rPr lang="en-US" sz="2000" dirty="0"/>
              <a:t>Added second Tri-bander for Digital near Comm </a:t>
            </a:r>
            <a:r>
              <a:rPr lang="en-US" sz="2000" dirty="0" err="1"/>
              <a:t>Trlr</a:t>
            </a:r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Major issues when CW aimed East and FT8 station aimed west</a:t>
            </a:r>
            <a:endParaRPr lang="en-US" sz="2000" dirty="0"/>
          </a:p>
        </p:txBody>
      </p:sp>
      <p:pic>
        <p:nvPicPr>
          <p:cNvPr id="6" name="Picture Placeholder 5" descr="A aerial view of a landscape&#10;&#10;AI-generated content may be incorrect.">
            <a:extLst>
              <a:ext uri="{FF2B5EF4-FFF2-40B4-BE49-F238E27FC236}">
                <a16:creationId xmlns:a16="http://schemas.microsoft.com/office/drawing/2014/main" id="{A8F80370-92A4-D370-A6FF-416A8B53C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676" r="18676"/>
          <a:stretch>
            <a:fillRect/>
          </a:stretch>
        </p:blipFill>
        <p:spPr>
          <a:xfrm>
            <a:off x="5372296" y="97735"/>
            <a:ext cx="6677742" cy="666253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BA597-6049-B0A2-3768-1B309DD33236}"/>
              </a:ext>
            </a:extLst>
          </p:cNvPr>
          <p:cNvSpPr txBox="1"/>
          <p:nvPr/>
        </p:nvSpPr>
        <p:spPr>
          <a:xfrm>
            <a:off x="6361043" y="3786808"/>
            <a:ext cx="64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QRV3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5C20B-4810-3E85-283B-9517173C7774}"/>
              </a:ext>
            </a:extLst>
          </p:cNvPr>
          <p:cNvSpPr txBox="1"/>
          <p:nvPr/>
        </p:nvSpPr>
        <p:spPr>
          <a:xfrm>
            <a:off x="10862368" y="4711148"/>
            <a:ext cx="64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6F3BB7-76E3-2D74-6AA2-DA03DE3CBFF6}"/>
              </a:ext>
            </a:extLst>
          </p:cNvPr>
          <p:cNvSpPr txBox="1"/>
          <p:nvPr/>
        </p:nvSpPr>
        <p:spPr>
          <a:xfrm>
            <a:off x="5687395" y="4002252"/>
            <a:ext cx="71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50B7B-73A7-02F1-3803-AD2619258BA1}"/>
              </a:ext>
            </a:extLst>
          </p:cNvPr>
          <p:cNvSpPr txBox="1"/>
          <p:nvPr/>
        </p:nvSpPr>
        <p:spPr>
          <a:xfrm>
            <a:off x="8742023" y="1500904"/>
            <a:ext cx="86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118907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2809-EEAC-47F6-B4BE-1065A95F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11" y="235527"/>
            <a:ext cx="10131425" cy="928255"/>
          </a:xfrm>
        </p:spPr>
        <p:txBody>
          <a:bodyPr/>
          <a:lstStyle/>
          <a:p>
            <a:r>
              <a:rPr lang="en-US" dirty="0" err="1"/>
              <a:t>Icom</a:t>
            </a:r>
            <a:r>
              <a:rPr lang="en-US" dirty="0"/>
              <a:t> IC-7000 and IC-7300 “</a:t>
            </a:r>
            <a:r>
              <a:rPr lang="en-US" dirty="0" err="1"/>
              <a:t>Spooge</a:t>
            </a:r>
            <a:r>
              <a:rPr lang="en-US" dirty="0"/>
              <a:t> master”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E5CA0-1167-47AD-9D57-5649DF5DA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1" y="1163782"/>
            <a:ext cx="5410199" cy="5397335"/>
          </a:xfrm>
        </p:spPr>
        <p:txBody>
          <a:bodyPr/>
          <a:lstStyle/>
          <a:p>
            <a:r>
              <a:rPr lang="en-US" dirty="0"/>
              <a:t>Not all transmitters and receivers are alike</a:t>
            </a:r>
          </a:p>
          <a:p>
            <a:r>
              <a:rPr lang="en-US" dirty="0"/>
              <a:t>The high-end </a:t>
            </a:r>
            <a:r>
              <a:rPr lang="en-US" dirty="0" err="1"/>
              <a:t>Yaesu</a:t>
            </a:r>
            <a:r>
              <a:rPr lang="en-US" dirty="0"/>
              <a:t> and </a:t>
            </a:r>
            <a:r>
              <a:rPr lang="en-US" dirty="0" err="1"/>
              <a:t>Elecraft</a:t>
            </a:r>
            <a:r>
              <a:rPr lang="en-US" dirty="0"/>
              <a:t> radios have the cleanest transmitters and best receivers (see Rob Sherwood’s performance tests)</a:t>
            </a:r>
          </a:p>
          <a:p>
            <a:r>
              <a:rPr lang="en-US" dirty="0" err="1"/>
              <a:t>Icom</a:t>
            </a:r>
            <a:r>
              <a:rPr lang="en-US" dirty="0"/>
              <a:t> IC-7000 and IC-7300 are fine radios … for HOME USE </a:t>
            </a:r>
          </a:p>
          <a:p>
            <a:endParaRPr lang="en-US" dirty="0"/>
          </a:p>
          <a:p>
            <a:r>
              <a:rPr lang="en-US" dirty="0"/>
              <a:t>The IC-7000 transmitter gets “dirty” when warm or hot</a:t>
            </a:r>
          </a:p>
          <a:p>
            <a:r>
              <a:rPr lang="en-US" dirty="0"/>
              <a:t>The IC-7300 receiver easily overloads when operating in close proximity to other HF radios (I own one! It is a good radio … except at Field Day)</a:t>
            </a:r>
          </a:p>
          <a:p>
            <a:r>
              <a:rPr lang="en-US" dirty="0"/>
              <a:t>These radios are excellent radios for those operating from home (and do not have another ham living next door.) </a:t>
            </a:r>
          </a:p>
        </p:txBody>
      </p:sp>
      <p:pic>
        <p:nvPicPr>
          <p:cNvPr id="9" name="Picture Placeholder 8" descr="A screen shot of a computer monitor&#10;&#10;AI-generated content may be incorrect.">
            <a:extLst>
              <a:ext uri="{FF2B5EF4-FFF2-40B4-BE49-F238E27FC236}">
                <a16:creationId xmlns:a16="http://schemas.microsoft.com/office/drawing/2014/main" id="{68392331-D7B4-3E8C-B303-9047AD0D3B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161" r="10161"/>
          <a:stretch>
            <a:fillRect/>
          </a:stretch>
        </p:blipFill>
        <p:spPr>
          <a:xfrm>
            <a:off x="7229358" y="1247769"/>
            <a:ext cx="4765572" cy="475471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13992B-F4CC-5BE1-E344-AF9D896AC98D}"/>
              </a:ext>
            </a:extLst>
          </p:cNvPr>
          <p:cNvSpPr txBox="1"/>
          <p:nvPr/>
        </p:nvSpPr>
        <p:spPr>
          <a:xfrm>
            <a:off x="9123413" y="878437"/>
            <a:ext cx="149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Dirty Pictures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66A6E0-1E42-0BBA-7FFC-FB53F47E84B7}"/>
              </a:ext>
            </a:extLst>
          </p:cNvPr>
          <p:cNvSpPr txBox="1"/>
          <p:nvPr/>
        </p:nvSpPr>
        <p:spPr>
          <a:xfrm>
            <a:off x="7284537" y="6002485"/>
            <a:ext cx="476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Day 2024 – </a:t>
            </a:r>
            <a:r>
              <a:rPr lang="en-US" dirty="0" err="1"/>
              <a:t>Elecraft</a:t>
            </a:r>
            <a:r>
              <a:rPr lang="en-US" dirty="0"/>
              <a:t> K3 Pan Adapter on CW when IC-7000 operating on FT8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016033B2-2644-0A2A-1B20-42E16B01A0F2}"/>
              </a:ext>
            </a:extLst>
          </p:cNvPr>
          <p:cNvSpPr/>
          <p:nvPr/>
        </p:nvSpPr>
        <p:spPr>
          <a:xfrm rot="16200000">
            <a:off x="6745147" y="2759544"/>
            <a:ext cx="369333" cy="4887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1F8146F2-4FEE-E0CA-EFF2-DF48948E3709}"/>
              </a:ext>
            </a:extLst>
          </p:cNvPr>
          <p:cNvSpPr/>
          <p:nvPr/>
        </p:nvSpPr>
        <p:spPr>
          <a:xfrm rot="16200000">
            <a:off x="6745147" y="3645674"/>
            <a:ext cx="369333" cy="4887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3C08417C-6FE7-2E8F-2618-1CC4D87A272F}"/>
              </a:ext>
            </a:extLst>
          </p:cNvPr>
          <p:cNvSpPr/>
          <p:nvPr/>
        </p:nvSpPr>
        <p:spPr>
          <a:xfrm rot="16200000">
            <a:off x="6745146" y="4789196"/>
            <a:ext cx="369333" cy="4887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5331288-6C47-DD79-0C73-E11226D96E6E}"/>
              </a:ext>
            </a:extLst>
          </p:cNvPr>
          <p:cNvSpPr/>
          <p:nvPr/>
        </p:nvSpPr>
        <p:spPr>
          <a:xfrm rot="16200000">
            <a:off x="6762796" y="5173730"/>
            <a:ext cx="369333" cy="4887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55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9DADB-5A81-B86C-44E8-CDFA6C1B4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5A55D-42D1-C9F5-21A3-5EB9E93C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3950"/>
            <a:ext cx="4362187" cy="512617"/>
          </a:xfrm>
        </p:spPr>
        <p:txBody>
          <a:bodyPr>
            <a:normAutofit fontScale="90000"/>
          </a:bodyPr>
          <a:lstStyle/>
          <a:p>
            <a:r>
              <a:rPr lang="en-US" dirty="0"/>
              <a:t>Will Filters help?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BB1B7-6EE0-1B9C-FC38-2A56039EB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166591"/>
            <a:ext cx="4619296" cy="52467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Interference </a:t>
            </a:r>
            <a:r>
              <a:rPr lang="en-US" sz="2000" u="sng" dirty="0"/>
              <a:t>BETWEEN</a:t>
            </a:r>
            <a:r>
              <a:rPr lang="en-US" sz="2000" dirty="0"/>
              <a:t> bands</a:t>
            </a:r>
          </a:p>
          <a:p>
            <a:r>
              <a:rPr lang="en-US" sz="2000" dirty="0"/>
              <a:t>Yes, adding a bandpass filter will help!</a:t>
            </a:r>
          </a:p>
          <a:p>
            <a:r>
              <a:rPr lang="en-US" sz="2000" dirty="0"/>
              <a:t>Example 1: Bandpass filter on 40 meters (7 MHz) and 20 meters (14 MHz) </a:t>
            </a:r>
          </a:p>
          <a:p>
            <a:r>
              <a:rPr lang="en-US" sz="2000" dirty="0"/>
              <a:t>Example 2: 40 meters (7 MHz) and 15 meters (21 MHz)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Where do I find filters?</a:t>
            </a:r>
          </a:p>
          <a:p>
            <a:r>
              <a:rPr lang="en-US" sz="2000" dirty="0"/>
              <a:t>Homebrew</a:t>
            </a:r>
          </a:p>
          <a:p>
            <a:r>
              <a:rPr lang="en-US" sz="2000" dirty="0"/>
              <a:t>Several off-the-shelf filters available at reasonable cost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</a:rPr>
              <a:t>Bandpass filters are effective at reducing or eliminating interference between bands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B6F38FA-34DF-02E0-E7FC-9E7261A02F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600" r="17600"/>
          <a:stretch>
            <a:fillRect/>
          </a:stretch>
        </p:blipFill>
        <p:spPr>
          <a:xfrm>
            <a:off x="6447004" y="1323936"/>
            <a:ext cx="1829894" cy="1546921"/>
          </a:xfrm>
        </p:spPr>
      </p:pic>
      <p:pic>
        <p:nvPicPr>
          <p:cNvPr id="10" name="Picture 9" descr="A graph of a function&#10;&#10;AI-generated content may be incorrect.">
            <a:extLst>
              <a:ext uri="{FF2B5EF4-FFF2-40B4-BE49-F238E27FC236}">
                <a16:creationId xmlns:a16="http://schemas.microsoft.com/office/drawing/2014/main" id="{862BB3A9-AA42-C8A7-9908-751013E89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796" y="2972779"/>
            <a:ext cx="3104354" cy="2418912"/>
          </a:xfrm>
          <a:prstGeom prst="rect">
            <a:avLst/>
          </a:prstGeom>
        </p:spPr>
      </p:pic>
      <p:pic>
        <p:nvPicPr>
          <p:cNvPr id="12" name="Picture 11" descr="A close-up of a radio bandpasser&#10;&#10;AI-generated content may be incorrect.">
            <a:extLst>
              <a:ext uri="{FF2B5EF4-FFF2-40B4-BE49-F238E27FC236}">
                <a16:creationId xmlns:a16="http://schemas.microsoft.com/office/drawing/2014/main" id="{DE5C4CCB-EBA8-C1CE-D73E-54305EE32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223" y="1382203"/>
            <a:ext cx="2868355" cy="1421430"/>
          </a:xfrm>
          <a:prstGeom prst="rect">
            <a:avLst/>
          </a:prstGeom>
        </p:spPr>
      </p:pic>
      <p:pic>
        <p:nvPicPr>
          <p:cNvPr id="14" name="Picture 13" descr="A graph of a function&#10;&#10;AI-generated content may be incorrect.">
            <a:extLst>
              <a:ext uri="{FF2B5EF4-FFF2-40B4-BE49-F238E27FC236}">
                <a16:creationId xmlns:a16="http://schemas.microsoft.com/office/drawing/2014/main" id="{0E73B143-2CCB-2767-C803-EA1D246B6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223" y="2972779"/>
            <a:ext cx="2868355" cy="24189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11C5C9-4B86-FAFA-4523-EBE51E5D6FD3}"/>
              </a:ext>
            </a:extLst>
          </p:cNvPr>
          <p:cNvSpPr txBox="1"/>
          <p:nvPr/>
        </p:nvSpPr>
        <p:spPr>
          <a:xfrm>
            <a:off x="6413406" y="520259"/>
            <a:ext cx="1989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Hamation</a:t>
            </a:r>
            <a:r>
              <a:rPr lang="en-US" dirty="0"/>
              <a:t> EF Series</a:t>
            </a:r>
          </a:p>
          <a:p>
            <a:r>
              <a:rPr lang="en-US" dirty="0"/>
              <a:t>~ $120 each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6374AD-E272-2E06-05EF-72B5448CF9DE}"/>
              </a:ext>
            </a:extLst>
          </p:cNvPr>
          <p:cNvSpPr txBox="1"/>
          <p:nvPr/>
        </p:nvSpPr>
        <p:spPr>
          <a:xfrm>
            <a:off x="9510849" y="550905"/>
            <a:ext cx="1989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Hamation</a:t>
            </a:r>
            <a:r>
              <a:rPr lang="en-US" dirty="0"/>
              <a:t> CF Series</a:t>
            </a:r>
          </a:p>
          <a:p>
            <a:r>
              <a:rPr lang="en-US" dirty="0"/>
              <a:t>~ $90 each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F693E4-653E-B244-4782-4128D8C9D16B}"/>
              </a:ext>
            </a:extLst>
          </p:cNvPr>
          <p:cNvSpPr txBox="1"/>
          <p:nvPr/>
        </p:nvSpPr>
        <p:spPr>
          <a:xfrm>
            <a:off x="7525077" y="178247"/>
            <a:ext cx="287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like the filters by </a:t>
            </a:r>
            <a:r>
              <a:rPr lang="en-US" dirty="0" err="1"/>
              <a:t>Hamation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E203D4-C36A-BFFC-DEB0-15D870392E37}"/>
              </a:ext>
            </a:extLst>
          </p:cNvPr>
          <p:cNvCxnSpPr>
            <a:cxnSpLocks/>
          </p:cNvCxnSpPr>
          <p:nvPr/>
        </p:nvCxnSpPr>
        <p:spPr>
          <a:xfrm flipV="1">
            <a:off x="6754518" y="4435812"/>
            <a:ext cx="0" cy="11965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6FCDEF7-3D91-9CC5-3B7A-72D67E102199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7286297" y="4435812"/>
            <a:ext cx="45685" cy="14371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10AC3F-7419-EDD1-1900-4C1B32C72459}"/>
              </a:ext>
            </a:extLst>
          </p:cNvPr>
          <p:cNvCxnSpPr>
            <a:cxnSpLocks/>
          </p:cNvCxnSpPr>
          <p:nvPr/>
        </p:nvCxnSpPr>
        <p:spPr>
          <a:xfrm flipV="1">
            <a:off x="7831046" y="4435812"/>
            <a:ext cx="0" cy="11965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1CEFCD1-9ECA-5BDE-DFB0-8DB812E3AF76}"/>
              </a:ext>
            </a:extLst>
          </p:cNvPr>
          <p:cNvSpPr txBox="1"/>
          <p:nvPr/>
        </p:nvSpPr>
        <p:spPr>
          <a:xfrm>
            <a:off x="6379942" y="5632315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 MHz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993B2D-21C0-7FE7-943B-4F6B15DC4F45}"/>
              </a:ext>
            </a:extLst>
          </p:cNvPr>
          <p:cNvSpPr txBox="1"/>
          <p:nvPr/>
        </p:nvSpPr>
        <p:spPr>
          <a:xfrm>
            <a:off x="6959925" y="5872939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14 MHz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5E707E-B930-192D-9B61-499B6D41BD90}"/>
              </a:ext>
            </a:extLst>
          </p:cNvPr>
          <p:cNvSpPr txBox="1"/>
          <p:nvPr/>
        </p:nvSpPr>
        <p:spPr>
          <a:xfrm>
            <a:off x="7504674" y="5650016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21 MHz</a:t>
            </a:r>
          </a:p>
        </p:txBody>
      </p:sp>
    </p:spTree>
    <p:extLst>
      <p:ext uri="{BB962C8B-B14F-4D97-AF65-F5344CB8AC3E}">
        <p14:creationId xmlns:p14="http://schemas.microsoft.com/office/powerpoint/2010/main" val="1144267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AB4DA-F8D1-BCC3-BBB1-8CD0863CE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0A9D-2BBA-7692-7C55-2C51146C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95845"/>
            <a:ext cx="4362187" cy="512617"/>
          </a:xfrm>
        </p:spPr>
        <p:txBody>
          <a:bodyPr>
            <a:normAutofit fontScale="90000"/>
          </a:bodyPr>
          <a:lstStyle/>
          <a:p>
            <a:r>
              <a:rPr lang="en-US" dirty="0"/>
              <a:t>Will Filters help?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FC8B0-8453-71D1-3AC1-FE505088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67" y="1368496"/>
            <a:ext cx="4979922" cy="50814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What about interference </a:t>
            </a:r>
            <a:r>
              <a:rPr lang="en-US" sz="2400" u="sng" dirty="0"/>
              <a:t>within the same </a:t>
            </a:r>
            <a:r>
              <a:rPr lang="en-US" sz="2400" dirty="0"/>
              <a:t>band?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/>
              <a:t>Let’s look at a use case</a:t>
            </a:r>
          </a:p>
          <a:p>
            <a:r>
              <a:rPr lang="en-US" sz="2400" dirty="0"/>
              <a:t>CW operating at 14.025 MHz </a:t>
            </a:r>
          </a:p>
          <a:p>
            <a:r>
              <a:rPr lang="en-US" sz="2400" dirty="0"/>
              <a:t>SSB operating at 14.300 MHz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Adding a bandpass filter will NOT help!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/>
              <a:t>So what do we do?</a:t>
            </a:r>
          </a:p>
          <a:p>
            <a:r>
              <a:rPr lang="en-US" sz="2400" dirty="0">
                <a:solidFill>
                  <a:srgbClr val="00B050"/>
                </a:solidFill>
              </a:rPr>
              <a:t>Physical separation</a:t>
            </a:r>
          </a:p>
          <a:p>
            <a:r>
              <a:rPr lang="en-US" sz="2400" dirty="0">
                <a:solidFill>
                  <a:srgbClr val="00B050"/>
                </a:solidFill>
              </a:rPr>
              <a:t>Antenna pattern / antenna nulls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Antennas should be placed at least 300 feet apart ”a.k.a. One Spinelli”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AD0D72-89A2-90E1-C8C6-4F7D549388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328104C8-3C97-4440-18E3-C6FFB2B76A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00" r="17600"/>
          <a:stretch>
            <a:fillRect/>
          </a:stretch>
        </p:blipFill>
        <p:spPr>
          <a:xfrm>
            <a:off x="8546454" y="5341130"/>
            <a:ext cx="1461065" cy="123512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3CEF0796-AD45-2A9D-63BC-4C81EC2B5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389" y="281743"/>
            <a:ext cx="6261255" cy="4878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570AC5-6C7E-BBA9-39EF-AED0E1850455}"/>
              </a:ext>
            </a:extLst>
          </p:cNvPr>
          <p:cNvSpPr txBox="1"/>
          <p:nvPr/>
        </p:nvSpPr>
        <p:spPr>
          <a:xfrm>
            <a:off x="6432489" y="5272638"/>
            <a:ext cx="1989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Hamation</a:t>
            </a:r>
            <a:r>
              <a:rPr lang="en-US" dirty="0"/>
              <a:t> EF Series</a:t>
            </a:r>
          </a:p>
          <a:p>
            <a:r>
              <a:rPr lang="en-US" dirty="0"/>
              <a:t>~ $120 each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65A6D0-9958-E6BD-55DB-FEC08412FC56}"/>
              </a:ext>
            </a:extLst>
          </p:cNvPr>
          <p:cNvCxnSpPr>
            <a:cxnSpLocks/>
          </p:cNvCxnSpPr>
          <p:nvPr/>
        </p:nvCxnSpPr>
        <p:spPr>
          <a:xfrm flipV="1">
            <a:off x="8414658" y="3199502"/>
            <a:ext cx="0" cy="3858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B3FF28B-0E32-3EF4-5D74-0035F9499792}"/>
              </a:ext>
            </a:extLst>
          </p:cNvPr>
          <p:cNvSpPr/>
          <p:nvPr/>
        </p:nvSpPr>
        <p:spPr>
          <a:xfrm>
            <a:off x="8375904" y="466344"/>
            <a:ext cx="45719" cy="2606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241FCB-868B-6EBD-1328-466DCC667885}"/>
              </a:ext>
            </a:extLst>
          </p:cNvPr>
          <p:cNvSpPr txBox="1"/>
          <p:nvPr/>
        </p:nvSpPr>
        <p:spPr>
          <a:xfrm>
            <a:off x="6939027" y="3539906"/>
            <a:ext cx="321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This is the entire 20 meter band</a:t>
            </a:r>
          </a:p>
        </p:txBody>
      </p:sp>
    </p:spTree>
    <p:extLst>
      <p:ext uri="{BB962C8B-B14F-4D97-AF65-F5344CB8AC3E}">
        <p14:creationId xmlns:p14="http://schemas.microsoft.com/office/powerpoint/2010/main" val="1463054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2C76-1967-4B07-9CCC-90DF50C4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65117"/>
            <a:ext cx="5530931" cy="601683"/>
          </a:xfrm>
        </p:spPr>
        <p:txBody>
          <a:bodyPr>
            <a:normAutofit fontScale="90000"/>
          </a:bodyPr>
          <a:lstStyle/>
          <a:p>
            <a:r>
              <a:rPr lang="en-US" dirty="0"/>
              <a:t>Winter Field Day (WFD)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B0A4F-9645-4BBB-8830-F3656ADD4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11283"/>
            <a:ext cx="3987139" cy="5378360"/>
          </a:xfrm>
        </p:spPr>
        <p:txBody>
          <a:bodyPr>
            <a:noAutofit/>
          </a:bodyPr>
          <a:lstStyle/>
          <a:p>
            <a:r>
              <a:rPr lang="en-US" sz="1600" dirty="0"/>
              <a:t>One of our goals for WFD Winter Field Day was to learn about inter station interference</a:t>
            </a:r>
          </a:p>
          <a:p>
            <a:endParaRPr lang="en-US" sz="1600" dirty="0"/>
          </a:p>
          <a:p>
            <a:r>
              <a:rPr lang="en-US" sz="1600" dirty="0"/>
              <a:t>CW Station (QRV3 antenna) had </a:t>
            </a:r>
            <a:r>
              <a:rPr lang="en-US" sz="1600" dirty="0" err="1"/>
              <a:t>Elecraft</a:t>
            </a:r>
            <a:r>
              <a:rPr lang="en-US" sz="1600" dirty="0"/>
              <a:t> K4D with </a:t>
            </a:r>
            <a:r>
              <a:rPr lang="en-US" sz="1600" dirty="0" err="1"/>
              <a:t>Cushcraft</a:t>
            </a:r>
            <a:r>
              <a:rPr lang="en-US" sz="1600" dirty="0"/>
              <a:t> A3S + 40 meters</a:t>
            </a:r>
          </a:p>
          <a:p>
            <a:r>
              <a:rPr lang="en-US" sz="1600" dirty="0"/>
              <a:t>SSB Station (QRV2 antenna) had </a:t>
            </a:r>
            <a:r>
              <a:rPr lang="en-US" sz="1600" dirty="0" err="1"/>
              <a:t>Elecraft</a:t>
            </a:r>
            <a:r>
              <a:rPr lang="en-US" sz="1600" dirty="0"/>
              <a:t> K3 with </a:t>
            </a:r>
            <a:r>
              <a:rPr lang="en-US" sz="1600" dirty="0" err="1"/>
              <a:t>Cushcraft</a:t>
            </a:r>
            <a:r>
              <a:rPr lang="en-US" sz="1600" dirty="0"/>
              <a:t> A3S + 40 meters</a:t>
            </a:r>
          </a:p>
          <a:p>
            <a:r>
              <a:rPr lang="en-US" sz="1600" dirty="0"/>
              <a:t>Digital Station (spare antenna) had </a:t>
            </a:r>
            <a:r>
              <a:rPr lang="en-US" sz="1600" dirty="0" err="1"/>
              <a:t>Icom</a:t>
            </a:r>
            <a:r>
              <a:rPr lang="en-US" sz="1600" dirty="0"/>
              <a:t> IC-7300 with 80 meter dipole</a:t>
            </a:r>
          </a:p>
          <a:p>
            <a:endParaRPr lang="en-US" sz="1600" dirty="0"/>
          </a:p>
          <a:p>
            <a:r>
              <a:rPr lang="en-US" sz="1600" dirty="0"/>
              <a:t>We tested CW on K4D+QRV3 tri-bander and SSB on K3+QRV2 tri-bander both operating on 20 meters</a:t>
            </a:r>
          </a:p>
          <a:p>
            <a:endParaRPr lang="en-US" sz="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No inter station interference!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7B80E2F-240E-0A47-BA5C-8878C744A7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5605" y="5468112"/>
            <a:ext cx="1393220" cy="138988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6D4DA-DFBC-343E-D1C1-D474ABBB6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49" y="1211283"/>
            <a:ext cx="7504976" cy="425682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E57F1F-DDF7-6B55-3B03-A5310829DC77}"/>
              </a:ext>
            </a:extLst>
          </p:cNvPr>
          <p:cNvCxnSpPr>
            <a:cxnSpLocks/>
          </p:cNvCxnSpPr>
          <p:nvPr/>
        </p:nvCxnSpPr>
        <p:spPr>
          <a:xfrm>
            <a:off x="7838631" y="3061252"/>
            <a:ext cx="1705548" cy="1677004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-Down Arrow 7">
            <a:extLst>
              <a:ext uri="{FF2B5EF4-FFF2-40B4-BE49-F238E27FC236}">
                <a16:creationId xmlns:a16="http://schemas.microsoft.com/office/drawing/2014/main" id="{76040DD2-1644-3814-431F-0E9BCF6E3E43}"/>
              </a:ext>
            </a:extLst>
          </p:cNvPr>
          <p:cNvSpPr/>
          <p:nvPr/>
        </p:nvSpPr>
        <p:spPr>
          <a:xfrm rot="14086015">
            <a:off x="7597193" y="2274125"/>
            <a:ext cx="338446" cy="1401289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0AF8B432-E59F-52D6-E565-27480B711BBC}"/>
              </a:ext>
            </a:extLst>
          </p:cNvPr>
          <p:cNvSpPr/>
          <p:nvPr/>
        </p:nvSpPr>
        <p:spPr>
          <a:xfrm rot="14086015">
            <a:off x="9412139" y="4225039"/>
            <a:ext cx="338446" cy="1401289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D2092B-3A48-A1FB-9C55-317A7C2C7A78}"/>
              </a:ext>
            </a:extLst>
          </p:cNvPr>
          <p:cNvSpPr txBox="1"/>
          <p:nvPr/>
        </p:nvSpPr>
        <p:spPr>
          <a:xfrm>
            <a:off x="8239963" y="2298597"/>
            <a:ext cx="201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Yagi aimed NE / SW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0F932-3866-0C58-D83C-B8E2BEDE48BD}"/>
              </a:ext>
            </a:extLst>
          </p:cNvPr>
          <p:cNvSpPr txBox="1"/>
          <p:nvPr/>
        </p:nvSpPr>
        <p:spPr>
          <a:xfrm>
            <a:off x="10019283" y="4190072"/>
            <a:ext cx="201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Yagi aimed NE / SW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E6C39-9D11-6348-861B-5B5015045A34}"/>
              </a:ext>
            </a:extLst>
          </p:cNvPr>
          <p:cNvSpPr txBox="1"/>
          <p:nvPr/>
        </p:nvSpPr>
        <p:spPr>
          <a:xfrm>
            <a:off x="8479995" y="342123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300 ft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ECD913E7-4ED8-800E-6736-5976B3173747}"/>
              </a:ext>
            </a:extLst>
          </p:cNvPr>
          <p:cNvSpPr/>
          <p:nvPr/>
        </p:nvSpPr>
        <p:spPr>
          <a:xfrm rot="10800000">
            <a:off x="11312386" y="1597816"/>
            <a:ext cx="387626" cy="103366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1420E9-BF71-B6FA-4590-DCF19B8215A4}"/>
              </a:ext>
            </a:extLst>
          </p:cNvPr>
          <p:cNvSpPr txBox="1"/>
          <p:nvPr/>
        </p:nvSpPr>
        <p:spPr>
          <a:xfrm>
            <a:off x="11124967" y="1228483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93D46F-E469-F072-193D-34F8A8ED814F}"/>
              </a:ext>
            </a:extLst>
          </p:cNvPr>
          <p:cNvSpPr txBox="1"/>
          <p:nvPr/>
        </p:nvSpPr>
        <p:spPr>
          <a:xfrm>
            <a:off x="4701953" y="5098780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K2AD Radio Ranch</a:t>
            </a:r>
          </a:p>
        </p:txBody>
      </p:sp>
    </p:spTree>
    <p:extLst>
      <p:ext uri="{BB962C8B-B14F-4D97-AF65-F5344CB8AC3E}">
        <p14:creationId xmlns:p14="http://schemas.microsoft.com/office/powerpoint/2010/main" val="293672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31302-091E-4B50-3B74-49C0B5BE1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B754-6EA8-4959-7577-3B709685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11" y="235527"/>
            <a:ext cx="10131425" cy="928255"/>
          </a:xfrm>
        </p:spPr>
        <p:txBody>
          <a:bodyPr/>
          <a:lstStyle/>
          <a:p>
            <a:r>
              <a:rPr lang="en-US" dirty="0"/>
              <a:t>HF Tri-Plex Filters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B6ECF-E62D-9A63-5D2D-C274BDEC1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1" y="1163782"/>
            <a:ext cx="5410199" cy="53973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Off-the-shelf HF Triplexer filters are available</a:t>
            </a:r>
          </a:p>
          <a:p>
            <a:r>
              <a:rPr lang="en-US" dirty="0"/>
              <a:t>Allows multiple HF radios to operate using the same antenna</a:t>
            </a:r>
          </a:p>
          <a:p>
            <a:pPr lvl="1"/>
            <a:r>
              <a:rPr lang="en-US" dirty="0"/>
              <a:t>HF radios must be on different bands!</a:t>
            </a:r>
          </a:p>
          <a:p>
            <a:pPr lvl="1"/>
            <a:r>
              <a:rPr lang="en-US" b="1" u="sng" dirty="0"/>
              <a:t>Must add </a:t>
            </a:r>
            <a:r>
              <a:rPr lang="en-US" dirty="0"/>
              <a:t>additional bandpass filters per band                (Don’t use additional filters = HF radio dead. </a:t>
            </a:r>
            <a:r>
              <a:rPr lang="en-US" dirty="0">
                <a:solidFill>
                  <a:srgbClr val="FF0000"/>
                </a:solidFill>
              </a:rPr>
              <a:t>Big $$$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Tri-</a:t>
            </a:r>
            <a:r>
              <a:rPr lang="en-US" dirty="0" err="1"/>
              <a:t>plexers</a:t>
            </a:r>
            <a:r>
              <a:rPr lang="en-US" dirty="0"/>
              <a:t> and Bandpass filters limited to 100 or 200 watts depending upon construction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Tested with </a:t>
            </a:r>
            <a:r>
              <a:rPr lang="en-US" dirty="0" err="1"/>
              <a:t>Elecraft</a:t>
            </a:r>
            <a:r>
              <a:rPr lang="en-US" dirty="0"/>
              <a:t> K4D on 20 meters and </a:t>
            </a:r>
            <a:r>
              <a:rPr lang="en-US" dirty="0" err="1"/>
              <a:t>Elecraft</a:t>
            </a:r>
            <a:r>
              <a:rPr lang="en-US" dirty="0"/>
              <a:t> K3 on 15 meters</a:t>
            </a:r>
          </a:p>
          <a:p>
            <a:r>
              <a:rPr lang="en-US" dirty="0">
                <a:solidFill>
                  <a:srgbClr val="00B050"/>
                </a:solidFill>
              </a:rPr>
              <a:t>No interference between bands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/>
              <a:t>John Maxwell told me about these a few years back.</a:t>
            </a:r>
          </a:p>
          <a:p>
            <a:r>
              <a:rPr lang="en-US" dirty="0"/>
              <a:t>I was skeptical. I thought John was a crazy fool. </a:t>
            </a:r>
          </a:p>
          <a:p>
            <a:r>
              <a:rPr lang="en-US" dirty="0"/>
              <a:t>I hate to admit it, but John was right!                             (But don’t tell him I said that) 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5971581-0B59-1EE0-A097-217DCF12D4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4421" b="14421"/>
          <a:stretch>
            <a:fillRect/>
          </a:stretch>
        </p:blipFill>
        <p:spPr>
          <a:xfrm rot="16200000">
            <a:off x="6817665" y="661658"/>
            <a:ext cx="4144122" cy="3855001"/>
          </a:xfrm>
        </p:spPr>
      </p:pic>
      <p:pic>
        <p:nvPicPr>
          <p:cNvPr id="1026" name="Picture 2" descr="K4D-F_K4D Transceiver, Factory ...">
            <a:extLst>
              <a:ext uri="{FF2B5EF4-FFF2-40B4-BE49-F238E27FC236}">
                <a16:creationId xmlns:a16="http://schemas.microsoft.com/office/drawing/2014/main" id="{596038B0-B266-69AA-7EAF-0A012520B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80" y="4799528"/>
            <a:ext cx="1863344" cy="93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ECRAFT">
            <a:extLst>
              <a:ext uri="{FF2B5EF4-FFF2-40B4-BE49-F238E27FC236}">
                <a16:creationId xmlns:a16="http://schemas.microsoft.com/office/drawing/2014/main" id="{21C8887E-739D-2ED9-FF07-C68DCDA98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883" y="4799528"/>
            <a:ext cx="1863344" cy="76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p-Down Arrow 2">
            <a:extLst>
              <a:ext uri="{FF2B5EF4-FFF2-40B4-BE49-F238E27FC236}">
                <a16:creationId xmlns:a16="http://schemas.microsoft.com/office/drawing/2014/main" id="{580FC7D9-8EB9-C974-51F6-E1B551B9B5CB}"/>
              </a:ext>
            </a:extLst>
          </p:cNvPr>
          <p:cNvSpPr/>
          <p:nvPr/>
        </p:nvSpPr>
        <p:spPr>
          <a:xfrm>
            <a:off x="7405469" y="3657392"/>
            <a:ext cx="168965" cy="111211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-Down Arrow 4">
            <a:extLst>
              <a:ext uri="{FF2B5EF4-FFF2-40B4-BE49-F238E27FC236}">
                <a16:creationId xmlns:a16="http://schemas.microsoft.com/office/drawing/2014/main" id="{3EF9D887-B651-658C-2263-B797B9501292}"/>
              </a:ext>
            </a:extLst>
          </p:cNvPr>
          <p:cNvSpPr/>
          <p:nvPr/>
        </p:nvSpPr>
        <p:spPr>
          <a:xfrm rot="19542062">
            <a:off x="9114207" y="3576976"/>
            <a:ext cx="163248" cy="1222905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25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CEE6D-8BBF-43BA-9D9A-250808B1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19882"/>
            <a:ext cx="10131425" cy="752061"/>
          </a:xfrm>
        </p:spPr>
        <p:txBody>
          <a:bodyPr/>
          <a:lstStyle/>
          <a:p>
            <a:r>
              <a:rPr lang="en-US" dirty="0"/>
              <a:t>What about 80 / 75 meters?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23A9F-9F87-464D-8256-BFF187AAE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971943"/>
            <a:ext cx="6430616" cy="5722421"/>
          </a:xfrm>
        </p:spPr>
        <p:txBody>
          <a:bodyPr>
            <a:normAutofit/>
          </a:bodyPr>
          <a:lstStyle/>
          <a:p>
            <a:r>
              <a:rPr lang="en-US" dirty="0"/>
              <a:t>The ARRL Handbook (not the ARRL Antenna Book) has a nice article about 80 meter quarter wave Sloper antennas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sloper</a:t>
            </a:r>
            <a:r>
              <a:rPr lang="en-US" dirty="0"/>
              <a:t> is essentially a dipole mounted at a 45 degree angle</a:t>
            </a:r>
          </a:p>
          <a:p>
            <a:r>
              <a:rPr lang="en-US" dirty="0"/>
              <a:t>Directional antenna </a:t>
            </a:r>
          </a:p>
          <a:p>
            <a:endParaRPr lang="en-US" dirty="0"/>
          </a:p>
          <a:p>
            <a:r>
              <a:rPr lang="en-US" dirty="0"/>
              <a:t>ARRL Handbook suggests that some “top hat” capacitance will improve performance</a:t>
            </a:r>
          </a:p>
          <a:p>
            <a:r>
              <a:rPr lang="en-US" dirty="0"/>
              <a:t>So let’s use our Tri-Band </a:t>
            </a:r>
            <a:r>
              <a:rPr lang="en-US" dirty="0" err="1"/>
              <a:t>yagi</a:t>
            </a:r>
            <a:r>
              <a:rPr lang="en-US" dirty="0"/>
              <a:t> as a top hat</a:t>
            </a:r>
          </a:p>
          <a:p>
            <a:endParaRPr lang="en-US" dirty="0"/>
          </a:p>
          <a:p>
            <a:r>
              <a:rPr lang="en-US" dirty="0"/>
              <a:t>We can install multiple </a:t>
            </a:r>
            <a:r>
              <a:rPr lang="en-US" dirty="0" err="1"/>
              <a:t>sloper</a:t>
            </a:r>
            <a:r>
              <a:rPr lang="en-US" dirty="0"/>
              <a:t> antennas (NE and SW) to obtain directivity</a:t>
            </a:r>
          </a:p>
          <a:p>
            <a:r>
              <a:rPr lang="en-US" dirty="0"/>
              <a:t>Or possibly two </a:t>
            </a:r>
            <a:r>
              <a:rPr lang="en-US" dirty="0" err="1"/>
              <a:t>sloper</a:t>
            </a:r>
            <a:r>
              <a:rPr lang="en-US" dirty="0"/>
              <a:t> antennas (NE and SW) with an Inverted Vee at 90 degrees?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B9CAA4-1800-4119-B706-1E29BE1E70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5605" y="5468112"/>
            <a:ext cx="1393220" cy="1389888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The Sloper Antenna Explained With A Twist">
            <a:extLst>
              <a:ext uri="{FF2B5EF4-FFF2-40B4-BE49-F238E27FC236}">
                <a16:creationId xmlns:a16="http://schemas.microsoft.com/office/drawing/2014/main" id="{F0F82FC4-0A8B-C215-720C-546F8CF57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52" y="3222370"/>
            <a:ext cx="4244506" cy="21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5B9165-3D95-FAF9-1181-90327874B1A6}"/>
              </a:ext>
            </a:extLst>
          </p:cNvPr>
          <p:cNvSpPr txBox="1"/>
          <p:nvPr/>
        </p:nvSpPr>
        <p:spPr>
          <a:xfrm>
            <a:off x="7868393" y="5329612"/>
            <a:ext cx="292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Graphics stolen from </a:t>
            </a:r>
            <a:r>
              <a:rPr lang="en-US" sz="1200" dirty="0" err="1"/>
              <a:t>HamRadioSecrets.com</a:t>
            </a:r>
            <a:endParaRPr lang="en-US" sz="1200" dirty="0"/>
          </a:p>
        </p:txBody>
      </p:sp>
      <p:pic>
        <p:nvPicPr>
          <p:cNvPr id="2056" name="Picture 8" descr="The Sloper Antenna Explained With A Twist">
            <a:extLst>
              <a:ext uri="{FF2B5EF4-FFF2-40B4-BE49-F238E27FC236}">
                <a16:creationId xmlns:a16="http://schemas.microsoft.com/office/drawing/2014/main" id="{5B6EDE5C-6332-A1F7-C735-D02A7BB8E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52" y="971943"/>
            <a:ext cx="4244506" cy="21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3878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70F4A1-FC59-4361-989F-6C79533DA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6D5668-1971-40BB-BC7C-94C9B101AAB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FE57094B-4684-420B-AFE0-4E41CA2AF7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Celestial design</Template>
  <TotalTime>270</TotalTime>
  <Words>841</Words>
  <Application>Microsoft Macintosh PowerPoint</Application>
  <PresentationFormat>Widescreen</PresentationFormat>
  <Paragraphs>114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Celestial</vt:lpstr>
      <vt:lpstr>PowerPoint Presentation</vt:lpstr>
      <vt:lpstr>D0 you ever wonder …</vt:lpstr>
      <vt:lpstr>RMHAM Field Day</vt:lpstr>
      <vt:lpstr>Icom IC-7000 and IC-7300 “Spooge master” </vt:lpstr>
      <vt:lpstr>Will Filters help? </vt:lpstr>
      <vt:lpstr>Will Filters help? </vt:lpstr>
      <vt:lpstr>Winter Field Day (WFD) 2025</vt:lpstr>
      <vt:lpstr>HF Tri-Plex Filters </vt:lpstr>
      <vt:lpstr>What about 80 / 75 meters?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Transmissions</dc:title>
  <dc:creator>Rob Wright</dc:creator>
  <cp:lastModifiedBy>Douglas Sharp</cp:lastModifiedBy>
  <cp:revision>8</cp:revision>
  <dcterms:created xsi:type="dcterms:W3CDTF">2022-03-12T17:44:59Z</dcterms:created>
  <dcterms:modified xsi:type="dcterms:W3CDTF">2025-02-15T05:09:10Z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